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12192000" cy="7810500"/>
  <p:notesSz cx="78105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41" d="100"/>
          <a:sy n="141" d="100"/>
        </p:scale>
        <p:origin x="324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6/11/relationships/changesInfo" Target="changesInfos/changesInfo1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illaume boudon" userId="1659234b7d262e2c" providerId="LiveId" clId="{860C0DE0-2701-432D-B33B-39A5E48B1045}"/>
    <pc:docChg chg="undo custSel modSld">
      <pc:chgData name="guillaume boudon" userId="1659234b7d262e2c" providerId="LiveId" clId="{860C0DE0-2701-432D-B33B-39A5E48B1045}" dt="2026-05-03T21:33:10.664" v="17" actId="1076"/>
      <pc:docMkLst>
        <pc:docMk/>
      </pc:docMkLst>
      <pc:sldChg chg="modSp mod">
        <pc:chgData name="guillaume boudon" userId="1659234b7d262e2c" providerId="LiveId" clId="{860C0DE0-2701-432D-B33B-39A5E48B1045}" dt="2026-05-03T21:30:56.018" v="4" actId="1076"/>
        <pc:sldMkLst>
          <pc:docMk/>
          <pc:sldMk cId="0" sldId="256"/>
        </pc:sldMkLst>
        <pc:spChg chg="mod">
          <ac:chgData name="guillaume boudon" userId="1659234b7d262e2c" providerId="LiveId" clId="{860C0DE0-2701-432D-B33B-39A5E48B1045}" dt="2026-05-03T21:30:49.843" v="1" actId="27636"/>
          <ac:spMkLst>
            <pc:docMk/>
            <pc:sldMk cId="0" sldId="256"/>
            <ac:spMk id="42" creationId="{00000000-0000-0000-0000-000000000000}"/>
          </ac:spMkLst>
        </pc:spChg>
        <pc:spChg chg="mod">
          <ac:chgData name="guillaume boudon" userId="1659234b7d262e2c" providerId="LiveId" clId="{860C0DE0-2701-432D-B33B-39A5E48B1045}" dt="2026-05-03T21:30:56.018" v="4" actId="1076"/>
          <ac:spMkLst>
            <pc:docMk/>
            <pc:sldMk cId="0" sldId="256"/>
            <ac:spMk id="44" creationId="{00000000-0000-0000-0000-000000000000}"/>
          </ac:spMkLst>
        </pc:spChg>
      </pc:sldChg>
      <pc:sldChg chg="addSp delSp modSp mod">
        <pc:chgData name="guillaume boudon" userId="1659234b7d262e2c" providerId="LiveId" clId="{860C0DE0-2701-432D-B33B-39A5E48B1045}" dt="2026-05-03T21:31:21.139" v="11" actId="478"/>
        <pc:sldMkLst>
          <pc:docMk/>
          <pc:sldMk cId="0" sldId="257"/>
        </pc:sldMkLst>
        <pc:spChg chg="add del">
          <ac:chgData name="guillaume boudon" userId="1659234b7d262e2c" providerId="LiveId" clId="{860C0DE0-2701-432D-B33B-39A5E48B1045}" dt="2026-05-03T21:31:18.697" v="10" actId="478"/>
          <ac:spMkLst>
            <pc:docMk/>
            <pc:sldMk cId="0" sldId="257"/>
            <ac:spMk id="25" creationId="{00000000-0000-0000-0000-000000000000}"/>
          </ac:spMkLst>
        </pc:spChg>
        <pc:spChg chg="del mod">
          <ac:chgData name="guillaume boudon" userId="1659234b7d262e2c" providerId="LiveId" clId="{860C0DE0-2701-432D-B33B-39A5E48B1045}" dt="2026-05-03T21:31:14.225" v="8" actId="478"/>
          <ac:spMkLst>
            <pc:docMk/>
            <pc:sldMk cId="0" sldId="257"/>
            <ac:spMk id="47" creationId="{00000000-0000-0000-0000-000000000000}"/>
          </ac:spMkLst>
        </pc:spChg>
        <pc:spChg chg="del">
          <ac:chgData name="guillaume boudon" userId="1659234b7d262e2c" providerId="LiveId" clId="{860C0DE0-2701-432D-B33B-39A5E48B1045}" dt="2026-05-03T21:31:09.905" v="5" actId="478"/>
          <ac:spMkLst>
            <pc:docMk/>
            <pc:sldMk cId="0" sldId="257"/>
            <ac:spMk id="49" creationId="{00000000-0000-0000-0000-000000000000}"/>
          </ac:spMkLst>
        </pc:spChg>
        <pc:spChg chg="del">
          <ac:chgData name="guillaume boudon" userId="1659234b7d262e2c" providerId="LiveId" clId="{860C0DE0-2701-432D-B33B-39A5E48B1045}" dt="2026-05-03T21:31:21.139" v="11" actId="478"/>
          <ac:spMkLst>
            <pc:docMk/>
            <pc:sldMk cId="0" sldId="257"/>
            <ac:spMk id="51" creationId="{00000000-0000-0000-0000-000000000000}"/>
          </ac:spMkLst>
        </pc:spChg>
      </pc:sldChg>
      <pc:sldChg chg="modSp mod">
        <pc:chgData name="guillaume boudon" userId="1659234b7d262e2c" providerId="LiveId" clId="{860C0DE0-2701-432D-B33B-39A5E48B1045}" dt="2026-05-03T21:33:10.664" v="17" actId="1076"/>
        <pc:sldMkLst>
          <pc:docMk/>
          <pc:sldMk cId="0" sldId="282"/>
        </pc:sldMkLst>
        <pc:spChg chg="mod">
          <ac:chgData name="guillaume boudon" userId="1659234b7d262e2c" providerId="LiveId" clId="{860C0DE0-2701-432D-B33B-39A5E48B1045}" dt="2026-05-03T21:32:58.701" v="16" actId="27636"/>
          <ac:spMkLst>
            <pc:docMk/>
            <pc:sldMk cId="0" sldId="282"/>
            <ac:spMk id="14" creationId="{00000000-0000-0000-0000-000000000000}"/>
          </ac:spMkLst>
        </pc:spChg>
        <pc:spChg chg="mod">
          <ac:chgData name="guillaume boudon" userId="1659234b7d262e2c" providerId="LiveId" clId="{860C0DE0-2701-432D-B33B-39A5E48B1045}" dt="2026-05-03T21:33:10.664" v="17" actId="1076"/>
          <ac:spMkLst>
            <pc:docMk/>
            <pc:sldMk cId="0" sldId="282"/>
            <ac:spMk id="1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26559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1.png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1.png"/><Relationship Id="rId7" Type="http://schemas.openxmlformats.org/officeDocument/2006/relationships/image" Target="../media/image29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1.png"/><Relationship Id="rId7" Type="http://schemas.openxmlformats.org/officeDocument/2006/relationships/image" Target="../media/image29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image" Target="../media/image34.png"/><Relationship Id="rId3" Type="http://schemas.openxmlformats.org/officeDocument/2006/relationships/image" Target="../media/image1.png"/><Relationship Id="rId7" Type="http://schemas.openxmlformats.org/officeDocument/2006/relationships/image" Target="../media/image29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5" Type="http://schemas.openxmlformats.org/officeDocument/2006/relationships/image" Target="../media/image36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Relationship Id="rId14" Type="http://schemas.openxmlformats.org/officeDocument/2006/relationships/image" Target="../media/image35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1.png"/><Relationship Id="rId7" Type="http://schemas.openxmlformats.org/officeDocument/2006/relationships/image" Target="../media/image29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1.png"/><Relationship Id="rId7" Type="http://schemas.openxmlformats.org/officeDocument/2006/relationships/image" Target="../media/image29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1.png"/><Relationship Id="rId7" Type="http://schemas.openxmlformats.org/officeDocument/2006/relationships/image" Target="../media/image29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1.png"/><Relationship Id="rId7" Type="http://schemas.openxmlformats.org/officeDocument/2006/relationships/image" Target="../media/image29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image" Target="../media/image37.png"/><Relationship Id="rId3" Type="http://schemas.openxmlformats.org/officeDocument/2006/relationships/image" Target="../media/image1.png"/><Relationship Id="rId7" Type="http://schemas.openxmlformats.org/officeDocument/2006/relationships/image" Target="../media/image29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1.png"/><Relationship Id="rId7" Type="http://schemas.openxmlformats.org/officeDocument/2006/relationships/image" Target="../media/image29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1.png"/><Relationship Id="rId7" Type="http://schemas.openxmlformats.org/officeDocument/2006/relationships/image" Target="../media/image29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1.png"/><Relationship Id="rId7" Type="http://schemas.openxmlformats.org/officeDocument/2006/relationships/image" Target="../media/image29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1.png"/><Relationship Id="rId7" Type="http://schemas.openxmlformats.org/officeDocument/2006/relationships/image" Target="../media/image29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1.png"/><Relationship Id="rId7" Type="http://schemas.openxmlformats.org/officeDocument/2006/relationships/image" Target="../media/image29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1.png"/><Relationship Id="rId7" Type="http://schemas.openxmlformats.org/officeDocument/2006/relationships/image" Target="../media/image29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1.png"/><Relationship Id="rId7" Type="http://schemas.openxmlformats.org/officeDocument/2006/relationships/image" Target="../media/image29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8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E6E5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71450" y="133350"/>
            <a:ext cx="1215479" cy="238125"/>
          </a:xfrm>
          <a:prstGeom prst="roundRect">
            <a:avLst>
              <a:gd name="adj" fmla="val 16000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>
                <a:alpha val="6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276225" y="190500"/>
            <a:ext cx="108212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kern="0" spc="45" dirty="0">
                <a:solidFill>
                  <a:srgbClr val="6B686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LANDING PUBLIQUE</a:t>
            </a:r>
            <a:endParaRPr lang="en-US" sz="75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2192000" cy="7810500"/>
          </a:xfrm>
          <a:prstGeom prst="roundRect">
            <a:avLst>
              <a:gd name="adj" fmla="val 1220"/>
            </a:avLst>
          </a:prstGeom>
          <a:solidFill>
            <a:srgbClr val="35363A"/>
          </a:solidFill>
          <a:ln/>
          <a:effectLst>
            <a:outerShdw blurRad="762000" dist="2286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12192000" cy="419100"/>
          </a:xfrm>
          <a:prstGeom prst="rect">
            <a:avLst/>
          </a:prstGeom>
          <a:solidFill>
            <a:srgbClr val="202124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133350" y="152400"/>
            <a:ext cx="114300" cy="114300"/>
          </a:xfrm>
          <a:prstGeom prst="ellipse">
            <a:avLst/>
          </a:prstGeom>
          <a:solidFill>
            <a:srgbClr val="FF5F57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323850" y="152400"/>
            <a:ext cx="114300" cy="114300"/>
          </a:xfrm>
          <a:prstGeom prst="ellipse">
            <a:avLst/>
          </a:prstGeom>
          <a:solidFill>
            <a:srgbClr val="FEBC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" name="Shape 6"/>
          <p:cNvSpPr/>
          <p:nvPr/>
        </p:nvSpPr>
        <p:spPr>
          <a:xfrm>
            <a:off x="514350" y="152400"/>
            <a:ext cx="114300" cy="114300"/>
          </a:xfrm>
          <a:prstGeom prst="ellipse">
            <a:avLst/>
          </a:prstGeom>
          <a:solidFill>
            <a:srgbClr val="28C84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" name="Shape 7"/>
          <p:cNvSpPr/>
          <p:nvPr/>
        </p:nvSpPr>
        <p:spPr>
          <a:xfrm>
            <a:off x="800100" y="95250"/>
            <a:ext cx="1143000" cy="323850"/>
          </a:xfrm>
          <a:prstGeom prst="roundRect">
            <a:avLst>
              <a:gd name="adj" fmla="val 23529"/>
            </a:avLst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900" y="323850"/>
            <a:ext cx="76200" cy="95250"/>
          </a:xfrm>
          <a:prstGeom prst="rect">
            <a:avLst/>
          </a:prstGeom>
        </p:spPr>
      </p:pic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1943100" y="323850"/>
            <a:ext cx="76200" cy="95250"/>
          </a:xfrm>
          <a:prstGeom prst="rect">
            <a:avLst/>
          </a:prstGeom>
        </p:spPr>
      </p:pic>
      <p:sp>
        <p:nvSpPr>
          <p:cNvPr id="12" name="Shape 8"/>
          <p:cNvSpPr/>
          <p:nvPr/>
        </p:nvSpPr>
        <p:spPr>
          <a:xfrm>
            <a:off x="914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" name="Text 9"/>
          <p:cNvSpPr/>
          <p:nvPr/>
        </p:nvSpPr>
        <p:spPr>
          <a:xfrm>
            <a:off x="1123950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Toolbox24</a:t>
            </a:r>
            <a:endParaRPr lang="en-US" sz="900" dirty="0"/>
          </a:p>
        </p:txBody>
      </p:sp>
      <p:sp>
        <p:nvSpPr>
          <p:cNvPr id="14" name="Shape 10"/>
          <p:cNvSpPr/>
          <p:nvPr/>
        </p:nvSpPr>
        <p:spPr>
          <a:xfrm>
            <a:off x="2057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" name="Text 11"/>
          <p:cNvSpPr/>
          <p:nvPr/>
        </p:nvSpPr>
        <p:spPr>
          <a:xfrm>
            <a:off x="2266950" y="180975"/>
            <a:ext cx="94863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Stripe Dashboard</a:t>
            </a:r>
            <a:endParaRPr lang="en-US" sz="900" dirty="0"/>
          </a:p>
        </p:txBody>
      </p:sp>
      <p:sp>
        <p:nvSpPr>
          <p:cNvPr id="16" name="Shape 12"/>
          <p:cNvSpPr/>
          <p:nvPr/>
        </p:nvSpPr>
        <p:spPr>
          <a:xfrm>
            <a:off x="336798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" name="Text 13"/>
          <p:cNvSpPr/>
          <p:nvPr/>
        </p:nvSpPr>
        <p:spPr>
          <a:xfrm>
            <a:off x="3577530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Notion</a:t>
            </a:r>
            <a:endParaRPr lang="en-US" sz="900" dirty="0"/>
          </a:p>
        </p:txBody>
      </p:sp>
      <p:sp>
        <p:nvSpPr>
          <p:cNvPr id="18" name="Shape 14"/>
          <p:cNvSpPr/>
          <p:nvPr/>
        </p:nvSpPr>
        <p:spPr>
          <a:xfrm>
            <a:off x="0" y="419100"/>
            <a:ext cx="12192000" cy="381000"/>
          </a:xfrm>
          <a:prstGeom prst="rect">
            <a:avLst/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" name="Shape 15"/>
          <p:cNvSpPr/>
          <p:nvPr/>
        </p:nvSpPr>
        <p:spPr>
          <a:xfrm>
            <a:off x="1333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" name="Shape 16"/>
          <p:cNvSpPr/>
          <p:nvPr/>
        </p:nvSpPr>
        <p:spPr>
          <a:xfrm>
            <a:off x="438150" y="466725"/>
            <a:ext cx="11315700" cy="285750"/>
          </a:xfrm>
          <a:prstGeom prst="roundRect">
            <a:avLst>
              <a:gd name="adj" fmla="val 50000"/>
            </a:avLst>
          </a:prstGeom>
          <a:solidFill>
            <a:srgbClr val="282A2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" name="Shape 17"/>
          <p:cNvSpPr/>
          <p:nvPr/>
        </p:nvSpPr>
        <p:spPr>
          <a:xfrm>
            <a:off x="571500" y="552450"/>
            <a:ext cx="114300" cy="1143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" name="Text 18"/>
          <p:cNvSpPr/>
          <p:nvPr/>
        </p:nvSpPr>
        <p:spPr>
          <a:xfrm>
            <a:off x="762000" y="528638"/>
            <a:ext cx="11184255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toolbox24.fr</a:t>
            </a:r>
            <a:endParaRPr lang="en-US" sz="975" dirty="0"/>
          </a:p>
        </p:txBody>
      </p:sp>
      <p:sp>
        <p:nvSpPr>
          <p:cNvPr id="23" name="Shape 19"/>
          <p:cNvSpPr/>
          <p:nvPr/>
        </p:nvSpPr>
        <p:spPr>
          <a:xfrm>
            <a:off x="119062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" name="Shape 20"/>
          <p:cNvSpPr/>
          <p:nvPr/>
        </p:nvSpPr>
        <p:spPr>
          <a:xfrm>
            <a:off x="0" y="800100"/>
            <a:ext cx="12192000" cy="70104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" name="Shape 21"/>
          <p:cNvSpPr/>
          <p:nvPr/>
        </p:nvSpPr>
        <p:spPr>
          <a:xfrm>
            <a:off x="0" y="800100"/>
            <a:ext cx="12049125" cy="7010400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6" name="Shape 22"/>
          <p:cNvSpPr/>
          <p:nvPr/>
        </p:nvSpPr>
        <p:spPr>
          <a:xfrm>
            <a:off x="0" y="1409700"/>
            <a:ext cx="12049125" cy="9525"/>
          </a:xfrm>
          <a:prstGeom prst="rect">
            <a:avLst/>
          </a:prstGeom>
          <a:solidFill>
            <a:srgbClr val="1F1F2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7" name="Text 23"/>
          <p:cNvSpPr/>
          <p:nvPr/>
        </p:nvSpPr>
        <p:spPr>
          <a:xfrm>
            <a:off x="571500" y="1000125"/>
            <a:ext cx="1075283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500" b="1" kern="0" spc="-30" dirty="0">
                <a:solidFill>
                  <a:srgbClr val="E8E6E2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TOOLBOX</a:t>
            </a:r>
            <a:endParaRPr lang="en-US" sz="1500" dirty="0"/>
          </a:p>
        </p:txBody>
      </p:sp>
      <p:sp>
        <p:nvSpPr>
          <p:cNvPr id="28" name="Shape 24"/>
          <p:cNvSpPr/>
          <p:nvPr/>
        </p:nvSpPr>
        <p:spPr>
          <a:xfrm>
            <a:off x="1589633" y="1000125"/>
            <a:ext cx="322808" cy="209550"/>
          </a:xfrm>
          <a:prstGeom prst="roundRect">
            <a:avLst>
              <a:gd name="adj" fmla="val 9091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9" name="Text 25"/>
          <p:cNvSpPr/>
          <p:nvPr/>
        </p:nvSpPr>
        <p:spPr>
          <a:xfrm>
            <a:off x="1627733" y="1000125"/>
            <a:ext cx="322808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500" b="1" kern="0" spc="-30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24</a:t>
            </a:r>
            <a:endParaRPr lang="en-US" sz="1500" dirty="0"/>
          </a:p>
        </p:txBody>
      </p:sp>
      <p:sp>
        <p:nvSpPr>
          <p:cNvPr id="30" name="Text 26"/>
          <p:cNvSpPr/>
          <p:nvPr/>
        </p:nvSpPr>
        <p:spPr>
          <a:xfrm>
            <a:off x="2293441" y="1028700"/>
            <a:ext cx="1293614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EA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Comment ça marche</a:t>
            </a:r>
            <a:endParaRPr lang="en-US" sz="975" dirty="0"/>
          </a:p>
        </p:txBody>
      </p:sp>
      <p:sp>
        <p:nvSpPr>
          <p:cNvPr id="31" name="Text 27"/>
          <p:cNvSpPr/>
          <p:nvPr/>
        </p:nvSpPr>
        <p:spPr>
          <a:xfrm>
            <a:off x="3758505" y="1028700"/>
            <a:ext cx="362545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EA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Sites</a:t>
            </a:r>
            <a:endParaRPr lang="en-US" sz="975" dirty="0"/>
          </a:p>
        </p:txBody>
      </p:sp>
      <p:sp>
        <p:nvSpPr>
          <p:cNvPr id="32" name="Text 28"/>
          <p:cNvSpPr/>
          <p:nvPr/>
        </p:nvSpPr>
        <p:spPr>
          <a:xfrm>
            <a:off x="4292501" y="1028700"/>
            <a:ext cx="402878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EA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Tarifs</a:t>
            </a:r>
            <a:endParaRPr lang="en-US" sz="975" dirty="0"/>
          </a:p>
        </p:txBody>
      </p:sp>
      <p:sp>
        <p:nvSpPr>
          <p:cNvPr id="33" name="Text 29"/>
          <p:cNvSpPr/>
          <p:nvPr/>
        </p:nvSpPr>
        <p:spPr>
          <a:xfrm>
            <a:off x="4866829" y="1028700"/>
            <a:ext cx="845939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EA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Pour les pros</a:t>
            </a:r>
            <a:endParaRPr lang="en-US" sz="975" dirty="0"/>
          </a:p>
        </p:txBody>
      </p:sp>
      <p:sp>
        <p:nvSpPr>
          <p:cNvPr id="34" name="Text 30"/>
          <p:cNvSpPr/>
          <p:nvPr/>
        </p:nvSpPr>
        <p:spPr>
          <a:xfrm>
            <a:off x="5884218" y="1028700"/>
            <a:ext cx="314027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EA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FAQ</a:t>
            </a:r>
            <a:endParaRPr lang="en-US" sz="975" dirty="0"/>
          </a:p>
        </p:txBody>
      </p:sp>
      <p:sp>
        <p:nvSpPr>
          <p:cNvPr id="35" name="Text 31"/>
          <p:cNvSpPr/>
          <p:nvPr/>
        </p:nvSpPr>
        <p:spPr>
          <a:xfrm>
            <a:off x="9600754" y="1038225"/>
            <a:ext cx="650379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Connexion</a:t>
            </a:r>
            <a:endParaRPr lang="en-US" sz="900" dirty="0"/>
          </a:p>
        </p:txBody>
      </p:sp>
      <p:sp>
        <p:nvSpPr>
          <p:cNvPr id="36" name="Shape 32"/>
          <p:cNvSpPr/>
          <p:nvPr/>
        </p:nvSpPr>
        <p:spPr>
          <a:xfrm>
            <a:off x="10403532" y="990600"/>
            <a:ext cx="1074093" cy="228600"/>
          </a:xfrm>
          <a:prstGeom prst="roundRect">
            <a:avLst>
              <a:gd name="adj" fmla="val 29167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7" name="Text 33"/>
          <p:cNvSpPr/>
          <p:nvPr/>
        </p:nvSpPr>
        <p:spPr>
          <a:xfrm>
            <a:off x="10460682" y="1038225"/>
            <a:ext cx="959793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Réserver un outil</a:t>
            </a:r>
            <a:endParaRPr lang="en-US" sz="900" dirty="0"/>
          </a:p>
        </p:txBody>
      </p:sp>
      <p:sp>
        <p:nvSpPr>
          <p:cNvPr id="38" name="Text 34"/>
          <p:cNvSpPr/>
          <p:nvPr/>
        </p:nvSpPr>
        <p:spPr>
          <a:xfrm>
            <a:off x="571500" y="2296269"/>
            <a:ext cx="5575725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16" dirty="0">
                <a:solidFill>
                  <a:srgbClr val="D6323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● SITE LYON-EST OUVERT 24/7 · 14 OUTILS DISPOS</a:t>
            </a:r>
            <a:endParaRPr lang="en-US" sz="825" dirty="0"/>
          </a:p>
        </p:txBody>
      </p:sp>
      <p:sp>
        <p:nvSpPr>
          <p:cNvPr id="39" name="Text 35"/>
          <p:cNvSpPr/>
          <p:nvPr/>
        </p:nvSpPr>
        <p:spPr>
          <a:xfrm>
            <a:off x="571500" y="2601069"/>
            <a:ext cx="5575725" cy="1670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2000"/>
              </a:lnSpc>
              <a:buNone/>
            </a:pPr>
            <a:r>
              <a:rPr lang="en-US" sz="4200" b="1" kern="0" spc="-126" dirty="0">
                <a:solidFill>
                  <a:srgbClr val="E8E6E2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L'outillage pro, en libre-service. </a:t>
            </a:r>
            <a:r>
              <a:rPr lang="en-US" sz="4200" b="1" kern="0" spc="-126" dirty="0">
                <a:solidFill>
                  <a:srgbClr val="D63232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Réservé en 30s.</a:t>
            </a:r>
            <a:endParaRPr lang="en-US" sz="4200" dirty="0"/>
          </a:p>
        </p:txBody>
      </p:sp>
      <p:sp>
        <p:nvSpPr>
          <p:cNvPr id="40" name="Text 36"/>
          <p:cNvSpPr/>
          <p:nvPr/>
        </p:nvSpPr>
        <p:spPr>
          <a:xfrm>
            <a:off x="571500" y="4442520"/>
            <a:ext cx="4709160" cy="952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1200" dirty="0">
                <a:solidFill>
                  <a:srgbClr val="9B9EA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Perceuse, meuleuse, perforateur — les outils dont vous avez besoin pour votre chantier ou votre bricolage du dimanche. Réservez sur l'app, récupérez 5 minutes après, payez à l'heure ou au forfait.</a:t>
            </a:r>
            <a:endParaRPr lang="en-US" sz="1200" dirty="0"/>
          </a:p>
        </p:txBody>
      </p:sp>
      <p:sp>
        <p:nvSpPr>
          <p:cNvPr id="41" name="Shape 37"/>
          <p:cNvSpPr/>
          <p:nvPr/>
        </p:nvSpPr>
        <p:spPr>
          <a:xfrm>
            <a:off x="571500" y="5642670"/>
            <a:ext cx="1590526" cy="428625"/>
          </a:xfrm>
          <a:prstGeom prst="roundRect">
            <a:avLst>
              <a:gd name="adj" fmla="val 15556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42" name="Text 38"/>
          <p:cNvSpPr/>
          <p:nvPr/>
        </p:nvSpPr>
        <p:spPr>
          <a:xfrm>
            <a:off x="742950" y="5708089"/>
            <a:ext cx="1247626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Voir le catalogue →</a:t>
            </a:r>
            <a:endParaRPr lang="en-US" sz="1050" dirty="0"/>
          </a:p>
        </p:txBody>
      </p:sp>
      <p:sp>
        <p:nvSpPr>
          <p:cNvPr id="43" name="Shape 39"/>
          <p:cNvSpPr/>
          <p:nvPr/>
        </p:nvSpPr>
        <p:spPr>
          <a:xfrm>
            <a:off x="2276326" y="5642670"/>
            <a:ext cx="1700213" cy="428625"/>
          </a:xfrm>
          <a:prstGeom prst="roundRect">
            <a:avLst>
              <a:gd name="adj" fmla="val 15556"/>
            </a:avLst>
          </a:prstGeom>
          <a:solidFill>
            <a:srgbClr val="131315"/>
          </a:solidFill>
          <a:ln w="9525">
            <a:solidFill>
              <a:srgbClr val="38383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4" name="Text 40"/>
          <p:cNvSpPr/>
          <p:nvPr/>
        </p:nvSpPr>
        <p:spPr>
          <a:xfrm>
            <a:off x="2479418" y="5730176"/>
            <a:ext cx="1338262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Comment ça marche</a:t>
            </a:r>
            <a:endParaRPr lang="en-US" sz="1050" dirty="0"/>
          </a:p>
        </p:txBody>
      </p:sp>
      <p:sp>
        <p:nvSpPr>
          <p:cNvPr id="45" name="Shape 41"/>
          <p:cNvSpPr/>
          <p:nvPr/>
        </p:nvSpPr>
        <p:spPr>
          <a:xfrm>
            <a:off x="571500" y="6414195"/>
            <a:ext cx="5413325" cy="9525"/>
          </a:xfrm>
          <a:prstGeom prst="rect">
            <a:avLst/>
          </a:prstGeom>
          <a:solidFill>
            <a:srgbClr val="1F1F2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46" name="Text 42"/>
          <p:cNvSpPr/>
          <p:nvPr/>
        </p:nvSpPr>
        <p:spPr>
          <a:xfrm>
            <a:off x="571500" y="6652320"/>
            <a:ext cx="87630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b="1" dirty="0">
                <a:solidFill>
                  <a:srgbClr val="E8E6E2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428</a:t>
            </a:r>
            <a:endParaRPr lang="en-US" sz="1650" dirty="0"/>
          </a:p>
        </p:txBody>
      </p:sp>
      <p:sp>
        <p:nvSpPr>
          <p:cNvPr id="47" name="Text 43"/>
          <p:cNvSpPr/>
          <p:nvPr/>
        </p:nvSpPr>
        <p:spPr>
          <a:xfrm>
            <a:off x="571500" y="6919020"/>
            <a:ext cx="87630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dirty="0">
                <a:solidFill>
                  <a:srgbClr val="6A6D7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clients actifs</a:t>
            </a:r>
            <a:endParaRPr lang="en-US" sz="750" dirty="0"/>
          </a:p>
        </p:txBody>
      </p:sp>
      <p:sp>
        <p:nvSpPr>
          <p:cNvPr id="48" name="Text 44"/>
          <p:cNvSpPr/>
          <p:nvPr/>
        </p:nvSpPr>
        <p:spPr>
          <a:xfrm>
            <a:off x="1600200" y="6652320"/>
            <a:ext cx="110490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b="1" dirty="0">
                <a:solidFill>
                  <a:srgbClr val="E8E6E2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186</a:t>
            </a:r>
            <a:endParaRPr lang="en-US" sz="1650" dirty="0"/>
          </a:p>
        </p:txBody>
      </p:sp>
      <p:sp>
        <p:nvSpPr>
          <p:cNvPr id="49" name="Text 45"/>
          <p:cNvSpPr/>
          <p:nvPr/>
        </p:nvSpPr>
        <p:spPr>
          <a:xfrm>
            <a:off x="1600200" y="6919020"/>
            <a:ext cx="110490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dirty="0">
                <a:solidFill>
                  <a:srgbClr val="6A6D7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loc. cette semaine</a:t>
            </a:r>
            <a:endParaRPr lang="en-US" sz="750" dirty="0"/>
          </a:p>
        </p:txBody>
      </p:sp>
      <p:sp>
        <p:nvSpPr>
          <p:cNvPr id="50" name="Text 46"/>
          <p:cNvSpPr/>
          <p:nvPr/>
        </p:nvSpPr>
        <p:spPr>
          <a:xfrm>
            <a:off x="2857500" y="6652320"/>
            <a:ext cx="93345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b="1" dirty="0">
                <a:solidFill>
                  <a:srgbClr val="E8E6E2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98%</a:t>
            </a:r>
            <a:endParaRPr lang="en-US" sz="1650" dirty="0"/>
          </a:p>
        </p:txBody>
      </p:sp>
      <p:sp>
        <p:nvSpPr>
          <p:cNvPr id="51" name="Text 47"/>
          <p:cNvSpPr/>
          <p:nvPr/>
        </p:nvSpPr>
        <p:spPr>
          <a:xfrm>
            <a:off x="2857500" y="6919020"/>
            <a:ext cx="9334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dirty="0">
                <a:solidFill>
                  <a:srgbClr val="6A6D7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validation auto</a:t>
            </a:r>
            <a:endParaRPr lang="en-US" sz="750" dirty="0"/>
          </a:p>
        </p:txBody>
      </p:sp>
      <p:sp>
        <p:nvSpPr>
          <p:cNvPr id="52" name="Text 48"/>
          <p:cNvSpPr/>
          <p:nvPr/>
        </p:nvSpPr>
        <p:spPr>
          <a:xfrm>
            <a:off x="3943350" y="6652320"/>
            <a:ext cx="64770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b="1" dirty="0">
                <a:solidFill>
                  <a:srgbClr val="E8E6E2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3</a:t>
            </a:r>
            <a:endParaRPr lang="en-US" sz="1650" dirty="0"/>
          </a:p>
        </p:txBody>
      </p:sp>
      <p:sp>
        <p:nvSpPr>
          <p:cNvPr id="53" name="Text 49"/>
          <p:cNvSpPr/>
          <p:nvPr/>
        </p:nvSpPr>
        <p:spPr>
          <a:xfrm>
            <a:off x="3943350" y="6919020"/>
            <a:ext cx="64770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dirty="0">
                <a:solidFill>
                  <a:srgbClr val="6A6D7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sites Lyon</a:t>
            </a:r>
            <a:endParaRPr lang="en-US" sz="750" dirty="0"/>
          </a:p>
        </p:txBody>
      </p:sp>
      <p:sp>
        <p:nvSpPr>
          <p:cNvPr id="54" name="Shape 50"/>
          <p:cNvSpPr/>
          <p:nvPr/>
        </p:nvSpPr>
        <p:spPr>
          <a:xfrm>
            <a:off x="6556325" y="2085975"/>
            <a:ext cx="4921300" cy="5167313"/>
          </a:xfrm>
          <a:prstGeom prst="roundRect">
            <a:avLst>
              <a:gd name="adj" fmla="val 3871"/>
            </a:avLst>
          </a:prstGeom>
          <a:solidFill>
            <a:srgbClr val="1C1416"/>
          </a:solidFill>
          <a:ln w="9525">
            <a:solidFill>
              <a:srgbClr val="2A2A2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5" name="Shape 51"/>
          <p:cNvSpPr/>
          <p:nvPr/>
        </p:nvSpPr>
        <p:spPr>
          <a:xfrm>
            <a:off x="7576721" y="3229451"/>
            <a:ext cx="2880360" cy="2880360"/>
          </a:xfrm>
          <a:prstGeom prst="roundRect">
            <a:avLst>
              <a:gd name="adj" fmla="val 2646"/>
            </a:avLst>
          </a:prstGeom>
          <a:solidFill>
            <a:srgbClr val="1C1C1F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56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96786" y="3749516"/>
            <a:ext cx="1840230" cy="1840230"/>
          </a:xfrm>
          <a:prstGeom prst="rect">
            <a:avLst/>
          </a:prstGeom>
        </p:spPr>
      </p:pic>
      <p:sp>
        <p:nvSpPr>
          <p:cNvPr id="57" name="Shape 52"/>
          <p:cNvSpPr/>
          <p:nvPr/>
        </p:nvSpPr>
        <p:spPr>
          <a:xfrm>
            <a:off x="6775400" y="2305050"/>
            <a:ext cx="1085850" cy="295275"/>
          </a:xfrm>
          <a:prstGeom prst="roundRect">
            <a:avLst>
              <a:gd name="adj" fmla="val 50000"/>
            </a:avLst>
          </a:prstGeom>
          <a:solidFill>
            <a:srgbClr val="000000">
              <a:alpha val="60000"/>
            </a:srgbClr>
          </a:solidFill>
          <a:ln w="9525">
            <a:solidFill>
              <a:srgbClr val="2A2A2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8" name="Text 53"/>
          <p:cNvSpPr/>
          <p:nvPr/>
        </p:nvSpPr>
        <p:spPr>
          <a:xfrm>
            <a:off x="6918275" y="2390775"/>
            <a:ext cx="87630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dirty="0">
                <a:solidFill>
                  <a:srgbClr val="9B9EA3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SKU TB-DRL-018</a:t>
            </a:r>
            <a:endParaRPr lang="en-US" sz="750" dirty="0"/>
          </a:p>
        </p:txBody>
      </p:sp>
      <p:sp>
        <p:nvSpPr>
          <p:cNvPr id="59" name="Shape 54"/>
          <p:cNvSpPr/>
          <p:nvPr/>
        </p:nvSpPr>
        <p:spPr>
          <a:xfrm>
            <a:off x="9943654" y="2305050"/>
            <a:ext cx="1314896" cy="295275"/>
          </a:xfrm>
          <a:prstGeom prst="roundRect">
            <a:avLst>
              <a:gd name="adj" fmla="val 50000"/>
            </a:avLst>
          </a:prstGeom>
          <a:solidFill>
            <a:srgbClr val="4ADE80">
              <a:alpha val="12000"/>
            </a:srgbClr>
          </a:solidFill>
          <a:ln w="9525">
            <a:solidFill>
              <a:srgbClr val="4ADE80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0" name="Text 55"/>
          <p:cNvSpPr/>
          <p:nvPr/>
        </p:nvSpPr>
        <p:spPr>
          <a:xfrm>
            <a:off x="10086529" y="2390775"/>
            <a:ext cx="1105346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● DISPO MAINTENANT</a:t>
            </a:r>
            <a:endParaRPr lang="en-US" sz="750" dirty="0"/>
          </a:p>
        </p:txBody>
      </p:sp>
      <p:sp>
        <p:nvSpPr>
          <p:cNvPr id="61" name="Shape 56"/>
          <p:cNvSpPr/>
          <p:nvPr/>
        </p:nvSpPr>
        <p:spPr>
          <a:xfrm>
            <a:off x="6775400" y="6015038"/>
            <a:ext cx="4483150" cy="1019175"/>
          </a:xfrm>
          <a:prstGeom prst="roundRect">
            <a:avLst>
              <a:gd name="adj" fmla="val 11215"/>
            </a:avLst>
          </a:prstGeom>
          <a:solidFill>
            <a:srgbClr val="000000">
              <a:alpha val="60000"/>
            </a:srgbClr>
          </a:solidFill>
          <a:ln w="9525">
            <a:solidFill>
              <a:srgbClr val="2A2A2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2" name="Text 57"/>
          <p:cNvSpPr/>
          <p:nvPr/>
        </p:nvSpPr>
        <p:spPr>
          <a:xfrm>
            <a:off x="6956375" y="6176963"/>
            <a:ext cx="4244836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dirty="0">
                <a:solidFill>
                  <a:srgbClr val="6A6D7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BOSCH PROFESSIONAL · L-BOXX</a:t>
            </a:r>
            <a:endParaRPr lang="en-US" sz="750" dirty="0"/>
          </a:p>
        </p:txBody>
      </p:sp>
      <p:sp>
        <p:nvSpPr>
          <p:cNvPr id="63" name="Text 58"/>
          <p:cNvSpPr/>
          <p:nvPr/>
        </p:nvSpPr>
        <p:spPr>
          <a:xfrm>
            <a:off x="6956375" y="6338888"/>
            <a:ext cx="4244836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E8E6E2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Perceuse 18V GSB 18V-50</a:t>
            </a:r>
            <a:endParaRPr lang="en-US" sz="1350" dirty="0"/>
          </a:p>
        </p:txBody>
      </p:sp>
      <p:sp>
        <p:nvSpPr>
          <p:cNvPr id="64" name="Text 59"/>
          <p:cNvSpPr/>
          <p:nvPr/>
        </p:nvSpPr>
        <p:spPr>
          <a:xfrm>
            <a:off x="6956375" y="6624638"/>
            <a:ext cx="498723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E8E6E2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6€ </a:t>
            </a:r>
            <a:r>
              <a:rPr lang="en-US" sz="900" dirty="0">
                <a:solidFill>
                  <a:srgbClr val="9B9EA3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/h</a:t>
            </a:r>
            <a:endParaRPr lang="en-US" sz="1800" dirty="0"/>
          </a:p>
        </p:txBody>
      </p:sp>
      <p:sp>
        <p:nvSpPr>
          <p:cNvPr id="65" name="Text 60"/>
          <p:cNvSpPr/>
          <p:nvPr/>
        </p:nvSpPr>
        <p:spPr>
          <a:xfrm>
            <a:off x="9934575" y="6729413"/>
            <a:ext cx="121920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dirty="0">
                <a:solidFill>
                  <a:srgbClr val="9B9EA3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OU FORFAIT 24H · 32€</a:t>
            </a:r>
            <a:endParaRPr lang="en-US" sz="750" dirty="0"/>
          </a:p>
        </p:txBody>
      </p:sp>
      <p:sp>
        <p:nvSpPr>
          <p:cNvPr id="66" name="Shape 61"/>
          <p:cNvSpPr/>
          <p:nvPr/>
        </p:nvSpPr>
        <p:spPr>
          <a:xfrm>
            <a:off x="0" y="7920038"/>
            <a:ext cx="12049125" cy="3562350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7" name="Shape 62"/>
          <p:cNvSpPr/>
          <p:nvPr/>
        </p:nvSpPr>
        <p:spPr>
          <a:xfrm>
            <a:off x="0" y="7920038"/>
            <a:ext cx="12049125" cy="9525"/>
          </a:xfrm>
          <a:prstGeom prst="rect">
            <a:avLst/>
          </a:prstGeom>
          <a:solidFill>
            <a:srgbClr val="1F1F2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8" name="Text 63"/>
          <p:cNvSpPr/>
          <p:nvPr/>
        </p:nvSpPr>
        <p:spPr>
          <a:xfrm>
            <a:off x="571500" y="8501063"/>
            <a:ext cx="1123330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05" dirty="0">
                <a:solidFill>
                  <a:srgbClr val="D6323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COMMENT ÇA MARCHE</a:t>
            </a:r>
            <a:endParaRPr lang="en-US" sz="750" dirty="0"/>
          </a:p>
        </p:txBody>
      </p:sp>
      <p:sp>
        <p:nvSpPr>
          <p:cNvPr id="69" name="Text 64"/>
          <p:cNvSpPr/>
          <p:nvPr/>
        </p:nvSpPr>
        <p:spPr>
          <a:xfrm>
            <a:off x="571500" y="8739188"/>
            <a:ext cx="11233309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700" b="1" kern="0" spc="-54" dirty="0">
                <a:solidFill>
                  <a:srgbClr val="E8E6E2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4 étapes · 5 minutes sur site</a:t>
            </a:r>
            <a:endParaRPr lang="en-US" sz="2700" dirty="0"/>
          </a:p>
        </p:txBody>
      </p:sp>
      <p:sp>
        <p:nvSpPr>
          <p:cNvPr id="70" name="Shape 65"/>
          <p:cNvSpPr/>
          <p:nvPr/>
        </p:nvSpPr>
        <p:spPr>
          <a:xfrm>
            <a:off x="571500" y="9463088"/>
            <a:ext cx="2597944" cy="1447800"/>
          </a:xfrm>
          <a:prstGeom prst="roundRect">
            <a:avLst>
              <a:gd name="adj" fmla="val 9211"/>
            </a:avLst>
          </a:prstGeom>
          <a:solidFill>
            <a:srgbClr val="15151A"/>
          </a:solidFill>
          <a:ln w="9525">
            <a:solidFill>
              <a:srgbClr val="1F1F22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1" name="Text 66"/>
          <p:cNvSpPr/>
          <p:nvPr/>
        </p:nvSpPr>
        <p:spPr>
          <a:xfrm>
            <a:off x="771525" y="9682163"/>
            <a:ext cx="2274094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D6323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01</a:t>
            </a:r>
            <a:endParaRPr lang="en-US" sz="825" dirty="0"/>
          </a:p>
        </p:txBody>
      </p:sp>
      <p:sp>
        <p:nvSpPr>
          <p:cNvPr id="72" name="Text 67"/>
          <p:cNvSpPr/>
          <p:nvPr/>
        </p:nvSpPr>
        <p:spPr>
          <a:xfrm>
            <a:off x="771525" y="9910763"/>
            <a:ext cx="2274094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E8E6E2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Choisir</a:t>
            </a:r>
            <a:endParaRPr lang="en-US" sz="1350" dirty="0"/>
          </a:p>
        </p:txBody>
      </p:sp>
      <p:sp>
        <p:nvSpPr>
          <p:cNvPr id="73" name="Text 68"/>
          <p:cNvSpPr/>
          <p:nvPr/>
        </p:nvSpPr>
        <p:spPr>
          <a:xfrm>
            <a:off x="771525" y="10177463"/>
            <a:ext cx="2274094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900" dirty="0">
                <a:solidFill>
                  <a:srgbClr val="9B9EA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Catalogue, durée, créneau. Payez sur l'app, caution pré-autorisée.</a:t>
            </a:r>
            <a:endParaRPr lang="en-US" sz="900" dirty="0"/>
          </a:p>
        </p:txBody>
      </p:sp>
      <p:sp>
        <p:nvSpPr>
          <p:cNvPr id="74" name="Shape 69"/>
          <p:cNvSpPr/>
          <p:nvPr/>
        </p:nvSpPr>
        <p:spPr>
          <a:xfrm>
            <a:off x="3340894" y="9463088"/>
            <a:ext cx="2597944" cy="1447800"/>
          </a:xfrm>
          <a:prstGeom prst="roundRect">
            <a:avLst>
              <a:gd name="adj" fmla="val 9211"/>
            </a:avLst>
          </a:prstGeom>
          <a:solidFill>
            <a:srgbClr val="15151A"/>
          </a:solidFill>
          <a:ln w="9525">
            <a:solidFill>
              <a:srgbClr val="1F1F22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5" name="Text 70"/>
          <p:cNvSpPr/>
          <p:nvPr/>
        </p:nvSpPr>
        <p:spPr>
          <a:xfrm>
            <a:off x="3540919" y="9682163"/>
            <a:ext cx="2274094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D6323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02</a:t>
            </a:r>
            <a:endParaRPr lang="en-US" sz="825" dirty="0"/>
          </a:p>
        </p:txBody>
      </p:sp>
      <p:sp>
        <p:nvSpPr>
          <p:cNvPr id="76" name="Text 71"/>
          <p:cNvSpPr/>
          <p:nvPr/>
        </p:nvSpPr>
        <p:spPr>
          <a:xfrm>
            <a:off x="3540919" y="9910763"/>
            <a:ext cx="2274094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E8E6E2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Récupérer</a:t>
            </a:r>
            <a:endParaRPr lang="en-US" sz="1350" dirty="0"/>
          </a:p>
        </p:txBody>
      </p:sp>
      <p:sp>
        <p:nvSpPr>
          <p:cNvPr id="77" name="Text 72"/>
          <p:cNvSpPr/>
          <p:nvPr/>
        </p:nvSpPr>
        <p:spPr>
          <a:xfrm>
            <a:off x="3540919" y="10177463"/>
            <a:ext cx="2274094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900" dirty="0">
                <a:solidFill>
                  <a:srgbClr val="9B9EA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Borne du site · QR ou PIN. Le casier s'ouvre, vous validez 4 photos d'état.</a:t>
            </a:r>
            <a:endParaRPr lang="en-US" sz="900" dirty="0"/>
          </a:p>
        </p:txBody>
      </p:sp>
      <p:sp>
        <p:nvSpPr>
          <p:cNvPr id="78" name="Shape 73"/>
          <p:cNvSpPr/>
          <p:nvPr/>
        </p:nvSpPr>
        <p:spPr>
          <a:xfrm>
            <a:off x="6110288" y="9463088"/>
            <a:ext cx="2597944" cy="1447800"/>
          </a:xfrm>
          <a:prstGeom prst="roundRect">
            <a:avLst>
              <a:gd name="adj" fmla="val 9211"/>
            </a:avLst>
          </a:prstGeom>
          <a:solidFill>
            <a:srgbClr val="15151A"/>
          </a:solidFill>
          <a:ln w="9525">
            <a:solidFill>
              <a:srgbClr val="1F1F22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9" name="Text 74"/>
          <p:cNvSpPr/>
          <p:nvPr/>
        </p:nvSpPr>
        <p:spPr>
          <a:xfrm>
            <a:off x="6310313" y="9682163"/>
            <a:ext cx="2274094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D6323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03</a:t>
            </a:r>
            <a:endParaRPr lang="en-US" sz="825" dirty="0"/>
          </a:p>
        </p:txBody>
      </p:sp>
      <p:sp>
        <p:nvSpPr>
          <p:cNvPr id="80" name="Text 75"/>
          <p:cNvSpPr/>
          <p:nvPr/>
        </p:nvSpPr>
        <p:spPr>
          <a:xfrm>
            <a:off x="6310313" y="9910763"/>
            <a:ext cx="2274094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E8E6E2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Travailler</a:t>
            </a:r>
            <a:endParaRPr lang="en-US" sz="1350" dirty="0"/>
          </a:p>
        </p:txBody>
      </p:sp>
      <p:sp>
        <p:nvSpPr>
          <p:cNvPr id="81" name="Text 76"/>
          <p:cNvSpPr/>
          <p:nvPr/>
        </p:nvSpPr>
        <p:spPr>
          <a:xfrm>
            <a:off x="6310313" y="10177463"/>
            <a:ext cx="2274094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900" dirty="0">
                <a:solidFill>
                  <a:srgbClr val="9B9EA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Compteur en cours. Notification 30 min avant la fin pour anticiper.</a:t>
            </a:r>
            <a:endParaRPr lang="en-US" sz="900" dirty="0"/>
          </a:p>
        </p:txBody>
      </p:sp>
      <p:sp>
        <p:nvSpPr>
          <p:cNvPr id="82" name="Shape 77"/>
          <p:cNvSpPr/>
          <p:nvPr/>
        </p:nvSpPr>
        <p:spPr>
          <a:xfrm>
            <a:off x="8879681" y="9463088"/>
            <a:ext cx="2597944" cy="1447800"/>
          </a:xfrm>
          <a:prstGeom prst="roundRect">
            <a:avLst>
              <a:gd name="adj" fmla="val 9211"/>
            </a:avLst>
          </a:prstGeom>
          <a:solidFill>
            <a:srgbClr val="15151A"/>
          </a:solidFill>
          <a:ln w="9525">
            <a:solidFill>
              <a:srgbClr val="1F1F22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3" name="Text 78"/>
          <p:cNvSpPr/>
          <p:nvPr/>
        </p:nvSpPr>
        <p:spPr>
          <a:xfrm>
            <a:off x="9079706" y="9682163"/>
            <a:ext cx="2274094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D6323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04</a:t>
            </a:r>
            <a:endParaRPr lang="en-US" sz="825" dirty="0"/>
          </a:p>
        </p:txBody>
      </p:sp>
      <p:sp>
        <p:nvSpPr>
          <p:cNvPr id="84" name="Text 79"/>
          <p:cNvSpPr/>
          <p:nvPr/>
        </p:nvSpPr>
        <p:spPr>
          <a:xfrm>
            <a:off x="9079706" y="9910763"/>
            <a:ext cx="2274094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E8E6E2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Restituer</a:t>
            </a:r>
            <a:endParaRPr lang="en-US" sz="1350" dirty="0"/>
          </a:p>
        </p:txBody>
      </p:sp>
      <p:sp>
        <p:nvSpPr>
          <p:cNvPr id="85" name="Text 80"/>
          <p:cNvSpPr/>
          <p:nvPr/>
        </p:nvSpPr>
        <p:spPr>
          <a:xfrm>
            <a:off x="9079706" y="10177463"/>
            <a:ext cx="2274094" cy="552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900" dirty="0">
                <a:solidFill>
                  <a:srgbClr val="9B9EA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Vidéo + photos finales. Score auto, caution libérée si VERT — sinon vérif humaine.</a:t>
            </a:r>
            <a:endParaRPr lang="en-US" sz="900" dirty="0"/>
          </a:p>
        </p:txBody>
      </p:sp>
      <p:sp>
        <p:nvSpPr>
          <p:cNvPr id="86" name="Shape 81"/>
          <p:cNvSpPr/>
          <p:nvPr/>
        </p:nvSpPr>
        <p:spPr>
          <a:xfrm>
            <a:off x="0" y="11482388"/>
            <a:ext cx="12049125" cy="9525"/>
          </a:xfrm>
          <a:prstGeom prst="rect">
            <a:avLst/>
          </a:prstGeom>
          <a:solidFill>
            <a:srgbClr val="1F1F2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7" name="Text 82"/>
          <p:cNvSpPr/>
          <p:nvPr/>
        </p:nvSpPr>
        <p:spPr>
          <a:xfrm>
            <a:off x="571500" y="11777663"/>
            <a:ext cx="330101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B9EA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CGU</a:t>
            </a:r>
            <a:endParaRPr lang="en-US" sz="900" dirty="0"/>
          </a:p>
        </p:txBody>
      </p:sp>
      <p:sp>
        <p:nvSpPr>
          <p:cNvPr id="88" name="Text 83"/>
          <p:cNvSpPr/>
          <p:nvPr/>
        </p:nvSpPr>
        <p:spPr>
          <a:xfrm>
            <a:off x="996851" y="11777663"/>
            <a:ext cx="1505843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B9EA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Politique de confidentialité</a:t>
            </a:r>
            <a:endParaRPr lang="en-US" sz="900" dirty="0"/>
          </a:p>
        </p:txBody>
      </p:sp>
      <p:sp>
        <p:nvSpPr>
          <p:cNvPr id="89" name="Text 84"/>
          <p:cNvSpPr/>
          <p:nvPr/>
        </p:nvSpPr>
        <p:spPr>
          <a:xfrm>
            <a:off x="2597944" y="11777663"/>
            <a:ext cx="990600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B9EA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Mentions légales</a:t>
            </a:r>
            <a:endParaRPr lang="en-US" sz="900" dirty="0"/>
          </a:p>
        </p:txBody>
      </p:sp>
      <p:sp>
        <p:nvSpPr>
          <p:cNvPr id="90" name="Text 85"/>
          <p:cNvSpPr/>
          <p:nvPr/>
        </p:nvSpPr>
        <p:spPr>
          <a:xfrm>
            <a:off x="3683794" y="11777663"/>
            <a:ext cx="514201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B9EA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Cookies</a:t>
            </a:r>
            <a:endParaRPr lang="en-US" sz="900" dirty="0"/>
          </a:p>
        </p:txBody>
      </p:sp>
      <p:sp>
        <p:nvSpPr>
          <p:cNvPr id="91" name="Text 86"/>
          <p:cNvSpPr/>
          <p:nvPr/>
        </p:nvSpPr>
        <p:spPr>
          <a:xfrm>
            <a:off x="9648825" y="11787188"/>
            <a:ext cx="190500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dirty="0">
                <a:solidFill>
                  <a:srgbClr val="6A6D7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© 2026 TOOLBOX24 · MARSEILLE, FR</a:t>
            </a:r>
            <a:endParaRPr lang="en-US" sz="7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5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71450" y="133350"/>
            <a:ext cx="1592610" cy="238125"/>
          </a:xfrm>
          <a:prstGeom prst="roundRect">
            <a:avLst>
              <a:gd name="adj" fmla="val 16000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>
                <a:alpha val="6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276225" y="190500"/>
            <a:ext cx="145926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kern="0" spc="45" dirty="0">
                <a:solidFill>
                  <a:srgbClr val="6B686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COMPTE · NOTIFICATIONS</a:t>
            </a:r>
            <a:endParaRPr lang="en-US" sz="75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2192000" cy="7810500"/>
          </a:xfrm>
          <a:prstGeom prst="roundRect">
            <a:avLst>
              <a:gd name="adj" fmla="val 1220"/>
            </a:avLst>
          </a:prstGeom>
          <a:solidFill>
            <a:srgbClr val="35363A"/>
          </a:solidFill>
          <a:ln/>
          <a:effectLst>
            <a:outerShdw blurRad="762000" dist="2286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12192000" cy="419100"/>
          </a:xfrm>
          <a:prstGeom prst="rect">
            <a:avLst/>
          </a:prstGeom>
          <a:solidFill>
            <a:srgbClr val="202124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133350" y="152400"/>
            <a:ext cx="114300" cy="114300"/>
          </a:xfrm>
          <a:prstGeom prst="ellipse">
            <a:avLst/>
          </a:prstGeom>
          <a:solidFill>
            <a:srgbClr val="FF5F57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323850" y="152400"/>
            <a:ext cx="114300" cy="114300"/>
          </a:xfrm>
          <a:prstGeom prst="ellipse">
            <a:avLst/>
          </a:prstGeom>
          <a:solidFill>
            <a:srgbClr val="FEBC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" name="Shape 6"/>
          <p:cNvSpPr/>
          <p:nvPr/>
        </p:nvSpPr>
        <p:spPr>
          <a:xfrm>
            <a:off x="514350" y="152400"/>
            <a:ext cx="114300" cy="114300"/>
          </a:xfrm>
          <a:prstGeom prst="ellipse">
            <a:avLst/>
          </a:prstGeom>
          <a:solidFill>
            <a:srgbClr val="28C84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" name="Shape 7"/>
          <p:cNvSpPr/>
          <p:nvPr/>
        </p:nvSpPr>
        <p:spPr>
          <a:xfrm>
            <a:off x="800100" y="95250"/>
            <a:ext cx="1143000" cy="323850"/>
          </a:xfrm>
          <a:prstGeom prst="roundRect">
            <a:avLst>
              <a:gd name="adj" fmla="val 23529"/>
            </a:avLst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900" y="323850"/>
            <a:ext cx="76200" cy="95250"/>
          </a:xfrm>
          <a:prstGeom prst="rect">
            <a:avLst/>
          </a:prstGeom>
        </p:spPr>
      </p:pic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1943100" y="323850"/>
            <a:ext cx="76200" cy="95250"/>
          </a:xfrm>
          <a:prstGeom prst="rect">
            <a:avLst/>
          </a:prstGeom>
        </p:spPr>
      </p:pic>
      <p:sp>
        <p:nvSpPr>
          <p:cNvPr id="12" name="Shape 8"/>
          <p:cNvSpPr/>
          <p:nvPr/>
        </p:nvSpPr>
        <p:spPr>
          <a:xfrm>
            <a:off x="914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" name="Text 9"/>
          <p:cNvSpPr/>
          <p:nvPr/>
        </p:nvSpPr>
        <p:spPr>
          <a:xfrm>
            <a:off x="1123950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Mon compte</a:t>
            </a:r>
            <a:endParaRPr lang="en-US" sz="900" dirty="0"/>
          </a:p>
        </p:txBody>
      </p:sp>
      <p:sp>
        <p:nvSpPr>
          <p:cNvPr id="14" name="Shape 10"/>
          <p:cNvSpPr/>
          <p:nvPr/>
        </p:nvSpPr>
        <p:spPr>
          <a:xfrm>
            <a:off x="2057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" name="Text 11"/>
          <p:cNvSpPr/>
          <p:nvPr/>
        </p:nvSpPr>
        <p:spPr>
          <a:xfrm>
            <a:off x="2266950" y="180975"/>
            <a:ext cx="94863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Stripe Dashboard</a:t>
            </a:r>
            <a:endParaRPr lang="en-US" sz="900" dirty="0"/>
          </a:p>
        </p:txBody>
      </p:sp>
      <p:sp>
        <p:nvSpPr>
          <p:cNvPr id="16" name="Shape 12"/>
          <p:cNvSpPr/>
          <p:nvPr/>
        </p:nvSpPr>
        <p:spPr>
          <a:xfrm>
            <a:off x="336798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" name="Text 13"/>
          <p:cNvSpPr/>
          <p:nvPr/>
        </p:nvSpPr>
        <p:spPr>
          <a:xfrm>
            <a:off x="3577530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Notion</a:t>
            </a:r>
            <a:endParaRPr lang="en-US" sz="900" dirty="0"/>
          </a:p>
        </p:txBody>
      </p:sp>
      <p:sp>
        <p:nvSpPr>
          <p:cNvPr id="18" name="Shape 14"/>
          <p:cNvSpPr/>
          <p:nvPr/>
        </p:nvSpPr>
        <p:spPr>
          <a:xfrm>
            <a:off x="0" y="419100"/>
            <a:ext cx="12192000" cy="381000"/>
          </a:xfrm>
          <a:prstGeom prst="rect">
            <a:avLst/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" name="Shape 15"/>
          <p:cNvSpPr/>
          <p:nvPr/>
        </p:nvSpPr>
        <p:spPr>
          <a:xfrm>
            <a:off x="1333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" name="Shape 16"/>
          <p:cNvSpPr/>
          <p:nvPr/>
        </p:nvSpPr>
        <p:spPr>
          <a:xfrm>
            <a:off x="438150" y="466725"/>
            <a:ext cx="11315700" cy="285750"/>
          </a:xfrm>
          <a:prstGeom prst="roundRect">
            <a:avLst>
              <a:gd name="adj" fmla="val 50000"/>
            </a:avLst>
          </a:prstGeom>
          <a:solidFill>
            <a:srgbClr val="282A2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" name="Shape 17"/>
          <p:cNvSpPr/>
          <p:nvPr/>
        </p:nvSpPr>
        <p:spPr>
          <a:xfrm>
            <a:off x="571500" y="552450"/>
            <a:ext cx="114300" cy="1143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" name="Text 18"/>
          <p:cNvSpPr/>
          <p:nvPr/>
        </p:nvSpPr>
        <p:spPr>
          <a:xfrm>
            <a:off x="762000" y="528638"/>
            <a:ext cx="11184255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toolbox24.fr/compte</a:t>
            </a:r>
            <a:endParaRPr lang="en-US" sz="975" dirty="0"/>
          </a:p>
        </p:txBody>
      </p:sp>
      <p:sp>
        <p:nvSpPr>
          <p:cNvPr id="23" name="Shape 19"/>
          <p:cNvSpPr/>
          <p:nvPr/>
        </p:nvSpPr>
        <p:spPr>
          <a:xfrm>
            <a:off x="119062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" name="Shape 20"/>
          <p:cNvSpPr/>
          <p:nvPr/>
        </p:nvSpPr>
        <p:spPr>
          <a:xfrm>
            <a:off x="0" y="800100"/>
            <a:ext cx="12192000" cy="70104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" name="Shape 21"/>
          <p:cNvSpPr/>
          <p:nvPr/>
        </p:nvSpPr>
        <p:spPr>
          <a:xfrm>
            <a:off x="0" y="800100"/>
            <a:ext cx="12192000" cy="7010400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6" name="Shape 22"/>
          <p:cNvSpPr/>
          <p:nvPr/>
        </p:nvSpPr>
        <p:spPr>
          <a:xfrm>
            <a:off x="0" y="800100"/>
            <a:ext cx="12192000" cy="657225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7" name="Shape 23"/>
          <p:cNvSpPr/>
          <p:nvPr/>
        </p:nvSpPr>
        <p:spPr>
          <a:xfrm>
            <a:off x="0" y="1447800"/>
            <a:ext cx="1219200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8" name="Text 24"/>
          <p:cNvSpPr/>
          <p:nvPr/>
        </p:nvSpPr>
        <p:spPr>
          <a:xfrm>
            <a:off x="266700" y="1028700"/>
            <a:ext cx="97542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b="1" kern="0" spc="-27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TOOLBOX</a:t>
            </a:r>
            <a:endParaRPr lang="en-US" sz="1350" dirty="0"/>
          </a:p>
        </p:txBody>
      </p:sp>
      <p:sp>
        <p:nvSpPr>
          <p:cNvPr id="29" name="Shape 25"/>
          <p:cNvSpPr/>
          <p:nvPr/>
        </p:nvSpPr>
        <p:spPr>
          <a:xfrm>
            <a:off x="1184970" y="1028700"/>
            <a:ext cx="298103" cy="190500"/>
          </a:xfrm>
          <a:prstGeom prst="roundRect">
            <a:avLst>
              <a:gd name="adj" fmla="val 10000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0" name="Text 26"/>
          <p:cNvSpPr/>
          <p:nvPr/>
        </p:nvSpPr>
        <p:spPr>
          <a:xfrm>
            <a:off x="1223070" y="1028700"/>
            <a:ext cx="298103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b="1" kern="0" spc="-27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24</a:t>
            </a:r>
            <a:endParaRPr lang="en-US" sz="1350" dirty="0"/>
          </a:p>
        </p:txBody>
      </p:sp>
      <p:sp>
        <p:nvSpPr>
          <p:cNvPr id="31" name="Text 27"/>
          <p:cNvSpPr/>
          <p:nvPr/>
        </p:nvSpPr>
        <p:spPr>
          <a:xfrm>
            <a:off x="1787872" y="1047750"/>
            <a:ext cx="680442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Catalogue</a:t>
            </a:r>
            <a:endParaRPr lang="en-US" sz="975" dirty="0"/>
          </a:p>
        </p:txBody>
      </p:sp>
      <p:sp>
        <p:nvSpPr>
          <p:cNvPr id="32" name="Text 28"/>
          <p:cNvSpPr/>
          <p:nvPr/>
        </p:nvSpPr>
        <p:spPr>
          <a:xfrm>
            <a:off x="2563564" y="1047750"/>
            <a:ext cx="899964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Mes locations</a:t>
            </a:r>
            <a:endParaRPr lang="en-US" sz="975" dirty="0"/>
          </a:p>
        </p:txBody>
      </p:sp>
      <p:sp>
        <p:nvSpPr>
          <p:cNvPr id="33" name="Text 29"/>
          <p:cNvSpPr/>
          <p:nvPr/>
        </p:nvSpPr>
        <p:spPr>
          <a:xfrm>
            <a:off x="3558778" y="1047750"/>
            <a:ext cx="589955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Factures</a:t>
            </a:r>
            <a:endParaRPr lang="en-US" sz="975" dirty="0"/>
          </a:p>
        </p:txBody>
      </p:sp>
      <p:sp>
        <p:nvSpPr>
          <p:cNvPr id="34" name="Text 30"/>
          <p:cNvSpPr/>
          <p:nvPr/>
        </p:nvSpPr>
        <p:spPr>
          <a:xfrm>
            <a:off x="4243983" y="1047750"/>
            <a:ext cx="550813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Support</a:t>
            </a:r>
            <a:endParaRPr lang="en-US" sz="975" dirty="0"/>
          </a:p>
        </p:txBody>
      </p:sp>
      <p:sp>
        <p:nvSpPr>
          <p:cNvPr id="35" name="Shape 31"/>
          <p:cNvSpPr/>
          <p:nvPr/>
        </p:nvSpPr>
        <p:spPr>
          <a:xfrm>
            <a:off x="8900964" y="1004887"/>
            <a:ext cx="1767929" cy="238125"/>
          </a:xfrm>
          <a:prstGeom prst="roundRect">
            <a:avLst>
              <a:gd name="adj" fmla="val 50000"/>
            </a:avLst>
          </a:prstGeom>
          <a:solidFill>
            <a:srgbClr val="4ADE80">
              <a:alpha val="8000"/>
            </a:srgbClr>
          </a:solidFill>
          <a:ln w="9525">
            <a:solidFill>
              <a:srgbClr val="4ADE80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6" name="Shape 32"/>
          <p:cNvSpPr/>
          <p:nvPr/>
        </p:nvSpPr>
        <p:spPr>
          <a:xfrm>
            <a:off x="9005739" y="1095375"/>
            <a:ext cx="57150" cy="57150"/>
          </a:xfrm>
          <a:prstGeom prst="ellipse">
            <a:avLst/>
          </a:prstGeom>
          <a:solidFill>
            <a:srgbClr val="4ADE80">
              <a:alpha val="59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7" name="Text 33"/>
          <p:cNvSpPr/>
          <p:nvPr/>
        </p:nvSpPr>
        <p:spPr>
          <a:xfrm>
            <a:off x="9139089" y="1062038"/>
            <a:ext cx="150122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SITE LYON-EST · OUVERT</a:t>
            </a:r>
            <a:endParaRPr lang="en-US" sz="750" dirty="0"/>
          </a:p>
        </p:txBody>
      </p:sp>
      <p:sp>
        <p:nvSpPr>
          <p:cNvPr id="38" name="Shape 34"/>
          <p:cNvSpPr/>
          <p:nvPr/>
        </p:nvSpPr>
        <p:spPr>
          <a:xfrm>
            <a:off x="10897493" y="933450"/>
            <a:ext cx="1027807" cy="381000"/>
          </a:xfrm>
          <a:prstGeom prst="roundRect">
            <a:avLst>
              <a:gd name="adj" fmla="val 50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9" name="Shape 35"/>
          <p:cNvSpPr/>
          <p:nvPr/>
        </p:nvSpPr>
        <p:spPr>
          <a:xfrm>
            <a:off x="10964168" y="1000125"/>
            <a:ext cx="247650" cy="247650"/>
          </a:xfrm>
          <a:prstGeom prst="ellipse">
            <a:avLst/>
          </a:prstGeom>
          <a:solidFill>
            <a:srgbClr val="1C1C1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40" name="Text 36"/>
          <p:cNvSpPr/>
          <p:nvPr/>
        </p:nvSpPr>
        <p:spPr>
          <a:xfrm>
            <a:off x="11014174" y="1066800"/>
            <a:ext cx="223689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CT</a:t>
            </a:r>
            <a:endParaRPr lang="en-US" sz="825" dirty="0"/>
          </a:p>
        </p:txBody>
      </p:sp>
      <p:sp>
        <p:nvSpPr>
          <p:cNvPr id="41" name="Text 37"/>
          <p:cNvSpPr/>
          <p:nvPr/>
        </p:nvSpPr>
        <p:spPr>
          <a:xfrm>
            <a:off x="11288018" y="1052513"/>
            <a:ext cx="608707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Camille T.</a:t>
            </a:r>
            <a:endParaRPr lang="en-US" sz="900" dirty="0"/>
          </a:p>
        </p:txBody>
      </p:sp>
      <p:sp>
        <p:nvSpPr>
          <p:cNvPr id="42" name="Shape 38"/>
          <p:cNvSpPr/>
          <p:nvPr/>
        </p:nvSpPr>
        <p:spPr>
          <a:xfrm>
            <a:off x="0" y="2371725"/>
            <a:ext cx="1219200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43" name="Text 39"/>
          <p:cNvSpPr/>
          <p:nvPr/>
        </p:nvSpPr>
        <p:spPr>
          <a:xfrm>
            <a:off x="266700" y="1724025"/>
            <a:ext cx="215652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COMPTE · CLIENT B2C</a:t>
            </a:r>
            <a:endParaRPr lang="en-US" sz="750" dirty="0"/>
          </a:p>
        </p:txBody>
      </p:sp>
      <p:sp>
        <p:nvSpPr>
          <p:cNvPr id="44" name="Text 40"/>
          <p:cNvSpPr/>
          <p:nvPr/>
        </p:nvSpPr>
        <p:spPr>
          <a:xfrm>
            <a:off x="266700" y="1905000"/>
            <a:ext cx="2156520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kern="0" spc="-42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Camille Thibault</a:t>
            </a:r>
            <a:endParaRPr lang="en-US" sz="2100" dirty="0"/>
          </a:p>
        </p:txBody>
      </p:sp>
      <p:sp>
        <p:nvSpPr>
          <p:cNvPr id="45" name="Shape 41"/>
          <p:cNvSpPr/>
          <p:nvPr/>
        </p:nvSpPr>
        <p:spPr>
          <a:xfrm>
            <a:off x="10585698" y="1990725"/>
            <a:ext cx="1339602" cy="209550"/>
          </a:xfrm>
          <a:prstGeom prst="roundRect">
            <a:avLst>
              <a:gd name="adj" fmla="val 50000"/>
            </a:avLst>
          </a:prstGeom>
          <a:solidFill>
            <a:srgbClr val="4ADE80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46" name="Shape 42"/>
          <p:cNvSpPr/>
          <p:nvPr/>
        </p:nvSpPr>
        <p:spPr>
          <a:xfrm>
            <a:off x="10661898" y="2066925"/>
            <a:ext cx="57150" cy="57150"/>
          </a:xfrm>
          <a:prstGeom prst="ellipse">
            <a:avLst/>
          </a:prstGeom>
          <a:solidFill>
            <a:srgbClr val="4ADE8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47" name="Text 43"/>
          <p:cNvSpPr/>
          <p:nvPr/>
        </p:nvSpPr>
        <p:spPr>
          <a:xfrm>
            <a:off x="10776198" y="2028825"/>
            <a:ext cx="1149102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b="1" kern="0" spc="33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PROFIL FAVORABLE</a:t>
            </a:r>
            <a:endParaRPr lang="en-US" sz="825" dirty="0"/>
          </a:p>
        </p:txBody>
      </p:sp>
      <p:sp>
        <p:nvSpPr>
          <p:cNvPr id="48" name="Shape 44"/>
          <p:cNvSpPr/>
          <p:nvPr/>
        </p:nvSpPr>
        <p:spPr>
          <a:xfrm>
            <a:off x="0" y="2733675"/>
            <a:ext cx="1219200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49" name="Text 45"/>
          <p:cNvSpPr/>
          <p:nvPr/>
        </p:nvSpPr>
        <p:spPr>
          <a:xfrm>
            <a:off x="400050" y="2476500"/>
            <a:ext cx="385763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Profil</a:t>
            </a:r>
            <a:endParaRPr lang="en-US" sz="975" dirty="0"/>
          </a:p>
        </p:txBody>
      </p:sp>
      <p:sp>
        <p:nvSpPr>
          <p:cNvPr id="50" name="Shape 46"/>
          <p:cNvSpPr/>
          <p:nvPr/>
        </p:nvSpPr>
        <p:spPr>
          <a:xfrm>
            <a:off x="862013" y="2724150"/>
            <a:ext cx="1019324" cy="19050"/>
          </a:xfrm>
          <a:prstGeom prst="rect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1" name="Text 47"/>
          <p:cNvSpPr/>
          <p:nvPr/>
        </p:nvSpPr>
        <p:spPr>
          <a:xfrm>
            <a:off x="995363" y="2476500"/>
            <a:ext cx="828824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Notifications</a:t>
            </a:r>
            <a:endParaRPr lang="en-US" sz="975" dirty="0"/>
          </a:p>
        </p:txBody>
      </p:sp>
      <p:sp>
        <p:nvSpPr>
          <p:cNvPr id="52" name="Text 48"/>
          <p:cNvSpPr/>
          <p:nvPr/>
        </p:nvSpPr>
        <p:spPr>
          <a:xfrm>
            <a:off x="2033736" y="2476500"/>
            <a:ext cx="628799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Paiement</a:t>
            </a:r>
            <a:endParaRPr lang="en-US" sz="975" dirty="0"/>
          </a:p>
        </p:txBody>
      </p:sp>
      <p:sp>
        <p:nvSpPr>
          <p:cNvPr id="53" name="Text 49"/>
          <p:cNvSpPr/>
          <p:nvPr/>
        </p:nvSpPr>
        <p:spPr>
          <a:xfrm>
            <a:off x="2872085" y="2476500"/>
            <a:ext cx="568672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Sécurité</a:t>
            </a:r>
            <a:endParaRPr lang="en-US" sz="975" dirty="0"/>
          </a:p>
        </p:txBody>
      </p:sp>
      <p:sp>
        <p:nvSpPr>
          <p:cNvPr id="54" name="Text 50"/>
          <p:cNvSpPr/>
          <p:nvPr/>
        </p:nvSpPr>
        <p:spPr>
          <a:xfrm>
            <a:off x="3650307" y="2476500"/>
            <a:ext cx="938361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Confidentialité</a:t>
            </a:r>
            <a:endParaRPr lang="en-US" sz="975" dirty="0"/>
          </a:p>
        </p:txBody>
      </p:sp>
      <p:sp>
        <p:nvSpPr>
          <p:cNvPr id="55" name="Shape 51"/>
          <p:cNvSpPr/>
          <p:nvPr/>
        </p:nvSpPr>
        <p:spPr>
          <a:xfrm>
            <a:off x="266700" y="2971800"/>
            <a:ext cx="6700689" cy="3843784"/>
          </a:xfrm>
          <a:prstGeom prst="roundRect">
            <a:avLst>
              <a:gd name="adj" fmla="val 2478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6" name="Text 52"/>
          <p:cNvSpPr/>
          <p:nvPr/>
        </p:nvSpPr>
        <p:spPr>
          <a:xfrm>
            <a:off x="447675" y="3152775"/>
            <a:ext cx="6528901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CANAUX DE NOTIFICATION</a:t>
            </a:r>
            <a:endParaRPr lang="en-US" sz="750" dirty="0"/>
          </a:p>
        </p:txBody>
      </p:sp>
      <p:sp>
        <p:nvSpPr>
          <p:cNvPr id="57" name="Text 53"/>
          <p:cNvSpPr/>
          <p:nvPr/>
        </p:nvSpPr>
        <p:spPr>
          <a:xfrm>
            <a:off x="447675" y="3352800"/>
            <a:ext cx="6528901" cy="22428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275" b="1" kern="0" spc="-13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Choisissez où vous être contacté.e</a:t>
            </a:r>
            <a:endParaRPr lang="en-US" sz="1275" dirty="0"/>
          </a:p>
        </p:txBody>
      </p:sp>
      <p:sp>
        <p:nvSpPr>
          <p:cNvPr id="58" name="Shape 54"/>
          <p:cNvSpPr/>
          <p:nvPr/>
        </p:nvSpPr>
        <p:spPr>
          <a:xfrm>
            <a:off x="447675" y="4434334"/>
            <a:ext cx="633873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59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7675" y="3977134"/>
            <a:ext cx="171450" cy="171450"/>
          </a:xfrm>
          <a:prstGeom prst="rect">
            <a:avLst/>
          </a:prstGeom>
        </p:spPr>
      </p:pic>
      <p:sp>
        <p:nvSpPr>
          <p:cNvPr id="60" name="Text 55"/>
          <p:cNvSpPr/>
          <p:nvPr/>
        </p:nvSpPr>
        <p:spPr>
          <a:xfrm>
            <a:off x="752475" y="3824734"/>
            <a:ext cx="5685176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Email </a:t>
            </a:r>
            <a:r>
              <a:rPr lang="en-US" sz="825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· VERROUILLÉ</a:t>
            </a:r>
            <a:endParaRPr lang="en-US" sz="1050" dirty="0"/>
          </a:p>
        </p:txBody>
      </p:sp>
      <p:sp>
        <p:nvSpPr>
          <p:cNvPr id="61" name="Text 56"/>
          <p:cNvSpPr/>
          <p:nvPr/>
        </p:nvSpPr>
        <p:spPr>
          <a:xfrm>
            <a:off x="752475" y="4015234"/>
            <a:ext cx="5685176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camille.t@exemple.fr</a:t>
            </a:r>
            <a:endParaRPr lang="en-US" sz="825" dirty="0"/>
          </a:p>
        </p:txBody>
      </p:sp>
      <p:sp>
        <p:nvSpPr>
          <p:cNvPr id="62" name="Text 57"/>
          <p:cNvSpPr/>
          <p:nvPr/>
        </p:nvSpPr>
        <p:spPr>
          <a:xfrm>
            <a:off x="752475" y="4167634"/>
            <a:ext cx="5685176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Obligatoire</a:t>
            </a:r>
            <a:endParaRPr lang="en-US" sz="825" dirty="0"/>
          </a:p>
        </p:txBody>
      </p:sp>
      <p:sp>
        <p:nvSpPr>
          <p:cNvPr id="63" name="Shape 58"/>
          <p:cNvSpPr/>
          <p:nvPr/>
        </p:nvSpPr>
        <p:spPr>
          <a:xfrm>
            <a:off x="6405414" y="3958084"/>
            <a:ext cx="381000" cy="209550"/>
          </a:xfrm>
          <a:prstGeom prst="roundRect">
            <a:avLst>
              <a:gd name="adj" fmla="val 50000"/>
            </a:avLst>
          </a:prstGeom>
          <a:solidFill>
            <a:srgbClr val="D63232">
              <a:alpha val="6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4" name="Shape 59"/>
          <p:cNvSpPr/>
          <p:nvPr/>
        </p:nvSpPr>
        <p:spPr>
          <a:xfrm>
            <a:off x="6595914" y="3977134"/>
            <a:ext cx="171450" cy="171450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5" name="Shape 60"/>
          <p:cNvSpPr/>
          <p:nvPr/>
        </p:nvSpPr>
        <p:spPr>
          <a:xfrm>
            <a:off x="447675" y="5186809"/>
            <a:ext cx="633873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66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675" y="4729609"/>
            <a:ext cx="171450" cy="171450"/>
          </a:xfrm>
          <a:prstGeom prst="rect">
            <a:avLst/>
          </a:prstGeom>
        </p:spPr>
      </p:pic>
      <p:sp>
        <p:nvSpPr>
          <p:cNvPr id="67" name="Text 61"/>
          <p:cNvSpPr/>
          <p:nvPr/>
        </p:nvSpPr>
        <p:spPr>
          <a:xfrm>
            <a:off x="752475" y="4577209"/>
            <a:ext cx="5685176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SMS</a:t>
            </a:r>
            <a:endParaRPr lang="en-US" sz="1050" dirty="0"/>
          </a:p>
        </p:txBody>
      </p:sp>
      <p:sp>
        <p:nvSpPr>
          <p:cNvPr id="68" name="Text 62"/>
          <p:cNvSpPr/>
          <p:nvPr/>
        </p:nvSpPr>
        <p:spPr>
          <a:xfrm>
            <a:off x="752475" y="4767709"/>
            <a:ext cx="5685176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+33 6 ** ** 42 17</a:t>
            </a:r>
            <a:endParaRPr lang="en-US" sz="825" dirty="0"/>
          </a:p>
        </p:txBody>
      </p:sp>
      <p:sp>
        <p:nvSpPr>
          <p:cNvPr id="69" name="Text 63"/>
          <p:cNvSpPr/>
          <p:nvPr/>
        </p:nvSpPr>
        <p:spPr>
          <a:xfrm>
            <a:off x="752475" y="4920109"/>
            <a:ext cx="5685176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Activé sur tous les événements</a:t>
            </a:r>
            <a:endParaRPr lang="en-US" sz="825" dirty="0"/>
          </a:p>
        </p:txBody>
      </p:sp>
      <p:sp>
        <p:nvSpPr>
          <p:cNvPr id="70" name="Shape 64"/>
          <p:cNvSpPr/>
          <p:nvPr/>
        </p:nvSpPr>
        <p:spPr>
          <a:xfrm>
            <a:off x="6405414" y="4710559"/>
            <a:ext cx="381000" cy="209550"/>
          </a:xfrm>
          <a:prstGeom prst="roundRect">
            <a:avLst>
              <a:gd name="adj" fmla="val 50000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1" name="Shape 65"/>
          <p:cNvSpPr/>
          <p:nvPr/>
        </p:nvSpPr>
        <p:spPr>
          <a:xfrm>
            <a:off x="6595914" y="4729609"/>
            <a:ext cx="171450" cy="171450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72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7675" y="5482084"/>
            <a:ext cx="171450" cy="171450"/>
          </a:xfrm>
          <a:prstGeom prst="rect">
            <a:avLst/>
          </a:prstGeom>
        </p:spPr>
      </p:pic>
      <p:sp>
        <p:nvSpPr>
          <p:cNvPr id="73" name="Text 66"/>
          <p:cNvSpPr/>
          <p:nvPr/>
        </p:nvSpPr>
        <p:spPr>
          <a:xfrm>
            <a:off x="752475" y="5329684"/>
            <a:ext cx="5685176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Push (PWA)</a:t>
            </a:r>
            <a:endParaRPr lang="en-US" sz="1050" dirty="0"/>
          </a:p>
        </p:txBody>
      </p:sp>
      <p:sp>
        <p:nvSpPr>
          <p:cNvPr id="74" name="Text 67"/>
          <p:cNvSpPr/>
          <p:nvPr/>
        </p:nvSpPr>
        <p:spPr>
          <a:xfrm>
            <a:off x="752475" y="5520184"/>
            <a:ext cx="5685176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Installer Toolbox24 sur l'écran d'accueil</a:t>
            </a:r>
            <a:endParaRPr lang="en-US" sz="825" dirty="0"/>
          </a:p>
        </p:txBody>
      </p:sp>
      <p:sp>
        <p:nvSpPr>
          <p:cNvPr id="75" name="Text 68"/>
          <p:cNvSpPr/>
          <p:nvPr/>
        </p:nvSpPr>
        <p:spPr>
          <a:xfrm>
            <a:off x="752475" y="5672584"/>
            <a:ext cx="5685176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Disponible si app installée</a:t>
            </a:r>
            <a:endParaRPr lang="en-US" sz="825" dirty="0"/>
          </a:p>
        </p:txBody>
      </p:sp>
      <p:sp>
        <p:nvSpPr>
          <p:cNvPr id="76" name="Shape 69"/>
          <p:cNvSpPr/>
          <p:nvPr/>
        </p:nvSpPr>
        <p:spPr>
          <a:xfrm>
            <a:off x="6405414" y="5463034"/>
            <a:ext cx="381000" cy="209550"/>
          </a:xfrm>
          <a:prstGeom prst="roundRect">
            <a:avLst>
              <a:gd name="adj" fmla="val 50000"/>
            </a:avLst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7" name="Shape 70"/>
          <p:cNvSpPr/>
          <p:nvPr/>
        </p:nvSpPr>
        <p:spPr>
          <a:xfrm>
            <a:off x="6424464" y="5482084"/>
            <a:ext cx="171450" cy="171450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8" name="Shape 71"/>
          <p:cNvSpPr/>
          <p:nvPr/>
        </p:nvSpPr>
        <p:spPr>
          <a:xfrm>
            <a:off x="7138839" y="2971800"/>
            <a:ext cx="4786313" cy="3843784"/>
          </a:xfrm>
          <a:prstGeom prst="roundRect">
            <a:avLst>
              <a:gd name="adj" fmla="val 2478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9" name="Text 72"/>
          <p:cNvSpPr/>
          <p:nvPr/>
        </p:nvSpPr>
        <p:spPr>
          <a:xfrm>
            <a:off x="7319814" y="3152775"/>
            <a:ext cx="4557093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ÉVÉNEMENTS NOTIFIÉS</a:t>
            </a:r>
            <a:endParaRPr lang="en-US" sz="750" dirty="0"/>
          </a:p>
        </p:txBody>
      </p:sp>
      <p:sp>
        <p:nvSpPr>
          <p:cNvPr id="80" name="Text 73"/>
          <p:cNvSpPr/>
          <p:nvPr/>
        </p:nvSpPr>
        <p:spPr>
          <a:xfrm>
            <a:off x="7319814" y="3352800"/>
            <a:ext cx="4557093" cy="22428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275" b="1" kern="0" spc="-13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Quels événements ?</a:t>
            </a:r>
            <a:endParaRPr lang="en-US" sz="1275" dirty="0"/>
          </a:p>
        </p:txBody>
      </p:sp>
      <p:sp>
        <p:nvSpPr>
          <p:cNvPr id="81" name="Shape 74"/>
          <p:cNvSpPr/>
          <p:nvPr/>
        </p:nvSpPr>
        <p:spPr>
          <a:xfrm>
            <a:off x="7319814" y="4034284"/>
            <a:ext cx="442436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2" name="Text 75"/>
          <p:cNvSpPr/>
          <p:nvPr/>
        </p:nvSpPr>
        <p:spPr>
          <a:xfrm>
            <a:off x="7319814" y="3777109"/>
            <a:ext cx="4203906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Confirmation de réservation</a:t>
            </a:r>
            <a:endParaRPr lang="en-US" sz="975" dirty="0"/>
          </a:p>
        </p:txBody>
      </p:sp>
      <p:sp>
        <p:nvSpPr>
          <p:cNvPr id="83" name="Shape 76"/>
          <p:cNvSpPr/>
          <p:nvPr/>
        </p:nvSpPr>
        <p:spPr>
          <a:xfrm>
            <a:off x="11401276" y="3758059"/>
            <a:ext cx="342900" cy="190500"/>
          </a:xfrm>
          <a:prstGeom prst="roundRect">
            <a:avLst>
              <a:gd name="adj" fmla="val 50000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4" name="Shape 77"/>
          <p:cNvSpPr/>
          <p:nvPr/>
        </p:nvSpPr>
        <p:spPr>
          <a:xfrm>
            <a:off x="11572726" y="3777109"/>
            <a:ext cx="152400" cy="152400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5" name="Shape 78"/>
          <p:cNvSpPr/>
          <p:nvPr/>
        </p:nvSpPr>
        <p:spPr>
          <a:xfrm>
            <a:off x="7319814" y="4405759"/>
            <a:ext cx="442436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6" name="Text 79"/>
          <p:cNvSpPr/>
          <p:nvPr/>
        </p:nvSpPr>
        <p:spPr>
          <a:xfrm>
            <a:off x="7319814" y="4148584"/>
            <a:ext cx="4203906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Rappel créneau imminent</a:t>
            </a:r>
            <a:endParaRPr lang="en-US" sz="975" dirty="0"/>
          </a:p>
        </p:txBody>
      </p:sp>
      <p:sp>
        <p:nvSpPr>
          <p:cNvPr id="87" name="Shape 80"/>
          <p:cNvSpPr/>
          <p:nvPr/>
        </p:nvSpPr>
        <p:spPr>
          <a:xfrm>
            <a:off x="11401276" y="4129534"/>
            <a:ext cx="342900" cy="190500"/>
          </a:xfrm>
          <a:prstGeom prst="roundRect">
            <a:avLst>
              <a:gd name="adj" fmla="val 50000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8" name="Shape 81"/>
          <p:cNvSpPr/>
          <p:nvPr/>
        </p:nvSpPr>
        <p:spPr>
          <a:xfrm>
            <a:off x="11572726" y="4148584"/>
            <a:ext cx="152400" cy="152400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9" name="Shape 82"/>
          <p:cNvSpPr/>
          <p:nvPr/>
        </p:nvSpPr>
        <p:spPr>
          <a:xfrm>
            <a:off x="7319814" y="4777234"/>
            <a:ext cx="442436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0" name="Text 83"/>
          <p:cNvSpPr/>
          <p:nvPr/>
        </p:nvSpPr>
        <p:spPr>
          <a:xfrm>
            <a:off x="7319814" y="4520059"/>
            <a:ext cx="4203906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Confirmation retrait</a:t>
            </a:r>
            <a:endParaRPr lang="en-US" sz="975" dirty="0"/>
          </a:p>
        </p:txBody>
      </p:sp>
      <p:sp>
        <p:nvSpPr>
          <p:cNvPr id="91" name="Shape 84"/>
          <p:cNvSpPr/>
          <p:nvPr/>
        </p:nvSpPr>
        <p:spPr>
          <a:xfrm>
            <a:off x="11401276" y="4501009"/>
            <a:ext cx="342900" cy="190500"/>
          </a:xfrm>
          <a:prstGeom prst="roundRect">
            <a:avLst>
              <a:gd name="adj" fmla="val 50000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2" name="Shape 85"/>
          <p:cNvSpPr/>
          <p:nvPr/>
        </p:nvSpPr>
        <p:spPr>
          <a:xfrm>
            <a:off x="11572726" y="4520059"/>
            <a:ext cx="152400" cy="152400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3" name="Shape 86"/>
          <p:cNvSpPr/>
          <p:nvPr/>
        </p:nvSpPr>
        <p:spPr>
          <a:xfrm>
            <a:off x="7319814" y="5148709"/>
            <a:ext cx="442436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4" name="Text 87"/>
          <p:cNvSpPr/>
          <p:nvPr/>
        </p:nvSpPr>
        <p:spPr>
          <a:xfrm>
            <a:off x="7319814" y="4891534"/>
            <a:ext cx="4203906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Rappel fin de location (30 min)</a:t>
            </a:r>
            <a:endParaRPr lang="en-US" sz="975" dirty="0"/>
          </a:p>
        </p:txBody>
      </p:sp>
      <p:sp>
        <p:nvSpPr>
          <p:cNvPr id="95" name="Shape 88"/>
          <p:cNvSpPr/>
          <p:nvPr/>
        </p:nvSpPr>
        <p:spPr>
          <a:xfrm>
            <a:off x="11401276" y="4872484"/>
            <a:ext cx="342900" cy="190500"/>
          </a:xfrm>
          <a:prstGeom prst="roundRect">
            <a:avLst>
              <a:gd name="adj" fmla="val 50000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6" name="Shape 89"/>
          <p:cNvSpPr/>
          <p:nvPr/>
        </p:nvSpPr>
        <p:spPr>
          <a:xfrm>
            <a:off x="11572726" y="4891534"/>
            <a:ext cx="152400" cy="152400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7" name="Shape 90"/>
          <p:cNvSpPr/>
          <p:nvPr/>
        </p:nvSpPr>
        <p:spPr>
          <a:xfrm>
            <a:off x="7319814" y="5520184"/>
            <a:ext cx="442436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8" name="Text 91"/>
          <p:cNvSpPr/>
          <p:nvPr/>
        </p:nvSpPr>
        <p:spPr>
          <a:xfrm>
            <a:off x="7319814" y="5263009"/>
            <a:ext cx="4203906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Décision restitution caution</a:t>
            </a:r>
            <a:endParaRPr lang="en-US" sz="975" dirty="0"/>
          </a:p>
        </p:txBody>
      </p:sp>
      <p:sp>
        <p:nvSpPr>
          <p:cNvPr id="99" name="Shape 92"/>
          <p:cNvSpPr/>
          <p:nvPr/>
        </p:nvSpPr>
        <p:spPr>
          <a:xfrm>
            <a:off x="11401276" y="5243959"/>
            <a:ext cx="342900" cy="190500"/>
          </a:xfrm>
          <a:prstGeom prst="roundRect">
            <a:avLst>
              <a:gd name="adj" fmla="val 50000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0" name="Shape 93"/>
          <p:cNvSpPr/>
          <p:nvPr/>
        </p:nvSpPr>
        <p:spPr>
          <a:xfrm>
            <a:off x="11572726" y="5263009"/>
            <a:ext cx="152400" cy="152400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1" name="Shape 94"/>
          <p:cNvSpPr/>
          <p:nvPr/>
        </p:nvSpPr>
        <p:spPr>
          <a:xfrm>
            <a:off x="7319814" y="5891659"/>
            <a:ext cx="442436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2" name="Text 95"/>
          <p:cNvSpPr/>
          <p:nvPr/>
        </p:nvSpPr>
        <p:spPr>
          <a:xfrm>
            <a:off x="7319814" y="5634484"/>
            <a:ext cx="4203906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Alerte incident ou doute</a:t>
            </a:r>
            <a:endParaRPr lang="en-US" sz="975" dirty="0"/>
          </a:p>
        </p:txBody>
      </p:sp>
      <p:sp>
        <p:nvSpPr>
          <p:cNvPr id="103" name="Shape 96"/>
          <p:cNvSpPr/>
          <p:nvPr/>
        </p:nvSpPr>
        <p:spPr>
          <a:xfrm>
            <a:off x="11401276" y="5615434"/>
            <a:ext cx="342900" cy="190500"/>
          </a:xfrm>
          <a:prstGeom prst="roundRect">
            <a:avLst>
              <a:gd name="adj" fmla="val 50000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4" name="Shape 97"/>
          <p:cNvSpPr/>
          <p:nvPr/>
        </p:nvSpPr>
        <p:spPr>
          <a:xfrm>
            <a:off x="11572726" y="5634484"/>
            <a:ext cx="152400" cy="152400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5" name="Shape 98"/>
          <p:cNvSpPr/>
          <p:nvPr/>
        </p:nvSpPr>
        <p:spPr>
          <a:xfrm>
            <a:off x="7319814" y="6263134"/>
            <a:ext cx="442436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6" name="Text 99"/>
          <p:cNvSpPr/>
          <p:nvPr/>
        </p:nvSpPr>
        <p:spPr>
          <a:xfrm>
            <a:off x="7319814" y="6005959"/>
            <a:ext cx="4203906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Émission de facture</a:t>
            </a:r>
            <a:endParaRPr lang="en-US" sz="975" dirty="0"/>
          </a:p>
        </p:txBody>
      </p:sp>
      <p:sp>
        <p:nvSpPr>
          <p:cNvPr id="107" name="Shape 100"/>
          <p:cNvSpPr/>
          <p:nvPr/>
        </p:nvSpPr>
        <p:spPr>
          <a:xfrm>
            <a:off x="11401276" y="5986909"/>
            <a:ext cx="342900" cy="190500"/>
          </a:xfrm>
          <a:prstGeom prst="roundRect">
            <a:avLst>
              <a:gd name="adj" fmla="val 50000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8" name="Shape 101"/>
          <p:cNvSpPr/>
          <p:nvPr/>
        </p:nvSpPr>
        <p:spPr>
          <a:xfrm>
            <a:off x="11572726" y="6005959"/>
            <a:ext cx="152400" cy="152400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9" name="Text 102"/>
          <p:cNvSpPr/>
          <p:nvPr/>
        </p:nvSpPr>
        <p:spPr>
          <a:xfrm>
            <a:off x="7319814" y="6377434"/>
            <a:ext cx="4203906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Offres et nouveautés</a:t>
            </a:r>
            <a:endParaRPr lang="en-US" sz="975" dirty="0"/>
          </a:p>
        </p:txBody>
      </p:sp>
      <p:sp>
        <p:nvSpPr>
          <p:cNvPr id="110" name="Shape 103"/>
          <p:cNvSpPr/>
          <p:nvPr/>
        </p:nvSpPr>
        <p:spPr>
          <a:xfrm>
            <a:off x="11401276" y="6358384"/>
            <a:ext cx="342900" cy="190500"/>
          </a:xfrm>
          <a:prstGeom prst="roundRect">
            <a:avLst>
              <a:gd name="adj" fmla="val 50000"/>
            </a:avLst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1" name="Shape 104"/>
          <p:cNvSpPr/>
          <p:nvPr/>
        </p:nvSpPr>
        <p:spPr>
          <a:xfrm>
            <a:off x="11420326" y="6377434"/>
            <a:ext cx="152400" cy="152400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5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71450" y="133350"/>
            <a:ext cx="1969889" cy="238125"/>
          </a:xfrm>
          <a:prstGeom prst="roundRect">
            <a:avLst>
              <a:gd name="adj" fmla="val 16000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>
                <a:alpha val="6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276225" y="190500"/>
            <a:ext cx="183653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kern="0" spc="45" dirty="0">
                <a:solidFill>
                  <a:srgbClr val="6B686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SUPPORT · CHAT / EMAIL / FAQ</a:t>
            </a:r>
            <a:endParaRPr lang="en-US" sz="75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2192000" cy="7810500"/>
          </a:xfrm>
          <a:prstGeom prst="roundRect">
            <a:avLst>
              <a:gd name="adj" fmla="val 1220"/>
            </a:avLst>
          </a:prstGeom>
          <a:solidFill>
            <a:srgbClr val="35363A"/>
          </a:solidFill>
          <a:ln/>
          <a:effectLst>
            <a:outerShdw blurRad="762000" dist="2286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12192000" cy="419100"/>
          </a:xfrm>
          <a:prstGeom prst="rect">
            <a:avLst/>
          </a:prstGeom>
          <a:solidFill>
            <a:srgbClr val="202124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133350" y="152400"/>
            <a:ext cx="114300" cy="114300"/>
          </a:xfrm>
          <a:prstGeom prst="ellipse">
            <a:avLst/>
          </a:prstGeom>
          <a:solidFill>
            <a:srgbClr val="FF5F57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323850" y="152400"/>
            <a:ext cx="114300" cy="114300"/>
          </a:xfrm>
          <a:prstGeom prst="ellipse">
            <a:avLst/>
          </a:prstGeom>
          <a:solidFill>
            <a:srgbClr val="FEBC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" name="Shape 6"/>
          <p:cNvSpPr/>
          <p:nvPr/>
        </p:nvSpPr>
        <p:spPr>
          <a:xfrm>
            <a:off x="514350" y="152400"/>
            <a:ext cx="114300" cy="114300"/>
          </a:xfrm>
          <a:prstGeom prst="ellipse">
            <a:avLst/>
          </a:prstGeom>
          <a:solidFill>
            <a:srgbClr val="28C84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" name="Shape 7"/>
          <p:cNvSpPr/>
          <p:nvPr/>
        </p:nvSpPr>
        <p:spPr>
          <a:xfrm>
            <a:off x="800100" y="95250"/>
            <a:ext cx="1143000" cy="323850"/>
          </a:xfrm>
          <a:prstGeom prst="roundRect">
            <a:avLst>
              <a:gd name="adj" fmla="val 23529"/>
            </a:avLst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900" y="323850"/>
            <a:ext cx="76200" cy="95250"/>
          </a:xfrm>
          <a:prstGeom prst="rect">
            <a:avLst/>
          </a:prstGeom>
        </p:spPr>
      </p:pic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1943100" y="323850"/>
            <a:ext cx="76200" cy="95250"/>
          </a:xfrm>
          <a:prstGeom prst="rect">
            <a:avLst/>
          </a:prstGeom>
        </p:spPr>
      </p:pic>
      <p:sp>
        <p:nvSpPr>
          <p:cNvPr id="12" name="Shape 8"/>
          <p:cNvSpPr/>
          <p:nvPr/>
        </p:nvSpPr>
        <p:spPr>
          <a:xfrm>
            <a:off x="914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" name="Text 9"/>
          <p:cNvSpPr/>
          <p:nvPr/>
        </p:nvSpPr>
        <p:spPr>
          <a:xfrm>
            <a:off x="1123950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Support</a:t>
            </a:r>
            <a:endParaRPr lang="en-US" sz="900" dirty="0"/>
          </a:p>
        </p:txBody>
      </p:sp>
      <p:sp>
        <p:nvSpPr>
          <p:cNvPr id="14" name="Shape 10"/>
          <p:cNvSpPr/>
          <p:nvPr/>
        </p:nvSpPr>
        <p:spPr>
          <a:xfrm>
            <a:off x="2057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" name="Text 11"/>
          <p:cNvSpPr/>
          <p:nvPr/>
        </p:nvSpPr>
        <p:spPr>
          <a:xfrm>
            <a:off x="2266950" y="180975"/>
            <a:ext cx="94863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Stripe Dashboard</a:t>
            </a:r>
            <a:endParaRPr lang="en-US" sz="900" dirty="0"/>
          </a:p>
        </p:txBody>
      </p:sp>
      <p:sp>
        <p:nvSpPr>
          <p:cNvPr id="16" name="Shape 12"/>
          <p:cNvSpPr/>
          <p:nvPr/>
        </p:nvSpPr>
        <p:spPr>
          <a:xfrm>
            <a:off x="336798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" name="Text 13"/>
          <p:cNvSpPr/>
          <p:nvPr/>
        </p:nvSpPr>
        <p:spPr>
          <a:xfrm>
            <a:off x="3577530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Notion</a:t>
            </a:r>
            <a:endParaRPr lang="en-US" sz="900" dirty="0"/>
          </a:p>
        </p:txBody>
      </p:sp>
      <p:sp>
        <p:nvSpPr>
          <p:cNvPr id="18" name="Shape 14"/>
          <p:cNvSpPr/>
          <p:nvPr/>
        </p:nvSpPr>
        <p:spPr>
          <a:xfrm>
            <a:off x="0" y="419100"/>
            <a:ext cx="12192000" cy="381000"/>
          </a:xfrm>
          <a:prstGeom prst="rect">
            <a:avLst/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" name="Shape 15"/>
          <p:cNvSpPr/>
          <p:nvPr/>
        </p:nvSpPr>
        <p:spPr>
          <a:xfrm>
            <a:off x="1333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" name="Shape 16"/>
          <p:cNvSpPr/>
          <p:nvPr/>
        </p:nvSpPr>
        <p:spPr>
          <a:xfrm>
            <a:off x="438150" y="466725"/>
            <a:ext cx="11315700" cy="285750"/>
          </a:xfrm>
          <a:prstGeom prst="roundRect">
            <a:avLst>
              <a:gd name="adj" fmla="val 50000"/>
            </a:avLst>
          </a:prstGeom>
          <a:solidFill>
            <a:srgbClr val="282A2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" name="Shape 17"/>
          <p:cNvSpPr/>
          <p:nvPr/>
        </p:nvSpPr>
        <p:spPr>
          <a:xfrm>
            <a:off x="571500" y="552450"/>
            <a:ext cx="114300" cy="1143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" name="Text 18"/>
          <p:cNvSpPr/>
          <p:nvPr/>
        </p:nvSpPr>
        <p:spPr>
          <a:xfrm>
            <a:off x="762000" y="528638"/>
            <a:ext cx="11184255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toolbox24.fr/support</a:t>
            </a:r>
            <a:endParaRPr lang="en-US" sz="975" dirty="0"/>
          </a:p>
        </p:txBody>
      </p:sp>
      <p:sp>
        <p:nvSpPr>
          <p:cNvPr id="23" name="Shape 19"/>
          <p:cNvSpPr/>
          <p:nvPr/>
        </p:nvSpPr>
        <p:spPr>
          <a:xfrm>
            <a:off x="119062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" name="Shape 20"/>
          <p:cNvSpPr/>
          <p:nvPr/>
        </p:nvSpPr>
        <p:spPr>
          <a:xfrm>
            <a:off x="0" y="800100"/>
            <a:ext cx="12192000" cy="70104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" name="Shape 21"/>
          <p:cNvSpPr/>
          <p:nvPr/>
        </p:nvSpPr>
        <p:spPr>
          <a:xfrm>
            <a:off x="0" y="800100"/>
            <a:ext cx="12049125" cy="7010400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6" name="Shape 22"/>
          <p:cNvSpPr/>
          <p:nvPr/>
        </p:nvSpPr>
        <p:spPr>
          <a:xfrm>
            <a:off x="0" y="800100"/>
            <a:ext cx="12049125" cy="657225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7" name="Shape 23"/>
          <p:cNvSpPr/>
          <p:nvPr/>
        </p:nvSpPr>
        <p:spPr>
          <a:xfrm>
            <a:off x="0" y="1447800"/>
            <a:ext cx="1204912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8" name="Text 24"/>
          <p:cNvSpPr/>
          <p:nvPr/>
        </p:nvSpPr>
        <p:spPr>
          <a:xfrm>
            <a:off x="266700" y="1028700"/>
            <a:ext cx="97542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b="1" kern="0" spc="-27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TOOLBOX</a:t>
            </a:r>
            <a:endParaRPr lang="en-US" sz="1350" dirty="0"/>
          </a:p>
        </p:txBody>
      </p:sp>
      <p:sp>
        <p:nvSpPr>
          <p:cNvPr id="29" name="Shape 25"/>
          <p:cNvSpPr/>
          <p:nvPr/>
        </p:nvSpPr>
        <p:spPr>
          <a:xfrm>
            <a:off x="1184970" y="1028700"/>
            <a:ext cx="298103" cy="190500"/>
          </a:xfrm>
          <a:prstGeom prst="roundRect">
            <a:avLst>
              <a:gd name="adj" fmla="val 10000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0" name="Text 26"/>
          <p:cNvSpPr/>
          <p:nvPr/>
        </p:nvSpPr>
        <p:spPr>
          <a:xfrm>
            <a:off x="1223070" y="1028700"/>
            <a:ext cx="298103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b="1" kern="0" spc="-27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24</a:t>
            </a:r>
            <a:endParaRPr lang="en-US" sz="1350" dirty="0"/>
          </a:p>
        </p:txBody>
      </p:sp>
      <p:sp>
        <p:nvSpPr>
          <p:cNvPr id="31" name="Text 27"/>
          <p:cNvSpPr/>
          <p:nvPr/>
        </p:nvSpPr>
        <p:spPr>
          <a:xfrm>
            <a:off x="1787872" y="1047750"/>
            <a:ext cx="680442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Catalogue</a:t>
            </a:r>
            <a:endParaRPr lang="en-US" sz="975" dirty="0"/>
          </a:p>
        </p:txBody>
      </p:sp>
      <p:sp>
        <p:nvSpPr>
          <p:cNvPr id="32" name="Text 28"/>
          <p:cNvSpPr/>
          <p:nvPr/>
        </p:nvSpPr>
        <p:spPr>
          <a:xfrm>
            <a:off x="2563564" y="1047750"/>
            <a:ext cx="899964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Mes locations</a:t>
            </a:r>
            <a:endParaRPr lang="en-US" sz="975" dirty="0"/>
          </a:p>
        </p:txBody>
      </p:sp>
      <p:sp>
        <p:nvSpPr>
          <p:cNvPr id="33" name="Text 29"/>
          <p:cNvSpPr/>
          <p:nvPr/>
        </p:nvSpPr>
        <p:spPr>
          <a:xfrm>
            <a:off x="3558778" y="1047750"/>
            <a:ext cx="589955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Factures</a:t>
            </a:r>
            <a:endParaRPr lang="en-US" sz="975" dirty="0"/>
          </a:p>
        </p:txBody>
      </p:sp>
      <p:sp>
        <p:nvSpPr>
          <p:cNvPr id="34" name="Text 30"/>
          <p:cNvSpPr/>
          <p:nvPr/>
        </p:nvSpPr>
        <p:spPr>
          <a:xfrm>
            <a:off x="4243983" y="1047750"/>
            <a:ext cx="550813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Support</a:t>
            </a:r>
            <a:endParaRPr lang="en-US" sz="975" dirty="0"/>
          </a:p>
        </p:txBody>
      </p:sp>
      <p:sp>
        <p:nvSpPr>
          <p:cNvPr id="35" name="Shape 31"/>
          <p:cNvSpPr/>
          <p:nvPr/>
        </p:nvSpPr>
        <p:spPr>
          <a:xfrm>
            <a:off x="8758089" y="1004887"/>
            <a:ext cx="1767929" cy="238125"/>
          </a:xfrm>
          <a:prstGeom prst="roundRect">
            <a:avLst>
              <a:gd name="adj" fmla="val 50000"/>
            </a:avLst>
          </a:prstGeom>
          <a:solidFill>
            <a:srgbClr val="4ADE80">
              <a:alpha val="8000"/>
            </a:srgbClr>
          </a:solidFill>
          <a:ln w="9525">
            <a:solidFill>
              <a:srgbClr val="4ADE80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6" name="Shape 32"/>
          <p:cNvSpPr/>
          <p:nvPr/>
        </p:nvSpPr>
        <p:spPr>
          <a:xfrm>
            <a:off x="8862864" y="1095375"/>
            <a:ext cx="57150" cy="57150"/>
          </a:xfrm>
          <a:prstGeom prst="ellipse">
            <a:avLst/>
          </a:prstGeom>
          <a:solidFill>
            <a:srgbClr val="4ADE80">
              <a:alpha val="83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7" name="Text 33"/>
          <p:cNvSpPr/>
          <p:nvPr/>
        </p:nvSpPr>
        <p:spPr>
          <a:xfrm>
            <a:off x="8996214" y="1062038"/>
            <a:ext cx="150122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SITE LYON-EST · OUVERT</a:t>
            </a:r>
            <a:endParaRPr lang="en-US" sz="750" dirty="0"/>
          </a:p>
        </p:txBody>
      </p:sp>
      <p:sp>
        <p:nvSpPr>
          <p:cNvPr id="38" name="Shape 34"/>
          <p:cNvSpPr/>
          <p:nvPr/>
        </p:nvSpPr>
        <p:spPr>
          <a:xfrm>
            <a:off x="10754618" y="933450"/>
            <a:ext cx="1027807" cy="381000"/>
          </a:xfrm>
          <a:prstGeom prst="roundRect">
            <a:avLst>
              <a:gd name="adj" fmla="val 50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9" name="Shape 35"/>
          <p:cNvSpPr/>
          <p:nvPr/>
        </p:nvSpPr>
        <p:spPr>
          <a:xfrm>
            <a:off x="10821293" y="1000125"/>
            <a:ext cx="247650" cy="247650"/>
          </a:xfrm>
          <a:prstGeom prst="ellipse">
            <a:avLst/>
          </a:prstGeom>
          <a:solidFill>
            <a:srgbClr val="1C1C1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40" name="Text 36"/>
          <p:cNvSpPr/>
          <p:nvPr/>
        </p:nvSpPr>
        <p:spPr>
          <a:xfrm>
            <a:off x="10871299" y="1066800"/>
            <a:ext cx="223689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CT</a:t>
            </a:r>
            <a:endParaRPr lang="en-US" sz="825" dirty="0"/>
          </a:p>
        </p:txBody>
      </p:sp>
      <p:sp>
        <p:nvSpPr>
          <p:cNvPr id="41" name="Text 37"/>
          <p:cNvSpPr/>
          <p:nvPr/>
        </p:nvSpPr>
        <p:spPr>
          <a:xfrm>
            <a:off x="11145143" y="1052513"/>
            <a:ext cx="608707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Camille T.</a:t>
            </a:r>
            <a:endParaRPr lang="en-US" sz="900" dirty="0"/>
          </a:p>
        </p:txBody>
      </p:sp>
      <p:sp>
        <p:nvSpPr>
          <p:cNvPr id="42" name="Shape 38"/>
          <p:cNvSpPr/>
          <p:nvPr/>
        </p:nvSpPr>
        <p:spPr>
          <a:xfrm>
            <a:off x="0" y="2371725"/>
            <a:ext cx="1204912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43" name="Text 39"/>
          <p:cNvSpPr/>
          <p:nvPr/>
        </p:nvSpPr>
        <p:spPr>
          <a:xfrm>
            <a:off x="266700" y="1724025"/>
            <a:ext cx="26098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SUPPORT · RÉPONSE EN 30 MIN OUVRÉES</a:t>
            </a:r>
            <a:endParaRPr lang="en-US" sz="750" dirty="0"/>
          </a:p>
        </p:txBody>
      </p:sp>
      <p:sp>
        <p:nvSpPr>
          <p:cNvPr id="44" name="Text 40"/>
          <p:cNvSpPr/>
          <p:nvPr/>
        </p:nvSpPr>
        <p:spPr>
          <a:xfrm>
            <a:off x="266700" y="1905000"/>
            <a:ext cx="2609850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kern="0" spc="-42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On vous écoute</a:t>
            </a:r>
            <a:endParaRPr lang="en-US" sz="2100" dirty="0"/>
          </a:p>
        </p:txBody>
      </p:sp>
      <p:sp>
        <p:nvSpPr>
          <p:cNvPr id="45" name="Text 41"/>
          <p:cNvSpPr/>
          <p:nvPr/>
        </p:nvSpPr>
        <p:spPr>
          <a:xfrm>
            <a:off x="9768632" y="2066925"/>
            <a:ext cx="2089993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Lun—Ven · 8h—19h · Sam · 9h—13h</a:t>
            </a:r>
            <a:endParaRPr lang="en-US" sz="825" dirty="0"/>
          </a:p>
        </p:txBody>
      </p:sp>
      <p:sp>
        <p:nvSpPr>
          <p:cNvPr id="46" name="Shape 42"/>
          <p:cNvSpPr/>
          <p:nvPr/>
        </p:nvSpPr>
        <p:spPr>
          <a:xfrm>
            <a:off x="266700" y="2609850"/>
            <a:ext cx="3749576" cy="1775371"/>
          </a:xfrm>
          <a:prstGeom prst="roundRect">
            <a:avLst>
              <a:gd name="adj" fmla="val 5365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47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7675" y="2790825"/>
            <a:ext cx="209550" cy="209550"/>
          </a:xfrm>
          <a:prstGeom prst="rect">
            <a:avLst/>
          </a:prstGeom>
        </p:spPr>
      </p:pic>
      <p:sp>
        <p:nvSpPr>
          <p:cNvPr id="48" name="Text 43"/>
          <p:cNvSpPr/>
          <p:nvPr/>
        </p:nvSpPr>
        <p:spPr>
          <a:xfrm>
            <a:off x="447675" y="3143250"/>
            <a:ext cx="3489255" cy="2132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200" b="1" kern="0" spc="-12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Chat en direct</a:t>
            </a:r>
            <a:endParaRPr lang="en-US" sz="1200" dirty="0"/>
          </a:p>
        </p:txBody>
      </p:sp>
      <p:sp>
        <p:nvSpPr>
          <p:cNvPr id="49" name="Text 44"/>
          <p:cNvSpPr/>
          <p:nvPr/>
        </p:nvSpPr>
        <p:spPr>
          <a:xfrm>
            <a:off x="447675" y="3375571"/>
            <a:ext cx="3489255" cy="2238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Un opérateur disponible · 2 min d'attente moyenne</a:t>
            </a:r>
            <a:endParaRPr lang="en-US" sz="975" dirty="0"/>
          </a:p>
        </p:txBody>
      </p:sp>
      <p:sp>
        <p:nvSpPr>
          <p:cNvPr id="50" name="Shape 45"/>
          <p:cNvSpPr/>
          <p:nvPr/>
        </p:nvSpPr>
        <p:spPr>
          <a:xfrm>
            <a:off x="447675" y="3713708"/>
            <a:ext cx="3387626" cy="285750"/>
          </a:xfrm>
          <a:prstGeom prst="roundRect">
            <a:avLst>
              <a:gd name="adj" fmla="val 23333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1" name="Text 46"/>
          <p:cNvSpPr/>
          <p:nvPr/>
        </p:nvSpPr>
        <p:spPr>
          <a:xfrm>
            <a:off x="530211" y="3789908"/>
            <a:ext cx="3222555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975" b="1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Démarrer une conversation</a:t>
            </a:r>
            <a:endParaRPr lang="en-US" sz="975" dirty="0"/>
          </a:p>
        </p:txBody>
      </p:sp>
      <p:sp>
        <p:nvSpPr>
          <p:cNvPr id="52" name="Shape 47"/>
          <p:cNvSpPr/>
          <p:nvPr/>
        </p:nvSpPr>
        <p:spPr>
          <a:xfrm>
            <a:off x="4149626" y="2609850"/>
            <a:ext cx="3749725" cy="1775371"/>
          </a:xfrm>
          <a:prstGeom prst="roundRect">
            <a:avLst>
              <a:gd name="adj" fmla="val 5365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53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30601" y="2790825"/>
            <a:ext cx="209550" cy="209550"/>
          </a:xfrm>
          <a:prstGeom prst="rect">
            <a:avLst/>
          </a:prstGeom>
        </p:spPr>
      </p:pic>
      <p:sp>
        <p:nvSpPr>
          <p:cNvPr id="54" name="Text 48"/>
          <p:cNvSpPr/>
          <p:nvPr/>
        </p:nvSpPr>
        <p:spPr>
          <a:xfrm>
            <a:off x="4330601" y="3143250"/>
            <a:ext cx="3489408" cy="2132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200" b="1" kern="0" spc="-12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Email</a:t>
            </a:r>
            <a:endParaRPr lang="en-US" sz="1200" dirty="0"/>
          </a:p>
        </p:txBody>
      </p:sp>
      <p:sp>
        <p:nvSpPr>
          <p:cNvPr id="55" name="Text 49"/>
          <p:cNvSpPr/>
          <p:nvPr/>
        </p:nvSpPr>
        <p:spPr>
          <a:xfrm>
            <a:off x="4330601" y="3375571"/>
            <a:ext cx="3489408" cy="2238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support@toolbox24.fr · réponse sous 4h</a:t>
            </a:r>
            <a:endParaRPr lang="en-US" sz="975" dirty="0"/>
          </a:p>
        </p:txBody>
      </p:sp>
      <p:sp>
        <p:nvSpPr>
          <p:cNvPr id="56" name="Shape 50"/>
          <p:cNvSpPr/>
          <p:nvPr/>
        </p:nvSpPr>
        <p:spPr>
          <a:xfrm>
            <a:off x="4330601" y="3713708"/>
            <a:ext cx="3387775" cy="304800"/>
          </a:xfrm>
          <a:prstGeom prst="roundRect">
            <a:avLst>
              <a:gd name="adj" fmla="val 21875"/>
            </a:avLst>
          </a:prstGeom>
          <a:solidFill>
            <a:srgbClr val="131315"/>
          </a:solidFill>
          <a:ln w="9525">
            <a:solidFill>
              <a:srgbClr val="38383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7" name="Text 51"/>
          <p:cNvSpPr/>
          <p:nvPr/>
        </p:nvSpPr>
        <p:spPr>
          <a:xfrm>
            <a:off x="4422659" y="3799433"/>
            <a:ext cx="3203658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97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Écrire un email</a:t>
            </a:r>
            <a:endParaRPr lang="en-US" sz="975" dirty="0"/>
          </a:p>
        </p:txBody>
      </p:sp>
      <p:sp>
        <p:nvSpPr>
          <p:cNvPr id="58" name="Shape 52"/>
          <p:cNvSpPr/>
          <p:nvPr/>
        </p:nvSpPr>
        <p:spPr>
          <a:xfrm>
            <a:off x="8032700" y="2609850"/>
            <a:ext cx="3749576" cy="1775371"/>
          </a:xfrm>
          <a:prstGeom prst="roundRect">
            <a:avLst>
              <a:gd name="adj" fmla="val 5365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59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13675" y="2790825"/>
            <a:ext cx="209550" cy="209550"/>
          </a:xfrm>
          <a:prstGeom prst="rect">
            <a:avLst/>
          </a:prstGeom>
        </p:spPr>
      </p:pic>
      <p:sp>
        <p:nvSpPr>
          <p:cNvPr id="60" name="Text 53"/>
          <p:cNvSpPr/>
          <p:nvPr/>
        </p:nvSpPr>
        <p:spPr>
          <a:xfrm>
            <a:off x="8213675" y="3143250"/>
            <a:ext cx="3489255" cy="2132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200" b="1" kern="0" spc="-12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Urgence sur site</a:t>
            </a:r>
            <a:endParaRPr lang="en-US" sz="1200" dirty="0"/>
          </a:p>
        </p:txBody>
      </p:sp>
      <p:sp>
        <p:nvSpPr>
          <p:cNvPr id="61" name="Text 54"/>
          <p:cNvSpPr/>
          <p:nvPr/>
        </p:nvSpPr>
        <p:spPr>
          <a:xfrm>
            <a:off x="8213675" y="3375571"/>
            <a:ext cx="3489255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Outil bloqué dans un casier, accès refusé, problème immédiat</a:t>
            </a:r>
            <a:endParaRPr lang="en-US" sz="975" dirty="0"/>
          </a:p>
        </p:txBody>
      </p:sp>
      <p:sp>
        <p:nvSpPr>
          <p:cNvPr id="62" name="Shape 55"/>
          <p:cNvSpPr/>
          <p:nvPr/>
        </p:nvSpPr>
        <p:spPr>
          <a:xfrm>
            <a:off x="8213675" y="3899446"/>
            <a:ext cx="3387626" cy="304800"/>
          </a:xfrm>
          <a:prstGeom prst="roundRect">
            <a:avLst>
              <a:gd name="adj" fmla="val 21875"/>
            </a:avLst>
          </a:prstGeom>
          <a:solidFill>
            <a:srgbClr val="131315"/>
          </a:solidFill>
          <a:ln w="9525">
            <a:solidFill>
              <a:srgbClr val="38383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3" name="Text 56"/>
          <p:cNvSpPr/>
          <p:nvPr/>
        </p:nvSpPr>
        <p:spPr>
          <a:xfrm>
            <a:off x="8305736" y="3985171"/>
            <a:ext cx="3203505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97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Appeler · 04 26 78 24 24</a:t>
            </a:r>
            <a:endParaRPr lang="en-US" sz="975" dirty="0"/>
          </a:p>
        </p:txBody>
      </p:sp>
      <p:sp>
        <p:nvSpPr>
          <p:cNvPr id="64" name="Text 57"/>
          <p:cNvSpPr/>
          <p:nvPr/>
        </p:nvSpPr>
        <p:spPr>
          <a:xfrm>
            <a:off x="266700" y="4651921"/>
            <a:ext cx="11861197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QUESTIONS FRÉQUENTES</a:t>
            </a:r>
            <a:endParaRPr lang="en-US" sz="750" dirty="0"/>
          </a:p>
        </p:txBody>
      </p:sp>
      <p:sp>
        <p:nvSpPr>
          <p:cNvPr id="65" name="Shape 58"/>
          <p:cNvSpPr/>
          <p:nvPr/>
        </p:nvSpPr>
        <p:spPr>
          <a:xfrm>
            <a:off x="266700" y="4890046"/>
            <a:ext cx="11515725" cy="2857500"/>
          </a:xfrm>
          <a:prstGeom prst="roundRect">
            <a:avLst>
              <a:gd name="adj" fmla="val 3333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6" name="Shape 59"/>
          <p:cNvSpPr/>
          <p:nvPr/>
        </p:nvSpPr>
        <p:spPr>
          <a:xfrm>
            <a:off x="276225" y="5833021"/>
            <a:ext cx="114966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7" name="Text 60"/>
          <p:cNvSpPr/>
          <p:nvPr/>
        </p:nvSpPr>
        <p:spPr>
          <a:xfrm>
            <a:off x="466725" y="5051971"/>
            <a:ext cx="2197894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Comment fonctionne la caution ?</a:t>
            </a:r>
            <a:endParaRPr lang="en-US" sz="1050" dirty="0"/>
          </a:p>
        </p:txBody>
      </p:sp>
      <p:pic>
        <p:nvPicPr>
          <p:cNvPr id="68" name="Image 5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-5400000">
            <a:off x="11449050" y="5051971"/>
            <a:ext cx="133350" cy="133350"/>
          </a:xfrm>
          <a:prstGeom prst="rect">
            <a:avLst/>
          </a:prstGeom>
        </p:spPr>
      </p:pic>
      <p:sp>
        <p:nvSpPr>
          <p:cNvPr id="69" name="Text 61"/>
          <p:cNvSpPr/>
          <p:nvPr/>
        </p:nvSpPr>
        <p:spPr>
          <a:xfrm>
            <a:off x="466725" y="5309146"/>
            <a:ext cx="7063740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Une pré-autorisation est posée sur votre carte au moment de la réservation. Aucun débit immédiat. Si la restitution est validée VERT, la caution est libérée automatiquement sous 24—72h selon votre banque.</a:t>
            </a:r>
            <a:endParaRPr lang="en-US" sz="975" dirty="0"/>
          </a:p>
        </p:txBody>
      </p:sp>
      <p:sp>
        <p:nvSpPr>
          <p:cNvPr id="70" name="Shape 62"/>
          <p:cNvSpPr/>
          <p:nvPr/>
        </p:nvSpPr>
        <p:spPr>
          <a:xfrm>
            <a:off x="276225" y="6309271"/>
            <a:ext cx="114966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1" name="Text 63"/>
          <p:cNvSpPr/>
          <p:nvPr/>
        </p:nvSpPr>
        <p:spPr>
          <a:xfrm>
            <a:off x="466725" y="5994946"/>
            <a:ext cx="3050683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Que se passe-t-il si je dépasse mon créneau ?</a:t>
            </a:r>
            <a:endParaRPr lang="en-US" sz="1050" dirty="0"/>
          </a:p>
        </p:txBody>
      </p:sp>
      <p:pic>
        <p:nvPicPr>
          <p:cNvPr id="72" name="Image 6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10800000">
            <a:off x="11449050" y="5994946"/>
            <a:ext cx="133350" cy="133350"/>
          </a:xfrm>
          <a:prstGeom prst="rect">
            <a:avLst/>
          </a:prstGeom>
        </p:spPr>
      </p:pic>
      <p:sp>
        <p:nvSpPr>
          <p:cNvPr id="73" name="Shape 64"/>
          <p:cNvSpPr/>
          <p:nvPr/>
        </p:nvSpPr>
        <p:spPr>
          <a:xfrm>
            <a:off x="276225" y="6785521"/>
            <a:ext cx="114966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4" name="Text 65"/>
          <p:cNvSpPr/>
          <p:nvPr/>
        </p:nvSpPr>
        <p:spPr>
          <a:xfrm>
            <a:off x="466725" y="6471196"/>
            <a:ext cx="1986558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Comment se passe le retour ?</a:t>
            </a:r>
            <a:endParaRPr lang="en-US" sz="1050" dirty="0"/>
          </a:p>
        </p:txBody>
      </p:sp>
      <p:pic>
        <p:nvPicPr>
          <p:cNvPr id="75" name="Image 7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10800000">
            <a:off x="11449050" y="6471196"/>
            <a:ext cx="133350" cy="133350"/>
          </a:xfrm>
          <a:prstGeom prst="rect">
            <a:avLst/>
          </a:prstGeom>
        </p:spPr>
      </p:pic>
      <p:sp>
        <p:nvSpPr>
          <p:cNvPr id="76" name="Shape 66"/>
          <p:cNvSpPr/>
          <p:nvPr/>
        </p:nvSpPr>
        <p:spPr>
          <a:xfrm>
            <a:off x="276225" y="7261771"/>
            <a:ext cx="114966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7" name="Text 67"/>
          <p:cNvSpPr/>
          <p:nvPr/>
        </p:nvSpPr>
        <p:spPr>
          <a:xfrm>
            <a:off x="466725" y="6947446"/>
            <a:ext cx="3688229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L'outil est cassé / il manque un accessoire — que faire ?</a:t>
            </a:r>
            <a:endParaRPr lang="en-US" sz="1050" dirty="0"/>
          </a:p>
        </p:txBody>
      </p:sp>
      <p:pic>
        <p:nvPicPr>
          <p:cNvPr id="78" name="Image 8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10800000">
            <a:off x="11449050" y="6947446"/>
            <a:ext cx="133350" cy="133350"/>
          </a:xfrm>
          <a:prstGeom prst="rect">
            <a:avLst/>
          </a:prstGeom>
        </p:spPr>
      </p:pic>
      <p:sp>
        <p:nvSpPr>
          <p:cNvPr id="79" name="Text 68"/>
          <p:cNvSpPr/>
          <p:nvPr/>
        </p:nvSpPr>
        <p:spPr>
          <a:xfrm>
            <a:off x="466725" y="7423696"/>
            <a:ext cx="3371526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Peut-on réserver plusieurs outils en même temps ?</a:t>
            </a:r>
            <a:endParaRPr lang="en-US" sz="1050" dirty="0"/>
          </a:p>
        </p:txBody>
      </p:sp>
      <p:pic>
        <p:nvPicPr>
          <p:cNvPr id="80" name="Image 9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10800000">
            <a:off x="11449050" y="7423696"/>
            <a:ext cx="133350" cy="13335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5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71450" y="133350"/>
            <a:ext cx="1844129" cy="238125"/>
          </a:xfrm>
          <a:prstGeom prst="roundRect">
            <a:avLst>
              <a:gd name="adj" fmla="val 16000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>
                <a:alpha val="6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276225" y="190500"/>
            <a:ext cx="171077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kern="0" spc="45" dirty="0">
                <a:solidFill>
                  <a:srgbClr val="6B686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DASHBOARD OPÉRATEUR · KPIS</a:t>
            </a:r>
            <a:endParaRPr lang="en-US" sz="75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2192000" cy="7810500"/>
          </a:xfrm>
          <a:prstGeom prst="roundRect">
            <a:avLst>
              <a:gd name="adj" fmla="val 1220"/>
            </a:avLst>
          </a:prstGeom>
          <a:solidFill>
            <a:srgbClr val="35363A"/>
          </a:solidFill>
          <a:ln/>
          <a:effectLst>
            <a:outerShdw blurRad="762000" dist="2286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12192000" cy="419100"/>
          </a:xfrm>
          <a:prstGeom prst="rect">
            <a:avLst/>
          </a:prstGeom>
          <a:solidFill>
            <a:srgbClr val="202124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133350" y="152400"/>
            <a:ext cx="114300" cy="114300"/>
          </a:xfrm>
          <a:prstGeom prst="ellipse">
            <a:avLst/>
          </a:prstGeom>
          <a:solidFill>
            <a:srgbClr val="FF5F57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323850" y="152400"/>
            <a:ext cx="114300" cy="114300"/>
          </a:xfrm>
          <a:prstGeom prst="ellipse">
            <a:avLst/>
          </a:prstGeom>
          <a:solidFill>
            <a:srgbClr val="FEBC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" name="Shape 6"/>
          <p:cNvSpPr/>
          <p:nvPr/>
        </p:nvSpPr>
        <p:spPr>
          <a:xfrm>
            <a:off x="514350" y="152400"/>
            <a:ext cx="114300" cy="114300"/>
          </a:xfrm>
          <a:prstGeom prst="ellipse">
            <a:avLst/>
          </a:prstGeom>
          <a:solidFill>
            <a:srgbClr val="28C84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" name="Shape 7"/>
          <p:cNvSpPr/>
          <p:nvPr/>
        </p:nvSpPr>
        <p:spPr>
          <a:xfrm>
            <a:off x="800100" y="95250"/>
            <a:ext cx="1143000" cy="323850"/>
          </a:xfrm>
          <a:prstGeom prst="roundRect">
            <a:avLst>
              <a:gd name="adj" fmla="val 23529"/>
            </a:avLst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900" y="323850"/>
            <a:ext cx="76200" cy="95250"/>
          </a:xfrm>
          <a:prstGeom prst="rect">
            <a:avLst/>
          </a:prstGeom>
        </p:spPr>
      </p:pic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1943100" y="323850"/>
            <a:ext cx="76200" cy="95250"/>
          </a:xfrm>
          <a:prstGeom prst="rect">
            <a:avLst/>
          </a:prstGeom>
        </p:spPr>
      </p:pic>
      <p:sp>
        <p:nvSpPr>
          <p:cNvPr id="12" name="Shape 8"/>
          <p:cNvSpPr/>
          <p:nvPr/>
        </p:nvSpPr>
        <p:spPr>
          <a:xfrm>
            <a:off x="914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" name="Text 9"/>
          <p:cNvSpPr/>
          <p:nvPr/>
        </p:nvSpPr>
        <p:spPr>
          <a:xfrm>
            <a:off x="1123950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Admin</a:t>
            </a:r>
            <a:endParaRPr lang="en-US" sz="900" dirty="0"/>
          </a:p>
        </p:txBody>
      </p:sp>
      <p:sp>
        <p:nvSpPr>
          <p:cNvPr id="14" name="Shape 10"/>
          <p:cNvSpPr/>
          <p:nvPr/>
        </p:nvSpPr>
        <p:spPr>
          <a:xfrm>
            <a:off x="2057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" name="Text 11"/>
          <p:cNvSpPr/>
          <p:nvPr/>
        </p:nvSpPr>
        <p:spPr>
          <a:xfrm>
            <a:off x="2266950" y="180975"/>
            <a:ext cx="94863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Stripe Dashboard</a:t>
            </a:r>
            <a:endParaRPr lang="en-US" sz="900" dirty="0"/>
          </a:p>
        </p:txBody>
      </p:sp>
      <p:sp>
        <p:nvSpPr>
          <p:cNvPr id="16" name="Shape 12"/>
          <p:cNvSpPr/>
          <p:nvPr/>
        </p:nvSpPr>
        <p:spPr>
          <a:xfrm>
            <a:off x="336798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" name="Text 13"/>
          <p:cNvSpPr/>
          <p:nvPr/>
        </p:nvSpPr>
        <p:spPr>
          <a:xfrm>
            <a:off x="3577530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Notion</a:t>
            </a:r>
            <a:endParaRPr lang="en-US" sz="900" dirty="0"/>
          </a:p>
        </p:txBody>
      </p:sp>
      <p:sp>
        <p:nvSpPr>
          <p:cNvPr id="18" name="Shape 14"/>
          <p:cNvSpPr/>
          <p:nvPr/>
        </p:nvSpPr>
        <p:spPr>
          <a:xfrm>
            <a:off x="0" y="419100"/>
            <a:ext cx="12192000" cy="381000"/>
          </a:xfrm>
          <a:prstGeom prst="rect">
            <a:avLst/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" name="Shape 15"/>
          <p:cNvSpPr/>
          <p:nvPr/>
        </p:nvSpPr>
        <p:spPr>
          <a:xfrm>
            <a:off x="1333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" name="Shape 16"/>
          <p:cNvSpPr/>
          <p:nvPr/>
        </p:nvSpPr>
        <p:spPr>
          <a:xfrm>
            <a:off x="438150" y="466725"/>
            <a:ext cx="11315700" cy="285750"/>
          </a:xfrm>
          <a:prstGeom prst="roundRect">
            <a:avLst>
              <a:gd name="adj" fmla="val 50000"/>
            </a:avLst>
          </a:prstGeom>
          <a:solidFill>
            <a:srgbClr val="282A2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" name="Shape 17"/>
          <p:cNvSpPr/>
          <p:nvPr/>
        </p:nvSpPr>
        <p:spPr>
          <a:xfrm>
            <a:off x="571500" y="552450"/>
            <a:ext cx="114300" cy="1143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" name="Text 18"/>
          <p:cNvSpPr/>
          <p:nvPr/>
        </p:nvSpPr>
        <p:spPr>
          <a:xfrm>
            <a:off x="762000" y="528638"/>
            <a:ext cx="11184255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admin.toolbox24.fr</a:t>
            </a:r>
            <a:endParaRPr lang="en-US" sz="975" dirty="0"/>
          </a:p>
        </p:txBody>
      </p:sp>
      <p:sp>
        <p:nvSpPr>
          <p:cNvPr id="23" name="Shape 19"/>
          <p:cNvSpPr/>
          <p:nvPr/>
        </p:nvSpPr>
        <p:spPr>
          <a:xfrm>
            <a:off x="119062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" name="Shape 20"/>
          <p:cNvSpPr/>
          <p:nvPr/>
        </p:nvSpPr>
        <p:spPr>
          <a:xfrm>
            <a:off x="0" y="800100"/>
            <a:ext cx="12192000" cy="70104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" name="Shape 21"/>
          <p:cNvSpPr/>
          <p:nvPr/>
        </p:nvSpPr>
        <p:spPr>
          <a:xfrm>
            <a:off x="0" y="800100"/>
            <a:ext cx="12192000" cy="7010400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6" name="Shape 22"/>
          <p:cNvSpPr/>
          <p:nvPr/>
        </p:nvSpPr>
        <p:spPr>
          <a:xfrm>
            <a:off x="0" y="800100"/>
            <a:ext cx="2095500" cy="7010400"/>
          </a:xfrm>
          <a:prstGeom prst="rect">
            <a:avLst/>
          </a:prstGeom>
          <a:solidFill>
            <a:srgbClr val="0D0D0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7" name="Shape 23"/>
          <p:cNvSpPr/>
          <p:nvPr/>
        </p:nvSpPr>
        <p:spPr>
          <a:xfrm>
            <a:off x="2085975" y="800100"/>
            <a:ext cx="9525" cy="7010400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8" name="Shape 24"/>
          <p:cNvSpPr/>
          <p:nvPr/>
        </p:nvSpPr>
        <p:spPr>
          <a:xfrm>
            <a:off x="114300" y="1495425"/>
            <a:ext cx="18573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9" name="Text 25"/>
          <p:cNvSpPr/>
          <p:nvPr/>
        </p:nvSpPr>
        <p:spPr>
          <a:xfrm>
            <a:off x="209550" y="1038225"/>
            <a:ext cx="8255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125" b="1" kern="0" spc="-22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TOOLBOX</a:t>
            </a:r>
            <a:endParaRPr lang="en-US" sz="1125" dirty="0"/>
          </a:p>
        </p:txBody>
      </p:sp>
      <p:sp>
        <p:nvSpPr>
          <p:cNvPr id="30" name="Shape 26"/>
          <p:cNvSpPr/>
          <p:nvPr/>
        </p:nvSpPr>
        <p:spPr>
          <a:xfrm>
            <a:off x="977950" y="1038225"/>
            <a:ext cx="261193" cy="152400"/>
          </a:xfrm>
          <a:prstGeom prst="roundRect">
            <a:avLst>
              <a:gd name="adj" fmla="val 12500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1" name="Text 27"/>
          <p:cNvSpPr/>
          <p:nvPr/>
        </p:nvSpPr>
        <p:spPr>
          <a:xfrm>
            <a:off x="1016050" y="1038225"/>
            <a:ext cx="261193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125" b="1" kern="0" spc="-22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24</a:t>
            </a:r>
            <a:endParaRPr lang="en-US" sz="1125" dirty="0"/>
          </a:p>
        </p:txBody>
      </p:sp>
      <p:sp>
        <p:nvSpPr>
          <p:cNvPr id="32" name="Text 28"/>
          <p:cNvSpPr/>
          <p:nvPr/>
        </p:nvSpPr>
        <p:spPr>
          <a:xfrm>
            <a:off x="209550" y="1228725"/>
            <a:ext cx="1743075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108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BACK-OFFICE · OPÉRATEUR</a:t>
            </a:r>
            <a:endParaRPr lang="en-US" sz="675" dirty="0"/>
          </a:p>
        </p:txBody>
      </p:sp>
      <p:sp>
        <p:nvSpPr>
          <p:cNvPr id="33" name="Text 29"/>
          <p:cNvSpPr/>
          <p:nvPr/>
        </p:nvSpPr>
        <p:spPr>
          <a:xfrm>
            <a:off x="209550" y="1790700"/>
            <a:ext cx="1743075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95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EXPLOITATION</a:t>
            </a:r>
            <a:endParaRPr lang="en-US" sz="675" dirty="0"/>
          </a:p>
        </p:txBody>
      </p:sp>
      <p:sp>
        <p:nvSpPr>
          <p:cNvPr id="34" name="Shape 30"/>
          <p:cNvSpPr/>
          <p:nvPr/>
        </p:nvSpPr>
        <p:spPr>
          <a:xfrm>
            <a:off x="114300" y="2000250"/>
            <a:ext cx="1857375" cy="304800"/>
          </a:xfrm>
          <a:prstGeom prst="roundRect">
            <a:avLst>
              <a:gd name="adj" fmla="val 21875"/>
            </a:avLst>
          </a:prstGeom>
          <a:solidFill>
            <a:srgbClr val="131315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5" name="Shape 31"/>
          <p:cNvSpPr/>
          <p:nvPr/>
        </p:nvSpPr>
        <p:spPr>
          <a:xfrm>
            <a:off x="114300" y="2000250"/>
            <a:ext cx="19050" cy="304800"/>
          </a:xfrm>
          <a:prstGeom prst="rect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36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9550" y="2081212"/>
            <a:ext cx="142875" cy="142875"/>
          </a:xfrm>
          <a:prstGeom prst="rect">
            <a:avLst/>
          </a:prstGeom>
        </p:spPr>
      </p:pic>
      <p:sp>
        <p:nvSpPr>
          <p:cNvPr id="37" name="Text 32"/>
          <p:cNvSpPr/>
          <p:nvPr/>
        </p:nvSpPr>
        <p:spPr>
          <a:xfrm>
            <a:off x="447675" y="2076450"/>
            <a:ext cx="1022449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Vue d'ensemble</a:t>
            </a:r>
            <a:endParaRPr lang="en-US" sz="975" dirty="0"/>
          </a:p>
        </p:txBody>
      </p:sp>
      <p:pic>
        <p:nvPicPr>
          <p:cNvPr id="38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9550" y="2424113"/>
            <a:ext cx="142875" cy="142875"/>
          </a:xfrm>
          <a:prstGeom prst="rect">
            <a:avLst/>
          </a:prstGeom>
        </p:spPr>
      </p:pic>
      <p:sp>
        <p:nvSpPr>
          <p:cNvPr id="39" name="Text 33"/>
          <p:cNvSpPr/>
          <p:nvPr/>
        </p:nvSpPr>
        <p:spPr>
          <a:xfrm>
            <a:off x="447675" y="2419350"/>
            <a:ext cx="1060996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File de validation</a:t>
            </a:r>
            <a:endParaRPr lang="en-US" sz="975" dirty="0"/>
          </a:p>
        </p:txBody>
      </p:sp>
      <p:sp>
        <p:nvSpPr>
          <p:cNvPr id="40" name="Shape 34"/>
          <p:cNvSpPr/>
          <p:nvPr/>
        </p:nvSpPr>
        <p:spPr>
          <a:xfrm>
            <a:off x="1704975" y="2424113"/>
            <a:ext cx="171450" cy="142875"/>
          </a:xfrm>
          <a:prstGeom prst="ellipse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41" name="Text 35"/>
          <p:cNvSpPr/>
          <p:nvPr/>
        </p:nvSpPr>
        <p:spPr>
          <a:xfrm>
            <a:off x="1762125" y="2433637"/>
            <a:ext cx="1333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8</a:t>
            </a:r>
            <a:endParaRPr lang="en-US" sz="750" dirty="0"/>
          </a:p>
        </p:txBody>
      </p:sp>
      <p:pic>
        <p:nvPicPr>
          <p:cNvPr id="42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550" y="2767013"/>
            <a:ext cx="142875" cy="142875"/>
          </a:xfrm>
          <a:prstGeom prst="rect">
            <a:avLst/>
          </a:prstGeom>
        </p:spPr>
      </p:pic>
      <p:sp>
        <p:nvSpPr>
          <p:cNvPr id="43" name="Text 36"/>
          <p:cNvSpPr/>
          <p:nvPr/>
        </p:nvSpPr>
        <p:spPr>
          <a:xfrm>
            <a:off x="447675" y="2762250"/>
            <a:ext cx="601414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Sessions</a:t>
            </a:r>
            <a:endParaRPr lang="en-US" sz="975" dirty="0"/>
          </a:p>
        </p:txBody>
      </p:sp>
      <p:pic>
        <p:nvPicPr>
          <p:cNvPr id="44" name="Image 5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9550" y="3109913"/>
            <a:ext cx="142875" cy="142875"/>
          </a:xfrm>
          <a:prstGeom prst="rect">
            <a:avLst/>
          </a:prstGeom>
        </p:spPr>
      </p:pic>
      <p:sp>
        <p:nvSpPr>
          <p:cNvPr id="45" name="Text 37"/>
          <p:cNvSpPr/>
          <p:nvPr/>
        </p:nvSpPr>
        <p:spPr>
          <a:xfrm>
            <a:off x="447675" y="3105150"/>
            <a:ext cx="93732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Casiers &amp; sites</a:t>
            </a:r>
            <a:endParaRPr lang="en-US" sz="975" dirty="0"/>
          </a:p>
        </p:txBody>
      </p:sp>
      <p:sp>
        <p:nvSpPr>
          <p:cNvPr id="46" name="Text 38"/>
          <p:cNvSpPr/>
          <p:nvPr/>
        </p:nvSpPr>
        <p:spPr>
          <a:xfrm>
            <a:off x="209550" y="3505200"/>
            <a:ext cx="1743075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95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ADMINISTRATION</a:t>
            </a:r>
            <a:endParaRPr lang="en-US" sz="675" dirty="0"/>
          </a:p>
        </p:txBody>
      </p:sp>
      <p:pic>
        <p:nvPicPr>
          <p:cNvPr id="47" name="Image 6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9550" y="3795713"/>
            <a:ext cx="142875" cy="142875"/>
          </a:xfrm>
          <a:prstGeom prst="rect">
            <a:avLst/>
          </a:prstGeom>
        </p:spPr>
      </p:pic>
      <p:sp>
        <p:nvSpPr>
          <p:cNvPr id="48" name="Text 39"/>
          <p:cNvSpPr/>
          <p:nvPr/>
        </p:nvSpPr>
        <p:spPr>
          <a:xfrm>
            <a:off x="447675" y="3790950"/>
            <a:ext cx="730448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Utilisateurs</a:t>
            </a:r>
            <a:endParaRPr lang="en-US" sz="975" dirty="0"/>
          </a:p>
        </p:txBody>
      </p:sp>
      <p:pic>
        <p:nvPicPr>
          <p:cNvPr id="49" name="Image 7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550" y="4138613"/>
            <a:ext cx="142875" cy="142875"/>
          </a:xfrm>
          <a:prstGeom prst="rect">
            <a:avLst/>
          </a:prstGeom>
        </p:spPr>
      </p:pic>
      <p:sp>
        <p:nvSpPr>
          <p:cNvPr id="50" name="Text 40"/>
          <p:cNvSpPr/>
          <p:nvPr/>
        </p:nvSpPr>
        <p:spPr>
          <a:xfrm>
            <a:off x="447675" y="4133850"/>
            <a:ext cx="685502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Paiements</a:t>
            </a:r>
            <a:endParaRPr lang="en-US" sz="975" dirty="0"/>
          </a:p>
        </p:txBody>
      </p:sp>
      <p:pic>
        <p:nvPicPr>
          <p:cNvPr id="51" name="Image 8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09550" y="4481513"/>
            <a:ext cx="142875" cy="142875"/>
          </a:xfrm>
          <a:prstGeom prst="rect">
            <a:avLst/>
          </a:prstGeom>
        </p:spPr>
      </p:pic>
      <p:sp>
        <p:nvSpPr>
          <p:cNvPr id="52" name="Text 41"/>
          <p:cNvSpPr/>
          <p:nvPr/>
        </p:nvSpPr>
        <p:spPr>
          <a:xfrm>
            <a:off x="447675" y="4476750"/>
            <a:ext cx="609302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Incidents</a:t>
            </a:r>
            <a:endParaRPr lang="en-US" sz="975" dirty="0"/>
          </a:p>
        </p:txBody>
      </p:sp>
      <p:sp>
        <p:nvSpPr>
          <p:cNvPr id="53" name="Shape 42"/>
          <p:cNvSpPr/>
          <p:nvPr/>
        </p:nvSpPr>
        <p:spPr>
          <a:xfrm>
            <a:off x="1704975" y="4481513"/>
            <a:ext cx="171450" cy="142875"/>
          </a:xfrm>
          <a:prstGeom prst="ellipse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4" name="Text 43"/>
          <p:cNvSpPr/>
          <p:nvPr/>
        </p:nvSpPr>
        <p:spPr>
          <a:xfrm>
            <a:off x="1762125" y="4491038"/>
            <a:ext cx="1333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</a:t>
            </a:r>
            <a:endParaRPr lang="en-US" sz="750" dirty="0"/>
          </a:p>
        </p:txBody>
      </p:sp>
      <p:pic>
        <p:nvPicPr>
          <p:cNvPr id="55" name="Image 9" descr="preencoded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09550" y="4824413"/>
            <a:ext cx="142875" cy="142875"/>
          </a:xfrm>
          <a:prstGeom prst="rect">
            <a:avLst/>
          </a:prstGeom>
        </p:spPr>
      </p:pic>
      <p:sp>
        <p:nvSpPr>
          <p:cNvPr id="56" name="Text 44"/>
          <p:cNvSpPr/>
          <p:nvPr/>
        </p:nvSpPr>
        <p:spPr>
          <a:xfrm>
            <a:off x="447675" y="4819650"/>
            <a:ext cx="6445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Reporting</a:t>
            </a:r>
            <a:endParaRPr lang="en-US" sz="975" dirty="0"/>
          </a:p>
        </p:txBody>
      </p:sp>
      <p:sp>
        <p:nvSpPr>
          <p:cNvPr id="57" name="Shape 45"/>
          <p:cNvSpPr/>
          <p:nvPr/>
        </p:nvSpPr>
        <p:spPr>
          <a:xfrm>
            <a:off x="114300" y="7229475"/>
            <a:ext cx="18573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8" name="Shape 46"/>
          <p:cNvSpPr/>
          <p:nvPr/>
        </p:nvSpPr>
        <p:spPr>
          <a:xfrm>
            <a:off x="209550" y="7353300"/>
            <a:ext cx="209550" cy="209550"/>
          </a:xfrm>
          <a:prstGeom prst="ellipse">
            <a:avLst/>
          </a:prstGeom>
          <a:solidFill>
            <a:srgbClr val="1C1C1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9" name="Text 47"/>
          <p:cNvSpPr/>
          <p:nvPr/>
        </p:nvSpPr>
        <p:spPr>
          <a:xfrm>
            <a:off x="247352" y="7410450"/>
            <a:ext cx="209996" cy="133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GB</a:t>
            </a:r>
            <a:endParaRPr lang="en-US" sz="675" dirty="0"/>
          </a:p>
        </p:txBody>
      </p:sp>
      <p:sp>
        <p:nvSpPr>
          <p:cNvPr id="60" name="Text 48"/>
          <p:cNvSpPr/>
          <p:nvPr/>
        </p:nvSpPr>
        <p:spPr>
          <a:xfrm>
            <a:off x="514350" y="7381875"/>
            <a:ext cx="806797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Guillaume B.</a:t>
            </a:r>
            <a:endParaRPr lang="en-US" sz="975" dirty="0"/>
          </a:p>
        </p:txBody>
      </p:sp>
      <p:sp>
        <p:nvSpPr>
          <p:cNvPr id="61" name="Shape 49"/>
          <p:cNvSpPr/>
          <p:nvPr/>
        </p:nvSpPr>
        <p:spPr>
          <a:xfrm>
            <a:off x="2095500" y="800100"/>
            <a:ext cx="10096500" cy="714375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2" name="Shape 50"/>
          <p:cNvSpPr/>
          <p:nvPr/>
        </p:nvSpPr>
        <p:spPr>
          <a:xfrm>
            <a:off x="2095500" y="1504950"/>
            <a:ext cx="1009650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3" name="Text 51"/>
          <p:cNvSpPr/>
          <p:nvPr/>
        </p:nvSpPr>
        <p:spPr>
          <a:xfrm>
            <a:off x="2324100" y="1070372"/>
            <a:ext cx="1136005" cy="20240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125" b="1" kern="0" spc="-1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Vue d'ensemble</a:t>
            </a:r>
            <a:endParaRPr lang="en-US" sz="1125" dirty="0"/>
          </a:p>
        </p:txBody>
      </p:sp>
      <p:sp>
        <p:nvSpPr>
          <p:cNvPr id="64" name="Shape 52"/>
          <p:cNvSpPr/>
          <p:nvPr/>
        </p:nvSpPr>
        <p:spPr>
          <a:xfrm>
            <a:off x="3517255" y="914400"/>
            <a:ext cx="2847826" cy="476250"/>
          </a:xfrm>
          <a:prstGeom prst="roundRect">
            <a:avLst>
              <a:gd name="adj" fmla="val 16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65" name="Image 10" descr="preencoded.pn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641080" y="1085850"/>
            <a:ext cx="123527" cy="133350"/>
          </a:xfrm>
          <a:prstGeom prst="rect">
            <a:avLst/>
          </a:prstGeom>
        </p:spPr>
      </p:pic>
      <p:sp>
        <p:nvSpPr>
          <p:cNvPr id="66" name="Text 53"/>
          <p:cNvSpPr/>
          <p:nvPr/>
        </p:nvSpPr>
        <p:spPr>
          <a:xfrm>
            <a:off x="3840807" y="1000125"/>
            <a:ext cx="2218432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Rechercher session, utilisateur, casier…</a:t>
            </a:r>
            <a:endParaRPr lang="en-US" sz="975" dirty="0"/>
          </a:p>
        </p:txBody>
      </p:sp>
      <p:sp>
        <p:nvSpPr>
          <p:cNvPr id="67" name="Text 54"/>
          <p:cNvSpPr/>
          <p:nvPr/>
        </p:nvSpPr>
        <p:spPr>
          <a:xfrm>
            <a:off x="6059239" y="1085850"/>
            <a:ext cx="258217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⌘K</a:t>
            </a:r>
            <a:endParaRPr lang="en-US" sz="825" dirty="0"/>
          </a:p>
        </p:txBody>
      </p:sp>
      <p:sp>
        <p:nvSpPr>
          <p:cNvPr id="68" name="Shape 55"/>
          <p:cNvSpPr/>
          <p:nvPr/>
        </p:nvSpPr>
        <p:spPr>
          <a:xfrm>
            <a:off x="9232106" y="1033462"/>
            <a:ext cx="1573560" cy="238125"/>
          </a:xfrm>
          <a:prstGeom prst="roundRect">
            <a:avLst>
              <a:gd name="adj" fmla="val 50000"/>
            </a:avLst>
          </a:prstGeom>
          <a:solidFill>
            <a:srgbClr val="4ADE80">
              <a:alpha val="8000"/>
            </a:srgbClr>
          </a:solidFill>
          <a:ln w="9525">
            <a:solidFill>
              <a:srgbClr val="4ADE80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9" name="Shape 56"/>
          <p:cNvSpPr/>
          <p:nvPr/>
        </p:nvSpPr>
        <p:spPr>
          <a:xfrm>
            <a:off x="9336881" y="1123950"/>
            <a:ext cx="57150" cy="57150"/>
          </a:xfrm>
          <a:prstGeom prst="ellipse">
            <a:avLst/>
          </a:prstGeom>
          <a:solidFill>
            <a:srgbClr val="4ADE80">
              <a:alpha val="3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0" name="Text 57"/>
          <p:cNvSpPr/>
          <p:nvPr/>
        </p:nvSpPr>
        <p:spPr>
          <a:xfrm>
            <a:off x="9470231" y="1090613"/>
            <a:ext cx="130686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REALTIME · SUPABASE</a:t>
            </a:r>
            <a:endParaRPr lang="en-US" sz="750" dirty="0"/>
          </a:p>
        </p:txBody>
      </p:sp>
      <p:sp>
        <p:nvSpPr>
          <p:cNvPr id="71" name="Shape 58"/>
          <p:cNvSpPr/>
          <p:nvPr/>
        </p:nvSpPr>
        <p:spPr>
          <a:xfrm>
            <a:off x="10939016" y="1023938"/>
            <a:ext cx="1024384" cy="257175"/>
          </a:xfrm>
          <a:prstGeom prst="roundRect">
            <a:avLst>
              <a:gd name="adj" fmla="val 25926"/>
            </a:avLst>
          </a:prstGeom>
          <a:solidFill>
            <a:srgbClr val="131315"/>
          </a:solidFill>
          <a:ln w="9525">
            <a:solidFill>
              <a:srgbClr val="38383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2" name="Text 59"/>
          <p:cNvSpPr/>
          <p:nvPr/>
        </p:nvSpPr>
        <p:spPr>
          <a:xfrm>
            <a:off x="11005691" y="1081088"/>
            <a:ext cx="891034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Site Lyon-Est ▾</a:t>
            </a:r>
            <a:endParaRPr lang="en-US" sz="900" dirty="0"/>
          </a:p>
        </p:txBody>
      </p:sp>
      <p:sp>
        <p:nvSpPr>
          <p:cNvPr id="73" name="Shape 60"/>
          <p:cNvSpPr/>
          <p:nvPr/>
        </p:nvSpPr>
        <p:spPr>
          <a:xfrm>
            <a:off x="2362200" y="1743075"/>
            <a:ext cx="2255044" cy="981075"/>
          </a:xfrm>
          <a:prstGeom prst="roundRect">
            <a:avLst>
              <a:gd name="adj" fmla="val 9709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4" name="Text 61"/>
          <p:cNvSpPr/>
          <p:nvPr/>
        </p:nvSpPr>
        <p:spPr>
          <a:xfrm>
            <a:off x="2524125" y="1905000"/>
            <a:ext cx="2007394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9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REVENU · SEMAINE</a:t>
            </a:r>
            <a:endParaRPr lang="en-US" sz="750" dirty="0"/>
          </a:p>
        </p:txBody>
      </p:sp>
      <p:sp>
        <p:nvSpPr>
          <p:cNvPr id="75" name="Text 62"/>
          <p:cNvSpPr/>
          <p:nvPr/>
        </p:nvSpPr>
        <p:spPr>
          <a:xfrm>
            <a:off x="2524125" y="2085975"/>
            <a:ext cx="2007394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b="1" kern="0" spc="-45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3 480€</a:t>
            </a:r>
            <a:endParaRPr lang="en-US" sz="2250" dirty="0"/>
          </a:p>
        </p:txBody>
      </p:sp>
      <p:sp>
        <p:nvSpPr>
          <p:cNvPr id="76" name="Text 63"/>
          <p:cNvSpPr/>
          <p:nvPr/>
        </p:nvSpPr>
        <p:spPr>
          <a:xfrm>
            <a:off x="2524125" y="2428875"/>
            <a:ext cx="2007394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+18% vs S-1</a:t>
            </a:r>
            <a:endParaRPr lang="en-US" sz="825" dirty="0"/>
          </a:p>
        </p:txBody>
      </p:sp>
      <p:sp>
        <p:nvSpPr>
          <p:cNvPr id="77" name="Shape 64"/>
          <p:cNvSpPr/>
          <p:nvPr/>
        </p:nvSpPr>
        <p:spPr>
          <a:xfrm>
            <a:off x="4750594" y="1743075"/>
            <a:ext cx="2255044" cy="981075"/>
          </a:xfrm>
          <a:prstGeom prst="roundRect">
            <a:avLst>
              <a:gd name="adj" fmla="val 9709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8" name="Text 65"/>
          <p:cNvSpPr/>
          <p:nvPr/>
        </p:nvSpPr>
        <p:spPr>
          <a:xfrm>
            <a:off x="4912519" y="1905000"/>
            <a:ext cx="2007394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9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SESSIONS ACTIVES</a:t>
            </a:r>
            <a:endParaRPr lang="en-US" sz="750" dirty="0"/>
          </a:p>
        </p:txBody>
      </p:sp>
      <p:sp>
        <p:nvSpPr>
          <p:cNvPr id="79" name="Text 66"/>
          <p:cNvSpPr/>
          <p:nvPr/>
        </p:nvSpPr>
        <p:spPr>
          <a:xfrm>
            <a:off x="4912519" y="2085975"/>
            <a:ext cx="2007394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b="1" kern="0" spc="-45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14</a:t>
            </a:r>
            <a:endParaRPr lang="en-US" sz="2250" dirty="0"/>
          </a:p>
        </p:txBody>
      </p:sp>
      <p:sp>
        <p:nvSpPr>
          <p:cNvPr id="80" name="Text 67"/>
          <p:cNvSpPr/>
          <p:nvPr/>
        </p:nvSpPr>
        <p:spPr>
          <a:xfrm>
            <a:off x="4912519" y="2428875"/>
            <a:ext cx="2007394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sur 24 casiers</a:t>
            </a:r>
            <a:endParaRPr lang="en-US" sz="825" dirty="0"/>
          </a:p>
        </p:txBody>
      </p:sp>
      <p:sp>
        <p:nvSpPr>
          <p:cNvPr id="81" name="Shape 68"/>
          <p:cNvSpPr/>
          <p:nvPr/>
        </p:nvSpPr>
        <p:spPr>
          <a:xfrm>
            <a:off x="7138988" y="1743075"/>
            <a:ext cx="2255044" cy="981075"/>
          </a:xfrm>
          <a:prstGeom prst="roundRect">
            <a:avLst>
              <a:gd name="adj" fmla="val 9709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2" name="Text 69"/>
          <p:cNvSpPr/>
          <p:nvPr/>
        </p:nvSpPr>
        <p:spPr>
          <a:xfrm>
            <a:off x="7300913" y="1905000"/>
            <a:ext cx="2007394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9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À VALIDER</a:t>
            </a:r>
            <a:endParaRPr lang="en-US" sz="750" dirty="0"/>
          </a:p>
        </p:txBody>
      </p:sp>
      <p:sp>
        <p:nvSpPr>
          <p:cNvPr id="83" name="Text 70"/>
          <p:cNvSpPr/>
          <p:nvPr/>
        </p:nvSpPr>
        <p:spPr>
          <a:xfrm>
            <a:off x="7300913" y="2085975"/>
            <a:ext cx="2007394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b="1" kern="0" spc="-45" dirty="0">
                <a:solidFill>
                  <a:srgbClr val="F5A623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8</a:t>
            </a:r>
            <a:endParaRPr lang="en-US" sz="2250" dirty="0"/>
          </a:p>
        </p:txBody>
      </p:sp>
      <p:sp>
        <p:nvSpPr>
          <p:cNvPr id="84" name="Text 71"/>
          <p:cNvSpPr/>
          <p:nvPr/>
        </p:nvSpPr>
        <p:spPr>
          <a:xfrm>
            <a:off x="7300913" y="2428875"/>
            <a:ext cx="2007394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 ROUGE · 3 ORANGE · 3 VERT</a:t>
            </a:r>
            <a:endParaRPr lang="en-US" sz="825" dirty="0"/>
          </a:p>
        </p:txBody>
      </p:sp>
      <p:sp>
        <p:nvSpPr>
          <p:cNvPr id="85" name="Shape 72"/>
          <p:cNvSpPr/>
          <p:nvPr/>
        </p:nvSpPr>
        <p:spPr>
          <a:xfrm>
            <a:off x="9527381" y="1743075"/>
            <a:ext cx="2255044" cy="981075"/>
          </a:xfrm>
          <a:prstGeom prst="roundRect">
            <a:avLst>
              <a:gd name="adj" fmla="val 9709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6" name="Text 73"/>
          <p:cNvSpPr/>
          <p:nvPr/>
        </p:nvSpPr>
        <p:spPr>
          <a:xfrm>
            <a:off x="9689306" y="1905000"/>
            <a:ext cx="2007394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9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CAUTION BLOQUÉE</a:t>
            </a:r>
            <a:endParaRPr lang="en-US" sz="750" dirty="0"/>
          </a:p>
        </p:txBody>
      </p:sp>
      <p:sp>
        <p:nvSpPr>
          <p:cNvPr id="87" name="Text 74"/>
          <p:cNvSpPr/>
          <p:nvPr/>
        </p:nvSpPr>
        <p:spPr>
          <a:xfrm>
            <a:off x="9689306" y="2085975"/>
            <a:ext cx="2007394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b="1" kern="0" spc="-45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3 200€</a:t>
            </a:r>
            <a:endParaRPr lang="en-US" sz="2250" dirty="0"/>
          </a:p>
        </p:txBody>
      </p:sp>
      <p:sp>
        <p:nvSpPr>
          <p:cNvPr id="88" name="Text 75"/>
          <p:cNvSpPr/>
          <p:nvPr/>
        </p:nvSpPr>
        <p:spPr>
          <a:xfrm>
            <a:off x="9689306" y="2428875"/>
            <a:ext cx="2007394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16 sessions</a:t>
            </a:r>
            <a:endParaRPr lang="en-US" sz="825" dirty="0"/>
          </a:p>
        </p:txBody>
      </p:sp>
      <p:sp>
        <p:nvSpPr>
          <p:cNvPr id="89" name="Shape 76"/>
          <p:cNvSpPr/>
          <p:nvPr/>
        </p:nvSpPr>
        <p:spPr>
          <a:xfrm>
            <a:off x="2362200" y="2952750"/>
            <a:ext cx="5395020" cy="2383929"/>
          </a:xfrm>
          <a:prstGeom prst="roundRect">
            <a:avLst>
              <a:gd name="adj" fmla="val 3996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0" name="Text 77"/>
          <p:cNvSpPr/>
          <p:nvPr/>
        </p:nvSpPr>
        <p:spPr>
          <a:xfrm>
            <a:off x="2543175" y="3133725"/>
            <a:ext cx="210323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ACTIVITÉ · 14 DERNIERS JOURS</a:t>
            </a:r>
            <a:endParaRPr lang="en-US" sz="750" dirty="0"/>
          </a:p>
        </p:txBody>
      </p:sp>
      <p:sp>
        <p:nvSpPr>
          <p:cNvPr id="91" name="Text 78"/>
          <p:cNvSpPr/>
          <p:nvPr/>
        </p:nvSpPr>
        <p:spPr>
          <a:xfrm>
            <a:off x="2543175" y="3295650"/>
            <a:ext cx="2103239" cy="22428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275" b="1" kern="0" spc="-13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Locations par jour</a:t>
            </a:r>
            <a:endParaRPr lang="en-US" sz="1275" dirty="0"/>
          </a:p>
        </p:txBody>
      </p:sp>
      <p:sp>
        <p:nvSpPr>
          <p:cNvPr id="92" name="Text 79"/>
          <p:cNvSpPr/>
          <p:nvPr/>
        </p:nvSpPr>
        <p:spPr>
          <a:xfrm>
            <a:off x="6595318" y="3241030"/>
            <a:ext cx="657225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Standard</a:t>
            </a:r>
            <a:endParaRPr lang="en-US" sz="825" dirty="0"/>
          </a:p>
        </p:txBody>
      </p:sp>
      <p:sp>
        <p:nvSpPr>
          <p:cNvPr id="93" name="Text 80"/>
          <p:cNvSpPr/>
          <p:nvPr/>
        </p:nvSpPr>
        <p:spPr>
          <a:xfrm>
            <a:off x="7290643" y="3241030"/>
            <a:ext cx="361801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Pic</a:t>
            </a:r>
            <a:endParaRPr lang="en-US" sz="825" dirty="0"/>
          </a:p>
        </p:txBody>
      </p:sp>
      <p:sp>
        <p:nvSpPr>
          <p:cNvPr id="94" name="Shape 81"/>
          <p:cNvSpPr/>
          <p:nvPr/>
        </p:nvSpPr>
        <p:spPr>
          <a:xfrm>
            <a:off x="2543175" y="4213473"/>
            <a:ext cx="323999" cy="411361"/>
          </a:xfrm>
          <a:prstGeom prst="roundRect">
            <a:avLst>
              <a:gd name="adj" fmla="val 8819"/>
            </a:avLst>
          </a:prstGeom>
          <a:solidFill>
            <a:srgbClr val="38383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5" name="Shape 82"/>
          <p:cNvSpPr/>
          <p:nvPr/>
        </p:nvSpPr>
        <p:spPr>
          <a:xfrm>
            <a:off x="2905274" y="4059138"/>
            <a:ext cx="324148" cy="565696"/>
          </a:xfrm>
          <a:prstGeom prst="roundRect">
            <a:avLst>
              <a:gd name="adj" fmla="val 8815"/>
            </a:avLst>
          </a:prstGeom>
          <a:solidFill>
            <a:srgbClr val="38383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6" name="Shape 83"/>
          <p:cNvSpPr/>
          <p:nvPr/>
        </p:nvSpPr>
        <p:spPr>
          <a:xfrm>
            <a:off x="3267521" y="4316313"/>
            <a:ext cx="323999" cy="308521"/>
          </a:xfrm>
          <a:prstGeom prst="roundRect">
            <a:avLst>
              <a:gd name="adj" fmla="val 9262"/>
            </a:avLst>
          </a:prstGeom>
          <a:solidFill>
            <a:srgbClr val="38383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7" name="Shape 84"/>
          <p:cNvSpPr/>
          <p:nvPr/>
        </p:nvSpPr>
        <p:spPr>
          <a:xfrm>
            <a:off x="3629620" y="3956298"/>
            <a:ext cx="324148" cy="668536"/>
          </a:xfrm>
          <a:prstGeom prst="roundRect">
            <a:avLst>
              <a:gd name="adj" fmla="val 8815"/>
            </a:avLst>
          </a:prstGeom>
          <a:solidFill>
            <a:srgbClr val="38383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8" name="Shape 85"/>
          <p:cNvSpPr/>
          <p:nvPr/>
        </p:nvSpPr>
        <p:spPr>
          <a:xfrm>
            <a:off x="3991868" y="3884265"/>
            <a:ext cx="324148" cy="740569"/>
          </a:xfrm>
          <a:prstGeom prst="roundRect">
            <a:avLst>
              <a:gd name="adj" fmla="val 8815"/>
            </a:avLst>
          </a:prstGeom>
          <a:solidFill>
            <a:srgbClr val="38383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9" name="Shape 86"/>
          <p:cNvSpPr/>
          <p:nvPr/>
        </p:nvSpPr>
        <p:spPr>
          <a:xfrm>
            <a:off x="4354116" y="4131171"/>
            <a:ext cx="324148" cy="493663"/>
          </a:xfrm>
          <a:prstGeom prst="roundRect">
            <a:avLst>
              <a:gd name="adj" fmla="val 8815"/>
            </a:avLst>
          </a:prstGeom>
          <a:solidFill>
            <a:srgbClr val="38383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0" name="Shape 87"/>
          <p:cNvSpPr/>
          <p:nvPr/>
        </p:nvSpPr>
        <p:spPr>
          <a:xfrm>
            <a:off x="4716363" y="3801963"/>
            <a:ext cx="324148" cy="822871"/>
          </a:xfrm>
          <a:prstGeom prst="roundRect">
            <a:avLst>
              <a:gd name="adj" fmla="val 8815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1" name="Shape 88"/>
          <p:cNvSpPr/>
          <p:nvPr/>
        </p:nvSpPr>
        <p:spPr>
          <a:xfrm>
            <a:off x="5078611" y="4161979"/>
            <a:ext cx="324148" cy="462855"/>
          </a:xfrm>
          <a:prstGeom prst="roundRect">
            <a:avLst>
              <a:gd name="adj" fmla="val 8815"/>
            </a:avLst>
          </a:prstGeom>
          <a:solidFill>
            <a:srgbClr val="38383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2" name="Shape 89"/>
          <p:cNvSpPr/>
          <p:nvPr/>
        </p:nvSpPr>
        <p:spPr>
          <a:xfrm>
            <a:off x="5440859" y="4007644"/>
            <a:ext cx="324148" cy="617190"/>
          </a:xfrm>
          <a:prstGeom prst="roundRect">
            <a:avLst>
              <a:gd name="adj" fmla="val 8815"/>
            </a:avLst>
          </a:prstGeom>
          <a:solidFill>
            <a:srgbClr val="38383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3" name="Shape 90"/>
          <p:cNvSpPr/>
          <p:nvPr/>
        </p:nvSpPr>
        <p:spPr>
          <a:xfrm>
            <a:off x="5803106" y="3699123"/>
            <a:ext cx="324148" cy="925711"/>
          </a:xfrm>
          <a:prstGeom prst="roundRect">
            <a:avLst>
              <a:gd name="adj" fmla="val 8815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4" name="Shape 91"/>
          <p:cNvSpPr/>
          <p:nvPr/>
        </p:nvSpPr>
        <p:spPr>
          <a:xfrm>
            <a:off x="6165354" y="3853309"/>
            <a:ext cx="324148" cy="771525"/>
          </a:xfrm>
          <a:prstGeom prst="roundRect">
            <a:avLst>
              <a:gd name="adj" fmla="val 8815"/>
            </a:avLst>
          </a:prstGeom>
          <a:solidFill>
            <a:srgbClr val="38383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5" name="Shape 92"/>
          <p:cNvSpPr/>
          <p:nvPr/>
        </p:nvSpPr>
        <p:spPr>
          <a:xfrm>
            <a:off x="6527602" y="4089946"/>
            <a:ext cx="324148" cy="534888"/>
          </a:xfrm>
          <a:prstGeom prst="roundRect">
            <a:avLst>
              <a:gd name="adj" fmla="val 8815"/>
            </a:avLst>
          </a:prstGeom>
          <a:solidFill>
            <a:srgbClr val="38383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6" name="Shape 93"/>
          <p:cNvSpPr/>
          <p:nvPr/>
        </p:nvSpPr>
        <p:spPr>
          <a:xfrm>
            <a:off x="6889849" y="3925342"/>
            <a:ext cx="324148" cy="699492"/>
          </a:xfrm>
          <a:prstGeom prst="roundRect">
            <a:avLst>
              <a:gd name="adj" fmla="val 8815"/>
            </a:avLst>
          </a:prstGeom>
          <a:solidFill>
            <a:srgbClr val="38383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7" name="Shape 94"/>
          <p:cNvSpPr/>
          <p:nvPr/>
        </p:nvSpPr>
        <p:spPr>
          <a:xfrm>
            <a:off x="7252097" y="3760738"/>
            <a:ext cx="324148" cy="864096"/>
          </a:xfrm>
          <a:prstGeom prst="roundRect">
            <a:avLst>
              <a:gd name="adj" fmla="val 8815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8" name="Text 95"/>
          <p:cNvSpPr/>
          <p:nvPr/>
        </p:nvSpPr>
        <p:spPr>
          <a:xfrm>
            <a:off x="2543175" y="4701034"/>
            <a:ext cx="3619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01.09</a:t>
            </a:r>
            <a:endParaRPr lang="en-US" sz="750" dirty="0"/>
          </a:p>
        </p:txBody>
      </p:sp>
      <p:sp>
        <p:nvSpPr>
          <p:cNvPr id="109" name="Text 96"/>
          <p:cNvSpPr/>
          <p:nvPr/>
        </p:nvSpPr>
        <p:spPr>
          <a:xfrm>
            <a:off x="7290495" y="4701034"/>
            <a:ext cx="3619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14.09</a:t>
            </a:r>
            <a:endParaRPr lang="en-US" sz="750" dirty="0"/>
          </a:p>
        </p:txBody>
      </p:sp>
      <p:sp>
        <p:nvSpPr>
          <p:cNvPr id="110" name="Shape 97"/>
          <p:cNvSpPr/>
          <p:nvPr/>
        </p:nvSpPr>
        <p:spPr>
          <a:xfrm>
            <a:off x="7928670" y="2952750"/>
            <a:ext cx="3853607" cy="2383929"/>
          </a:xfrm>
          <a:prstGeom prst="roundRect">
            <a:avLst>
              <a:gd name="adj" fmla="val 3996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1" name="Text 98"/>
          <p:cNvSpPr/>
          <p:nvPr/>
        </p:nvSpPr>
        <p:spPr>
          <a:xfrm>
            <a:off x="8109645" y="3133725"/>
            <a:ext cx="3596406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ÉTAT DES CASIERS · SITE LYON-EST</a:t>
            </a:r>
            <a:endParaRPr lang="en-US" sz="750" dirty="0"/>
          </a:p>
        </p:txBody>
      </p:sp>
      <p:sp>
        <p:nvSpPr>
          <p:cNvPr id="112" name="Text 99"/>
          <p:cNvSpPr/>
          <p:nvPr/>
        </p:nvSpPr>
        <p:spPr>
          <a:xfrm>
            <a:off x="8109645" y="3295650"/>
            <a:ext cx="3596406" cy="22428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275" b="1" kern="0" spc="-13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24 casiers · bloc A &amp; B</a:t>
            </a:r>
            <a:endParaRPr lang="en-US" sz="1275" dirty="0"/>
          </a:p>
        </p:txBody>
      </p:sp>
      <p:sp>
        <p:nvSpPr>
          <p:cNvPr id="113" name="Shape 100"/>
          <p:cNvSpPr/>
          <p:nvPr/>
        </p:nvSpPr>
        <p:spPr>
          <a:xfrm>
            <a:off x="8109645" y="3615184"/>
            <a:ext cx="386507" cy="386507"/>
          </a:xfrm>
          <a:prstGeom prst="roundRect">
            <a:avLst>
              <a:gd name="adj" fmla="val 14786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4" name="Text 101"/>
          <p:cNvSpPr/>
          <p:nvPr/>
        </p:nvSpPr>
        <p:spPr>
          <a:xfrm>
            <a:off x="8222754" y="3722638"/>
            <a:ext cx="2363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01</a:t>
            </a:r>
            <a:endParaRPr lang="en-US" sz="1050" dirty="0"/>
          </a:p>
        </p:txBody>
      </p:sp>
      <p:sp>
        <p:nvSpPr>
          <p:cNvPr id="115" name="Shape 102"/>
          <p:cNvSpPr/>
          <p:nvPr/>
        </p:nvSpPr>
        <p:spPr>
          <a:xfrm>
            <a:off x="8553301" y="3615184"/>
            <a:ext cx="386507" cy="386507"/>
          </a:xfrm>
          <a:prstGeom prst="roundRect">
            <a:avLst>
              <a:gd name="adj" fmla="val 14786"/>
            </a:avLst>
          </a:prstGeom>
          <a:solidFill>
            <a:srgbClr val="F5A623">
              <a:alpha val="10000"/>
            </a:srgbClr>
          </a:solidFill>
          <a:ln w="9525">
            <a:solidFill>
              <a:srgbClr val="F5A623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6" name="Text 103"/>
          <p:cNvSpPr/>
          <p:nvPr/>
        </p:nvSpPr>
        <p:spPr>
          <a:xfrm>
            <a:off x="8666411" y="3651200"/>
            <a:ext cx="2363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02</a:t>
            </a:r>
            <a:endParaRPr lang="en-US" sz="1050" dirty="0"/>
          </a:p>
        </p:txBody>
      </p:sp>
      <p:sp>
        <p:nvSpPr>
          <p:cNvPr id="117" name="Text 104"/>
          <p:cNvSpPr/>
          <p:nvPr/>
        </p:nvSpPr>
        <p:spPr>
          <a:xfrm>
            <a:off x="8603605" y="3841700"/>
            <a:ext cx="3619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dirty="0">
                <a:solidFill>
                  <a:srgbClr val="F5A623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locké</a:t>
            </a:r>
            <a:endParaRPr lang="en-US" sz="750" dirty="0"/>
          </a:p>
        </p:txBody>
      </p:sp>
      <p:sp>
        <p:nvSpPr>
          <p:cNvPr id="118" name="Shape 105"/>
          <p:cNvSpPr/>
          <p:nvPr/>
        </p:nvSpPr>
        <p:spPr>
          <a:xfrm>
            <a:off x="8996958" y="3615184"/>
            <a:ext cx="386507" cy="386507"/>
          </a:xfrm>
          <a:prstGeom prst="roundRect">
            <a:avLst>
              <a:gd name="adj" fmla="val 14786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9" name="Text 106"/>
          <p:cNvSpPr/>
          <p:nvPr/>
        </p:nvSpPr>
        <p:spPr>
          <a:xfrm>
            <a:off x="9110067" y="3722638"/>
            <a:ext cx="2363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03</a:t>
            </a:r>
            <a:endParaRPr lang="en-US" sz="1050" dirty="0"/>
          </a:p>
        </p:txBody>
      </p:sp>
      <p:sp>
        <p:nvSpPr>
          <p:cNvPr id="120" name="Shape 107"/>
          <p:cNvSpPr/>
          <p:nvPr/>
        </p:nvSpPr>
        <p:spPr>
          <a:xfrm>
            <a:off x="9440614" y="3615184"/>
            <a:ext cx="386507" cy="386507"/>
          </a:xfrm>
          <a:prstGeom prst="roundRect">
            <a:avLst>
              <a:gd name="adj" fmla="val 14786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1" name="Text 108"/>
          <p:cNvSpPr/>
          <p:nvPr/>
        </p:nvSpPr>
        <p:spPr>
          <a:xfrm>
            <a:off x="9553724" y="3722638"/>
            <a:ext cx="2363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04</a:t>
            </a:r>
            <a:endParaRPr lang="en-US" sz="1050" dirty="0"/>
          </a:p>
        </p:txBody>
      </p:sp>
      <p:sp>
        <p:nvSpPr>
          <p:cNvPr id="122" name="Shape 109"/>
          <p:cNvSpPr/>
          <p:nvPr/>
        </p:nvSpPr>
        <p:spPr>
          <a:xfrm>
            <a:off x="9884271" y="3615184"/>
            <a:ext cx="386507" cy="386507"/>
          </a:xfrm>
          <a:prstGeom prst="roundRect">
            <a:avLst>
              <a:gd name="adj" fmla="val 14786"/>
            </a:avLst>
          </a:prstGeom>
          <a:solidFill>
            <a:srgbClr val="F5A623">
              <a:alpha val="10000"/>
            </a:srgbClr>
          </a:solidFill>
          <a:ln w="9525">
            <a:solidFill>
              <a:srgbClr val="F5A623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3" name="Text 110"/>
          <p:cNvSpPr/>
          <p:nvPr/>
        </p:nvSpPr>
        <p:spPr>
          <a:xfrm>
            <a:off x="9997380" y="3651200"/>
            <a:ext cx="2363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05</a:t>
            </a:r>
            <a:endParaRPr lang="en-US" sz="1050" dirty="0"/>
          </a:p>
        </p:txBody>
      </p:sp>
      <p:sp>
        <p:nvSpPr>
          <p:cNvPr id="124" name="Text 111"/>
          <p:cNvSpPr/>
          <p:nvPr/>
        </p:nvSpPr>
        <p:spPr>
          <a:xfrm>
            <a:off x="9934575" y="3841700"/>
            <a:ext cx="3619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dirty="0">
                <a:solidFill>
                  <a:srgbClr val="F5A623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locké</a:t>
            </a:r>
            <a:endParaRPr lang="en-US" sz="750" dirty="0"/>
          </a:p>
        </p:txBody>
      </p:sp>
      <p:sp>
        <p:nvSpPr>
          <p:cNvPr id="125" name="Shape 112"/>
          <p:cNvSpPr/>
          <p:nvPr/>
        </p:nvSpPr>
        <p:spPr>
          <a:xfrm>
            <a:off x="10327928" y="3615184"/>
            <a:ext cx="386507" cy="386507"/>
          </a:xfrm>
          <a:prstGeom prst="roundRect">
            <a:avLst>
              <a:gd name="adj" fmla="val 14786"/>
            </a:avLst>
          </a:prstGeom>
          <a:solidFill>
            <a:srgbClr val="D63232">
              <a:alpha val="10000"/>
            </a:srgbClr>
          </a:solidFill>
          <a:ln w="9525">
            <a:solidFill>
              <a:srgbClr val="D63232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6" name="Text 113"/>
          <p:cNvSpPr/>
          <p:nvPr/>
        </p:nvSpPr>
        <p:spPr>
          <a:xfrm>
            <a:off x="10441037" y="3651200"/>
            <a:ext cx="2363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06</a:t>
            </a:r>
            <a:endParaRPr lang="en-US" sz="1050" dirty="0"/>
          </a:p>
        </p:txBody>
      </p:sp>
      <p:sp>
        <p:nvSpPr>
          <p:cNvPr id="127" name="Text 114"/>
          <p:cNvSpPr/>
          <p:nvPr/>
        </p:nvSpPr>
        <p:spPr>
          <a:xfrm>
            <a:off x="10349657" y="3841700"/>
            <a:ext cx="41910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dirty="0">
                <a:solidFill>
                  <a:srgbClr val="D6323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alerte</a:t>
            </a:r>
            <a:endParaRPr lang="en-US" sz="750" dirty="0"/>
          </a:p>
        </p:txBody>
      </p:sp>
      <p:sp>
        <p:nvSpPr>
          <p:cNvPr id="128" name="Shape 115"/>
          <p:cNvSpPr/>
          <p:nvPr/>
        </p:nvSpPr>
        <p:spPr>
          <a:xfrm>
            <a:off x="10771584" y="3615184"/>
            <a:ext cx="386507" cy="386507"/>
          </a:xfrm>
          <a:prstGeom prst="roundRect">
            <a:avLst>
              <a:gd name="adj" fmla="val 14786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9" name="Text 116"/>
          <p:cNvSpPr/>
          <p:nvPr/>
        </p:nvSpPr>
        <p:spPr>
          <a:xfrm>
            <a:off x="10884694" y="3722638"/>
            <a:ext cx="2363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07</a:t>
            </a:r>
            <a:endParaRPr lang="en-US" sz="1050" dirty="0"/>
          </a:p>
        </p:txBody>
      </p:sp>
      <p:sp>
        <p:nvSpPr>
          <p:cNvPr id="130" name="Shape 117"/>
          <p:cNvSpPr/>
          <p:nvPr/>
        </p:nvSpPr>
        <p:spPr>
          <a:xfrm>
            <a:off x="11215241" y="3615184"/>
            <a:ext cx="386507" cy="386507"/>
          </a:xfrm>
          <a:prstGeom prst="roundRect">
            <a:avLst>
              <a:gd name="adj" fmla="val 14786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1" name="Text 118"/>
          <p:cNvSpPr/>
          <p:nvPr/>
        </p:nvSpPr>
        <p:spPr>
          <a:xfrm>
            <a:off x="11328350" y="3722638"/>
            <a:ext cx="2363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08</a:t>
            </a:r>
            <a:endParaRPr lang="en-US" sz="1050" dirty="0"/>
          </a:p>
        </p:txBody>
      </p:sp>
      <p:sp>
        <p:nvSpPr>
          <p:cNvPr id="132" name="Shape 119"/>
          <p:cNvSpPr/>
          <p:nvPr/>
        </p:nvSpPr>
        <p:spPr>
          <a:xfrm>
            <a:off x="8109645" y="4058841"/>
            <a:ext cx="386507" cy="386507"/>
          </a:xfrm>
          <a:prstGeom prst="roundRect">
            <a:avLst>
              <a:gd name="adj" fmla="val 14786"/>
            </a:avLst>
          </a:prstGeom>
          <a:solidFill>
            <a:srgbClr val="F5A623">
              <a:alpha val="10000"/>
            </a:srgbClr>
          </a:solidFill>
          <a:ln w="9525">
            <a:solidFill>
              <a:srgbClr val="F5A623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3" name="Text 120"/>
          <p:cNvSpPr/>
          <p:nvPr/>
        </p:nvSpPr>
        <p:spPr>
          <a:xfrm>
            <a:off x="8222754" y="4094857"/>
            <a:ext cx="2363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09</a:t>
            </a:r>
            <a:endParaRPr lang="en-US" sz="1050" dirty="0"/>
          </a:p>
        </p:txBody>
      </p:sp>
      <p:sp>
        <p:nvSpPr>
          <p:cNvPr id="134" name="Text 121"/>
          <p:cNvSpPr/>
          <p:nvPr/>
        </p:nvSpPr>
        <p:spPr>
          <a:xfrm>
            <a:off x="8159948" y="4285357"/>
            <a:ext cx="3619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dirty="0">
                <a:solidFill>
                  <a:srgbClr val="F5A623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locké</a:t>
            </a:r>
            <a:endParaRPr lang="en-US" sz="750" dirty="0"/>
          </a:p>
        </p:txBody>
      </p:sp>
      <p:sp>
        <p:nvSpPr>
          <p:cNvPr id="135" name="Shape 122"/>
          <p:cNvSpPr/>
          <p:nvPr/>
        </p:nvSpPr>
        <p:spPr>
          <a:xfrm>
            <a:off x="8553301" y="4058841"/>
            <a:ext cx="386507" cy="386507"/>
          </a:xfrm>
          <a:prstGeom prst="roundRect">
            <a:avLst>
              <a:gd name="adj" fmla="val 14786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6" name="Text 123"/>
          <p:cNvSpPr/>
          <p:nvPr/>
        </p:nvSpPr>
        <p:spPr>
          <a:xfrm>
            <a:off x="8666411" y="4166295"/>
            <a:ext cx="2363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10</a:t>
            </a:r>
            <a:endParaRPr lang="en-US" sz="1050" dirty="0"/>
          </a:p>
        </p:txBody>
      </p:sp>
      <p:sp>
        <p:nvSpPr>
          <p:cNvPr id="137" name="Shape 124"/>
          <p:cNvSpPr/>
          <p:nvPr/>
        </p:nvSpPr>
        <p:spPr>
          <a:xfrm>
            <a:off x="8996958" y="4058841"/>
            <a:ext cx="386507" cy="386507"/>
          </a:xfrm>
          <a:prstGeom prst="roundRect">
            <a:avLst>
              <a:gd name="adj" fmla="val 14786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8" name="Text 125"/>
          <p:cNvSpPr/>
          <p:nvPr/>
        </p:nvSpPr>
        <p:spPr>
          <a:xfrm>
            <a:off x="9110067" y="4166295"/>
            <a:ext cx="2363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11</a:t>
            </a:r>
            <a:endParaRPr lang="en-US" sz="1050" dirty="0"/>
          </a:p>
        </p:txBody>
      </p:sp>
      <p:sp>
        <p:nvSpPr>
          <p:cNvPr id="139" name="Shape 126"/>
          <p:cNvSpPr/>
          <p:nvPr/>
        </p:nvSpPr>
        <p:spPr>
          <a:xfrm>
            <a:off x="9440614" y="4058841"/>
            <a:ext cx="386507" cy="386507"/>
          </a:xfrm>
          <a:prstGeom prst="roundRect">
            <a:avLst>
              <a:gd name="adj" fmla="val 14786"/>
            </a:avLst>
          </a:prstGeom>
          <a:solidFill>
            <a:srgbClr val="F5A623">
              <a:alpha val="10000"/>
            </a:srgbClr>
          </a:solidFill>
          <a:ln w="9525">
            <a:solidFill>
              <a:srgbClr val="F5A623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0" name="Text 127"/>
          <p:cNvSpPr/>
          <p:nvPr/>
        </p:nvSpPr>
        <p:spPr>
          <a:xfrm>
            <a:off x="9553724" y="4094857"/>
            <a:ext cx="2363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12</a:t>
            </a:r>
            <a:endParaRPr lang="en-US" sz="1050" dirty="0"/>
          </a:p>
        </p:txBody>
      </p:sp>
      <p:sp>
        <p:nvSpPr>
          <p:cNvPr id="141" name="Text 128"/>
          <p:cNvSpPr/>
          <p:nvPr/>
        </p:nvSpPr>
        <p:spPr>
          <a:xfrm>
            <a:off x="9490918" y="4285357"/>
            <a:ext cx="3619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dirty="0">
                <a:solidFill>
                  <a:srgbClr val="F5A623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locké</a:t>
            </a:r>
            <a:endParaRPr lang="en-US" sz="750" dirty="0"/>
          </a:p>
        </p:txBody>
      </p:sp>
      <p:sp>
        <p:nvSpPr>
          <p:cNvPr id="142" name="Shape 129"/>
          <p:cNvSpPr/>
          <p:nvPr/>
        </p:nvSpPr>
        <p:spPr>
          <a:xfrm>
            <a:off x="9884271" y="4058841"/>
            <a:ext cx="386507" cy="386507"/>
          </a:xfrm>
          <a:prstGeom prst="roundRect">
            <a:avLst>
              <a:gd name="adj" fmla="val 14786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3" name="Text 130"/>
          <p:cNvSpPr/>
          <p:nvPr/>
        </p:nvSpPr>
        <p:spPr>
          <a:xfrm>
            <a:off x="9997380" y="4166295"/>
            <a:ext cx="2363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13</a:t>
            </a:r>
            <a:endParaRPr lang="en-US" sz="1050" dirty="0"/>
          </a:p>
        </p:txBody>
      </p:sp>
      <p:sp>
        <p:nvSpPr>
          <p:cNvPr id="144" name="Shape 131"/>
          <p:cNvSpPr/>
          <p:nvPr/>
        </p:nvSpPr>
        <p:spPr>
          <a:xfrm>
            <a:off x="10327928" y="4058841"/>
            <a:ext cx="386507" cy="386507"/>
          </a:xfrm>
          <a:prstGeom prst="roundRect">
            <a:avLst>
              <a:gd name="adj" fmla="val 14786"/>
            </a:avLst>
          </a:prstGeom>
          <a:solidFill>
            <a:srgbClr val="D63232">
              <a:alpha val="10000"/>
            </a:srgbClr>
          </a:solidFill>
          <a:ln w="9525">
            <a:solidFill>
              <a:srgbClr val="D63232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5" name="Text 132"/>
          <p:cNvSpPr/>
          <p:nvPr/>
        </p:nvSpPr>
        <p:spPr>
          <a:xfrm>
            <a:off x="10441037" y="4094857"/>
            <a:ext cx="2363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14</a:t>
            </a:r>
            <a:endParaRPr lang="en-US" sz="1050" dirty="0"/>
          </a:p>
        </p:txBody>
      </p:sp>
      <p:sp>
        <p:nvSpPr>
          <p:cNvPr id="146" name="Text 133"/>
          <p:cNvSpPr/>
          <p:nvPr/>
        </p:nvSpPr>
        <p:spPr>
          <a:xfrm>
            <a:off x="10349657" y="4285357"/>
            <a:ext cx="41910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dirty="0">
                <a:solidFill>
                  <a:srgbClr val="D6323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alerte</a:t>
            </a:r>
            <a:endParaRPr lang="en-US" sz="750" dirty="0"/>
          </a:p>
        </p:txBody>
      </p:sp>
      <p:sp>
        <p:nvSpPr>
          <p:cNvPr id="147" name="Shape 134"/>
          <p:cNvSpPr/>
          <p:nvPr/>
        </p:nvSpPr>
        <p:spPr>
          <a:xfrm>
            <a:off x="10771584" y="4058841"/>
            <a:ext cx="386507" cy="386507"/>
          </a:xfrm>
          <a:prstGeom prst="roundRect">
            <a:avLst>
              <a:gd name="adj" fmla="val 14786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8" name="Text 135"/>
          <p:cNvSpPr/>
          <p:nvPr/>
        </p:nvSpPr>
        <p:spPr>
          <a:xfrm>
            <a:off x="10884694" y="4166295"/>
            <a:ext cx="2363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15</a:t>
            </a:r>
            <a:endParaRPr lang="en-US" sz="1050" dirty="0"/>
          </a:p>
        </p:txBody>
      </p:sp>
      <p:sp>
        <p:nvSpPr>
          <p:cNvPr id="149" name="Shape 136"/>
          <p:cNvSpPr/>
          <p:nvPr/>
        </p:nvSpPr>
        <p:spPr>
          <a:xfrm>
            <a:off x="11215241" y="4058841"/>
            <a:ext cx="386507" cy="386507"/>
          </a:xfrm>
          <a:prstGeom prst="roundRect">
            <a:avLst>
              <a:gd name="adj" fmla="val 14786"/>
            </a:avLst>
          </a:prstGeom>
          <a:solidFill>
            <a:srgbClr val="F5A623">
              <a:alpha val="10000"/>
            </a:srgbClr>
          </a:solidFill>
          <a:ln w="9525">
            <a:solidFill>
              <a:srgbClr val="F5A623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0" name="Text 137"/>
          <p:cNvSpPr/>
          <p:nvPr/>
        </p:nvSpPr>
        <p:spPr>
          <a:xfrm>
            <a:off x="11328350" y="4094857"/>
            <a:ext cx="2363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16</a:t>
            </a:r>
            <a:endParaRPr lang="en-US" sz="1050" dirty="0"/>
          </a:p>
        </p:txBody>
      </p:sp>
      <p:sp>
        <p:nvSpPr>
          <p:cNvPr id="151" name="Text 138"/>
          <p:cNvSpPr/>
          <p:nvPr/>
        </p:nvSpPr>
        <p:spPr>
          <a:xfrm>
            <a:off x="11265545" y="4285357"/>
            <a:ext cx="3619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dirty="0">
                <a:solidFill>
                  <a:srgbClr val="F5A623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locké</a:t>
            </a:r>
            <a:endParaRPr lang="en-US" sz="750" dirty="0"/>
          </a:p>
        </p:txBody>
      </p:sp>
      <p:sp>
        <p:nvSpPr>
          <p:cNvPr id="152" name="Shape 139"/>
          <p:cNvSpPr/>
          <p:nvPr/>
        </p:nvSpPr>
        <p:spPr>
          <a:xfrm>
            <a:off x="8109645" y="4502497"/>
            <a:ext cx="386507" cy="386507"/>
          </a:xfrm>
          <a:prstGeom prst="roundRect">
            <a:avLst>
              <a:gd name="adj" fmla="val 14786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3" name="Text 140"/>
          <p:cNvSpPr/>
          <p:nvPr/>
        </p:nvSpPr>
        <p:spPr>
          <a:xfrm>
            <a:off x="8222754" y="4609951"/>
            <a:ext cx="2363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17</a:t>
            </a:r>
            <a:endParaRPr lang="en-US" sz="1050" dirty="0"/>
          </a:p>
        </p:txBody>
      </p:sp>
      <p:sp>
        <p:nvSpPr>
          <p:cNvPr id="154" name="Shape 141"/>
          <p:cNvSpPr/>
          <p:nvPr/>
        </p:nvSpPr>
        <p:spPr>
          <a:xfrm>
            <a:off x="8553301" y="4502497"/>
            <a:ext cx="386507" cy="386507"/>
          </a:xfrm>
          <a:prstGeom prst="roundRect">
            <a:avLst>
              <a:gd name="adj" fmla="val 14786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5" name="Text 142"/>
          <p:cNvSpPr/>
          <p:nvPr/>
        </p:nvSpPr>
        <p:spPr>
          <a:xfrm>
            <a:off x="8666411" y="4609951"/>
            <a:ext cx="2363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18</a:t>
            </a:r>
            <a:endParaRPr lang="en-US" sz="1050" dirty="0"/>
          </a:p>
        </p:txBody>
      </p:sp>
      <p:sp>
        <p:nvSpPr>
          <p:cNvPr id="156" name="Shape 143"/>
          <p:cNvSpPr/>
          <p:nvPr/>
        </p:nvSpPr>
        <p:spPr>
          <a:xfrm>
            <a:off x="8996958" y="4502497"/>
            <a:ext cx="386507" cy="386507"/>
          </a:xfrm>
          <a:prstGeom prst="roundRect">
            <a:avLst>
              <a:gd name="adj" fmla="val 14786"/>
            </a:avLst>
          </a:prstGeom>
          <a:solidFill>
            <a:srgbClr val="F5A623">
              <a:alpha val="10000"/>
            </a:srgbClr>
          </a:solidFill>
          <a:ln w="9525">
            <a:solidFill>
              <a:srgbClr val="F5A623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7" name="Text 144"/>
          <p:cNvSpPr/>
          <p:nvPr/>
        </p:nvSpPr>
        <p:spPr>
          <a:xfrm>
            <a:off x="9110067" y="4538514"/>
            <a:ext cx="2363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19</a:t>
            </a:r>
            <a:endParaRPr lang="en-US" sz="1050" dirty="0"/>
          </a:p>
        </p:txBody>
      </p:sp>
      <p:sp>
        <p:nvSpPr>
          <p:cNvPr id="158" name="Text 145"/>
          <p:cNvSpPr/>
          <p:nvPr/>
        </p:nvSpPr>
        <p:spPr>
          <a:xfrm>
            <a:off x="9047262" y="4729014"/>
            <a:ext cx="3619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dirty="0">
                <a:solidFill>
                  <a:srgbClr val="F5A623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locké</a:t>
            </a:r>
            <a:endParaRPr lang="en-US" sz="750" dirty="0"/>
          </a:p>
        </p:txBody>
      </p:sp>
      <p:sp>
        <p:nvSpPr>
          <p:cNvPr id="159" name="Shape 146"/>
          <p:cNvSpPr/>
          <p:nvPr/>
        </p:nvSpPr>
        <p:spPr>
          <a:xfrm>
            <a:off x="9440614" y="4502497"/>
            <a:ext cx="386507" cy="386507"/>
          </a:xfrm>
          <a:prstGeom prst="roundRect">
            <a:avLst>
              <a:gd name="adj" fmla="val 14786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0" name="Text 147"/>
          <p:cNvSpPr/>
          <p:nvPr/>
        </p:nvSpPr>
        <p:spPr>
          <a:xfrm>
            <a:off x="9553724" y="4609951"/>
            <a:ext cx="2363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20</a:t>
            </a:r>
            <a:endParaRPr lang="en-US" sz="1050" dirty="0"/>
          </a:p>
        </p:txBody>
      </p:sp>
      <p:sp>
        <p:nvSpPr>
          <p:cNvPr id="161" name="Shape 148"/>
          <p:cNvSpPr/>
          <p:nvPr/>
        </p:nvSpPr>
        <p:spPr>
          <a:xfrm>
            <a:off x="9884271" y="4502497"/>
            <a:ext cx="386507" cy="386507"/>
          </a:xfrm>
          <a:prstGeom prst="roundRect">
            <a:avLst>
              <a:gd name="adj" fmla="val 14786"/>
            </a:avLst>
          </a:prstGeom>
          <a:solidFill>
            <a:srgbClr val="131315">
              <a:alpha val="40000"/>
            </a:srgbClr>
          </a:solidFill>
          <a:ln w="9525">
            <a:solidFill>
              <a:srgbClr val="2A2A2E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2" name="Text 149"/>
          <p:cNvSpPr/>
          <p:nvPr/>
        </p:nvSpPr>
        <p:spPr>
          <a:xfrm>
            <a:off x="9997380" y="4609951"/>
            <a:ext cx="2363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21</a:t>
            </a:r>
            <a:endParaRPr lang="en-US" sz="1050" dirty="0"/>
          </a:p>
        </p:txBody>
      </p:sp>
      <p:sp>
        <p:nvSpPr>
          <p:cNvPr id="163" name="Shape 150"/>
          <p:cNvSpPr/>
          <p:nvPr/>
        </p:nvSpPr>
        <p:spPr>
          <a:xfrm>
            <a:off x="10327928" y="4502497"/>
            <a:ext cx="386507" cy="386507"/>
          </a:xfrm>
          <a:prstGeom prst="roundRect">
            <a:avLst>
              <a:gd name="adj" fmla="val 14786"/>
            </a:avLst>
          </a:prstGeom>
          <a:solidFill>
            <a:srgbClr val="131315">
              <a:alpha val="40000"/>
            </a:srgbClr>
          </a:solidFill>
          <a:ln w="9525">
            <a:solidFill>
              <a:srgbClr val="2A2A2E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4" name="Text 151"/>
          <p:cNvSpPr/>
          <p:nvPr/>
        </p:nvSpPr>
        <p:spPr>
          <a:xfrm>
            <a:off x="10441037" y="4609951"/>
            <a:ext cx="2363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22</a:t>
            </a:r>
            <a:endParaRPr lang="en-US" sz="1050" dirty="0"/>
          </a:p>
        </p:txBody>
      </p:sp>
      <p:sp>
        <p:nvSpPr>
          <p:cNvPr id="165" name="Shape 152"/>
          <p:cNvSpPr/>
          <p:nvPr/>
        </p:nvSpPr>
        <p:spPr>
          <a:xfrm>
            <a:off x="10771584" y="4502497"/>
            <a:ext cx="386507" cy="386507"/>
          </a:xfrm>
          <a:prstGeom prst="roundRect">
            <a:avLst>
              <a:gd name="adj" fmla="val 14786"/>
            </a:avLst>
          </a:prstGeom>
          <a:solidFill>
            <a:srgbClr val="131315">
              <a:alpha val="40000"/>
            </a:srgbClr>
          </a:solidFill>
          <a:ln w="9525">
            <a:solidFill>
              <a:srgbClr val="2A2A2E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6" name="Text 153"/>
          <p:cNvSpPr/>
          <p:nvPr/>
        </p:nvSpPr>
        <p:spPr>
          <a:xfrm>
            <a:off x="10884694" y="4609951"/>
            <a:ext cx="2363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23</a:t>
            </a:r>
            <a:endParaRPr lang="en-US" sz="1050" dirty="0"/>
          </a:p>
        </p:txBody>
      </p:sp>
      <p:sp>
        <p:nvSpPr>
          <p:cNvPr id="167" name="Shape 154"/>
          <p:cNvSpPr/>
          <p:nvPr/>
        </p:nvSpPr>
        <p:spPr>
          <a:xfrm>
            <a:off x="11215241" y="4502497"/>
            <a:ext cx="386507" cy="386507"/>
          </a:xfrm>
          <a:prstGeom prst="roundRect">
            <a:avLst>
              <a:gd name="adj" fmla="val 14786"/>
            </a:avLst>
          </a:prstGeom>
          <a:solidFill>
            <a:srgbClr val="131315">
              <a:alpha val="40000"/>
            </a:srgbClr>
          </a:solidFill>
          <a:ln w="9525">
            <a:solidFill>
              <a:srgbClr val="2A2A2E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8" name="Text 155"/>
          <p:cNvSpPr/>
          <p:nvPr/>
        </p:nvSpPr>
        <p:spPr>
          <a:xfrm>
            <a:off x="11328350" y="4609951"/>
            <a:ext cx="2363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24</a:t>
            </a:r>
            <a:endParaRPr lang="en-US" sz="1050" dirty="0"/>
          </a:p>
        </p:txBody>
      </p:sp>
      <p:sp>
        <p:nvSpPr>
          <p:cNvPr id="169" name="Shape 156"/>
          <p:cNvSpPr/>
          <p:nvPr/>
        </p:nvSpPr>
        <p:spPr>
          <a:xfrm>
            <a:off x="8109645" y="5050929"/>
            <a:ext cx="95250" cy="95250"/>
          </a:xfrm>
          <a:prstGeom prst="roundRect">
            <a:avLst>
              <a:gd name="adj" fmla="val 20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70" name="Text 157"/>
          <p:cNvSpPr/>
          <p:nvPr/>
        </p:nvSpPr>
        <p:spPr>
          <a:xfrm>
            <a:off x="8262045" y="5022354"/>
            <a:ext cx="52328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Libre · 14</a:t>
            </a:r>
            <a:endParaRPr lang="en-US" sz="825" dirty="0"/>
          </a:p>
        </p:txBody>
      </p:sp>
      <p:sp>
        <p:nvSpPr>
          <p:cNvPr id="171" name="Shape 158"/>
          <p:cNvSpPr/>
          <p:nvPr/>
        </p:nvSpPr>
        <p:spPr>
          <a:xfrm>
            <a:off x="8842474" y="5050929"/>
            <a:ext cx="95250" cy="95250"/>
          </a:xfrm>
          <a:prstGeom prst="roundRect">
            <a:avLst>
              <a:gd name="adj" fmla="val 20000"/>
            </a:avLst>
          </a:prstGeom>
          <a:solidFill>
            <a:srgbClr val="F5A623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2" name="Text 159"/>
          <p:cNvSpPr/>
          <p:nvPr/>
        </p:nvSpPr>
        <p:spPr>
          <a:xfrm>
            <a:off x="8994874" y="5022354"/>
            <a:ext cx="777032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En location · 6</a:t>
            </a:r>
            <a:endParaRPr lang="en-US" sz="825" dirty="0"/>
          </a:p>
        </p:txBody>
      </p:sp>
      <p:sp>
        <p:nvSpPr>
          <p:cNvPr id="173" name="Shape 160"/>
          <p:cNvSpPr/>
          <p:nvPr/>
        </p:nvSpPr>
        <p:spPr>
          <a:xfrm>
            <a:off x="9829056" y="5050929"/>
            <a:ext cx="95250" cy="95250"/>
          </a:xfrm>
          <a:prstGeom prst="roundRect">
            <a:avLst>
              <a:gd name="adj" fmla="val 20000"/>
            </a:avLst>
          </a:prstGeom>
          <a:solidFill>
            <a:srgbClr val="D63232">
              <a:alpha val="5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4" name="Text 161"/>
          <p:cNvSpPr/>
          <p:nvPr/>
        </p:nvSpPr>
        <p:spPr>
          <a:xfrm>
            <a:off x="9981456" y="5022354"/>
            <a:ext cx="523429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Alerte · 2</a:t>
            </a:r>
            <a:endParaRPr lang="en-US" sz="825" dirty="0"/>
          </a:p>
        </p:txBody>
      </p:sp>
      <p:sp>
        <p:nvSpPr>
          <p:cNvPr id="175" name="Shape 162"/>
          <p:cNvSpPr/>
          <p:nvPr/>
        </p:nvSpPr>
        <p:spPr>
          <a:xfrm>
            <a:off x="2362200" y="5565279"/>
            <a:ext cx="9420225" cy="3305175"/>
          </a:xfrm>
          <a:prstGeom prst="roundRect">
            <a:avLst>
              <a:gd name="adj" fmla="val 2882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76" name="Shape 163"/>
          <p:cNvSpPr/>
          <p:nvPr/>
        </p:nvSpPr>
        <p:spPr>
          <a:xfrm>
            <a:off x="2371725" y="6070104"/>
            <a:ext cx="94011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7" name="Text 164"/>
          <p:cNvSpPr/>
          <p:nvPr/>
        </p:nvSpPr>
        <p:spPr>
          <a:xfrm>
            <a:off x="2543175" y="5708154"/>
            <a:ext cx="2411909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125" b="1" kern="0" spc="-1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Activité récente · stream temps réel</a:t>
            </a:r>
            <a:endParaRPr lang="en-US" sz="1125" dirty="0"/>
          </a:p>
        </p:txBody>
      </p:sp>
      <p:sp>
        <p:nvSpPr>
          <p:cNvPr id="178" name="Text 165"/>
          <p:cNvSpPr/>
          <p:nvPr/>
        </p:nvSpPr>
        <p:spPr>
          <a:xfrm>
            <a:off x="10878741" y="5755779"/>
            <a:ext cx="665559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Tout voir →</a:t>
            </a:r>
            <a:endParaRPr lang="en-US" sz="900" dirty="0"/>
          </a:p>
        </p:txBody>
      </p:sp>
      <p:sp>
        <p:nvSpPr>
          <p:cNvPr id="179" name="Shape 166"/>
          <p:cNvSpPr/>
          <p:nvPr/>
        </p:nvSpPr>
        <p:spPr>
          <a:xfrm>
            <a:off x="2371725" y="6079629"/>
            <a:ext cx="1122462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0" name="Shape 167"/>
          <p:cNvSpPr/>
          <p:nvPr/>
        </p:nvSpPr>
        <p:spPr>
          <a:xfrm>
            <a:off x="2371725" y="6389191"/>
            <a:ext cx="112246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1" name="Text 168"/>
          <p:cNvSpPr/>
          <p:nvPr/>
        </p:nvSpPr>
        <p:spPr>
          <a:xfrm>
            <a:off x="2486025" y="6174879"/>
            <a:ext cx="970062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HEURE</a:t>
            </a:r>
            <a:endParaRPr lang="en-US" sz="750" dirty="0"/>
          </a:p>
        </p:txBody>
      </p:sp>
      <p:sp>
        <p:nvSpPr>
          <p:cNvPr id="182" name="Shape 169"/>
          <p:cNvSpPr/>
          <p:nvPr/>
        </p:nvSpPr>
        <p:spPr>
          <a:xfrm>
            <a:off x="3494187" y="6079629"/>
            <a:ext cx="2597944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3" name="Shape 170"/>
          <p:cNvSpPr/>
          <p:nvPr/>
        </p:nvSpPr>
        <p:spPr>
          <a:xfrm>
            <a:off x="3494187" y="6389191"/>
            <a:ext cx="259794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4" name="Text 171"/>
          <p:cNvSpPr/>
          <p:nvPr/>
        </p:nvSpPr>
        <p:spPr>
          <a:xfrm>
            <a:off x="3608487" y="6174879"/>
            <a:ext cx="2447282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ÉVÉNEMENT</a:t>
            </a:r>
            <a:endParaRPr lang="en-US" sz="750" dirty="0"/>
          </a:p>
        </p:txBody>
      </p:sp>
      <p:sp>
        <p:nvSpPr>
          <p:cNvPr id="185" name="Shape 172"/>
          <p:cNvSpPr/>
          <p:nvPr/>
        </p:nvSpPr>
        <p:spPr>
          <a:xfrm>
            <a:off x="6092130" y="6079629"/>
            <a:ext cx="1300609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6" name="Shape 173"/>
          <p:cNvSpPr/>
          <p:nvPr/>
        </p:nvSpPr>
        <p:spPr>
          <a:xfrm>
            <a:off x="6092130" y="6389191"/>
            <a:ext cx="130060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7" name="Text 174"/>
          <p:cNvSpPr/>
          <p:nvPr/>
        </p:nvSpPr>
        <p:spPr>
          <a:xfrm>
            <a:off x="6206430" y="6174879"/>
            <a:ext cx="1148209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SESSION</a:t>
            </a:r>
            <a:endParaRPr lang="en-US" sz="750" dirty="0"/>
          </a:p>
        </p:txBody>
      </p:sp>
      <p:sp>
        <p:nvSpPr>
          <p:cNvPr id="188" name="Shape 175"/>
          <p:cNvSpPr/>
          <p:nvPr/>
        </p:nvSpPr>
        <p:spPr>
          <a:xfrm>
            <a:off x="7392739" y="6079629"/>
            <a:ext cx="1799481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9" name="Shape 176"/>
          <p:cNvSpPr/>
          <p:nvPr/>
        </p:nvSpPr>
        <p:spPr>
          <a:xfrm>
            <a:off x="7392739" y="6389191"/>
            <a:ext cx="1799481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0" name="Text 177"/>
          <p:cNvSpPr/>
          <p:nvPr/>
        </p:nvSpPr>
        <p:spPr>
          <a:xfrm>
            <a:off x="7507039" y="6174879"/>
            <a:ext cx="1647081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UTILISATEUR</a:t>
            </a:r>
            <a:endParaRPr lang="en-US" sz="750" dirty="0"/>
          </a:p>
        </p:txBody>
      </p:sp>
      <p:sp>
        <p:nvSpPr>
          <p:cNvPr id="191" name="Shape 178"/>
          <p:cNvSpPr/>
          <p:nvPr/>
        </p:nvSpPr>
        <p:spPr>
          <a:xfrm>
            <a:off x="9192220" y="6079629"/>
            <a:ext cx="1175891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2" name="Shape 179"/>
          <p:cNvSpPr/>
          <p:nvPr/>
        </p:nvSpPr>
        <p:spPr>
          <a:xfrm>
            <a:off x="9192220" y="6389191"/>
            <a:ext cx="1175891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3" name="Text 180"/>
          <p:cNvSpPr/>
          <p:nvPr/>
        </p:nvSpPr>
        <p:spPr>
          <a:xfrm>
            <a:off x="9306520" y="6174879"/>
            <a:ext cx="1023491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CASIER</a:t>
            </a:r>
            <a:endParaRPr lang="en-US" sz="750" dirty="0"/>
          </a:p>
        </p:txBody>
      </p:sp>
      <p:sp>
        <p:nvSpPr>
          <p:cNvPr id="194" name="Shape 181"/>
          <p:cNvSpPr/>
          <p:nvPr/>
        </p:nvSpPr>
        <p:spPr>
          <a:xfrm>
            <a:off x="10368111" y="6079629"/>
            <a:ext cx="1404789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5" name="Shape 182"/>
          <p:cNvSpPr/>
          <p:nvPr/>
        </p:nvSpPr>
        <p:spPr>
          <a:xfrm>
            <a:off x="10368111" y="6389191"/>
            <a:ext cx="140478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6" name="Text 183"/>
          <p:cNvSpPr/>
          <p:nvPr/>
        </p:nvSpPr>
        <p:spPr>
          <a:xfrm>
            <a:off x="10482411" y="6174879"/>
            <a:ext cx="1252389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STATUT</a:t>
            </a:r>
            <a:endParaRPr lang="en-US" sz="750" dirty="0"/>
          </a:p>
        </p:txBody>
      </p:sp>
      <p:sp>
        <p:nvSpPr>
          <p:cNvPr id="197" name="Shape 184"/>
          <p:cNvSpPr/>
          <p:nvPr/>
        </p:nvSpPr>
        <p:spPr>
          <a:xfrm>
            <a:off x="2371725" y="6808291"/>
            <a:ext cx="112246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8" name="Text 185"/>
          <p:cNvSpPr/>
          <p:nvPr/>
        </p:nvSpPr>
        <p:spPr>
          <a:xfrm>
            <a:off x="2486025" y="6513016"/>
            <a:ext cx="970062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18:53</a:t>
            </a:r>
            <a:endParaRPr lang="en-US" sz="975" dirty="0"/>
          </a:p>
        </p:txBody>
      </p:sp>
      <p:sp>
        <p:nvSpPr>
          <p:cNvPr id="199" name="Shape 186"/>
          <p:cNvSpPr/>
          <p:nvPr/>
        </p:nvSpPr>
        <p:spPr>
          <a:xfrm>
            <a:off x="3494187" y="6808291"/>
            <a:ext cx="259794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0" name="Text 187"/>
          <p:cNvSpPr/>
          <p:nvPr/>
        </p:nvSpPr>
        <p:spPr>
          <a:xfrm>
            <a:off x="3608487" y="6513016"/>
            <a:ext cx="2447282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Restitution déposée</a:t>
            </a:r>
            <a:endParaRPr lang="en-US" sz="975" dirty="0"/>
          </a:p>
        </p:txBody>
      </p:sp>
      <p:sp>
        <p:nvSpPr>
          <p:cNvPr id="201" name="Shape 188"/>
          <p:cNvSpPr/>
          <p:nvPr/>
        </p:nvSpPr>
        <p:spPr>
          <a:xfrm>
            <a:off x="6092130" y="6808291"/>
            <a:ext cx="130060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2" name="Text 189"/>
          <p:cNvSpPr/>
          <p:nvPr/>
        </p:nvSpPr>
        <p:spPr>
          <a:xfrm>
            <a:off x="6206430" y="6513016"/>
            <a:ext cx="1148209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A7K9X</a:t>
            </a:r>
            <a:endParaRPr lang="en-US" sz="825" dirty="0"/>
          </a:p>
        </p:txBody>
      </p:sp>
      <p:sp>
        <p:nvSpPr>
          <p:cNvPr id="203" name="Shape 190"/>
          <p:cNvSpPr/>
          <p:nvPr/>
        </p:nvSpPr>
        <p:spPr>
          <a:xfrm>
            <a:off x="7392739" y="6808291"/>
            <a:ext cx="1799481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4" name="Text 191"/>
          <p:cNvSpPr/>
          <p:nvPr/>
        </p:nvSpPr>
        <p:spPr>
          <a:xfrm>
            <a:off x="7507039" y="6513016"/>
            <a:ext cx="1647081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Camille T.</a:t>
            </a:r>
            <a:endParaRPr lang="en-US" sz="975" dirty="0"/>
          </a:p>
        </p:txBody>
      </p:sp>
      <p:sp>
        <p:nvSpPr>
          <p:cNvPr id="205" name="Shape 192"/>
          <p:cNvSpPr/>
          <p:nvPr/>
        </p:nvSpPr>
        <p:spPr>
          <a:xfrm>
            <a:off x="9192220" y="6808291"/>
            <a:ext cx="1175891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6" name="Text 193"/>
          <p:cNvSpPr/>
          <p:nvPr/>
        </p:nvSpPr>
        <p:spPr>
          <a:xfrm>
            <a:off x="9306520" y="6513016"/>
            <a:ext cx="1023491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04</a:t>
            </a:r>
            <a:endParaRPr lang="en-US" sz="975" dirty="0"/>
          </a:p>
        </p:txBody>
      </p:sp>
      <p:sp>
        <p:nvSpPr>
          <p:cNvPr id="207" name="Shape 194"/>
          <p:cNvSpPr/>
          <p:nvPr/>
        </p:nvSpPr>
        <p:spPr>
          <a:xfrm>
            <a:off x="10368111" y="6808291"/>
            <a:ext cx="140478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8" name="Shape 195"/>
          <p:cNvSpPr/>
          <p:nvPr/>
        </p:nvSpPr>
        <p:spPr>
          <a:xfrm>
            <a:off x="10482411" y="6517779"/>
            <a:ext cx="392460" cy="180975"/>
          </a:xfrm>
          <a:prstGeom prst="roundRect">
            <a:avLst>
              <a:gd name="adj" fmla="val 21053"/>
            </a:avLst>
          </a:prstGeom>
          <a:solidFill>
            <a:srgbClr val="4ADE80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9" name="Text 196"/>
          <p:cNvSpPr/>
          <p:nvPr/>
        </p:nvSpPr>
        <p:spPr>
          <a:xfrm>
            <a:off x="10549086" y="6546354"/>
            <a:ext cx="33531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VERT</a:t>
            </a:r>
            <a:endParaRPr lang="en-US" sz="750" dirty="0"/>
          </a:p>
        </p:txBody>
      </p:sp>
      <p:sp>
        <p:nvSpPr>
          <p:cNvPr id="210" name="Shape 197"/>
          <p:cNvSpPr/>
          <p:nvPr/>
        </p:nvSpPr>
        <p:spPr>
          <a:xfrm>
            <a:off x="2371725" y="7208341"/>
            <a:ext cx="112246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1" name="Text 198"/>
          <p:cNvSpPr/>
          <p:nvPr/>
        </p:nvSpPr>
        <p:spPr>
          <a:xfrm>
            <a:off x="2486025" y="6932116"/>
            <a:ext cx="970062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18:47</a:t>
            </a:r>
            <a:endParaRPr lang="en-US" sz="975" dirty="0"/>
          </a:p>
        </p:txBody>
      </p:sp>
      <p:sp>
        <p:nvSpPr>
          <p:cNvPr id="212" name="Shape 199"/>
          <p:cNvSpPr/>
          <p:nvPr/>
        </p:nvSpPr>
        <p:spPr>
          <a:xfrm>
            <a:off x="3494187" y="7208341"/>
            <a:ext cx="259794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3" name="Text 200"/>
          <p:cNvSpPr/>
          <p:nvPr/>
        </p:nvSpPr>
        <p:spPr>
          <a:xfrm>
            <a:off x="3608487" y="6932116"/>
            <a:ext cx="2447282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Retour initié</a:t>
            </a:r>
            <a:endParaRPr lang="en-US" sz="975" dirty="0"/>
          </a:p>
        </p:txBody>
      </p:sp>
      <p:sp>
        <p:nvSpPr>
          <p:cNvPr id="214" name="Shape 201"/>
          <p:cNvSpPr/>
          <p:nvPr/>
        </p:nvSpPr>
        <p:spPr>
          <a:xfrm>
            <a:off x="6092130" y="7208341"/>
            <a:ext cx="130060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5" name="Text 202"/>
          <p:cNvSpPr/>
          <p:nvPr/>
        </p:nvSpPr>
        <p:spPr>
          <a:xfrm>
            <a:off x="6206430" y="6932116"/>
            <a:ext cx="1148209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A7K9X</a:t>
            </a:r>
            <a:endParaRPr lang="en-US" sz="825" dirty="0"/>
          </a:p>
        </p:txBody>
      </p:sp>
      <p:sp>
        <p:nvSpPr>
          <p:cNvPr id="216" name="Shape 203"/>
          <p:cNvSpPr/>
          <p:nvPr/>
        </p:nvSpPr>
        <p:spPr>
          <a:xfrm>
            <a:off x="7392739" y="7208341"/>
            <a:ext cx="1799481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7" name="Text 204"/>
          <p:cNvSpPr/>
          <p:nvPr/>
        </p:nvSpPr>
        <p:spPr>
          <a:xfrm>
            <a:off x="7507039" y="6932116"/>
            <a:ext cx="1647081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Camille T.</a:t>
            </a:r>
            <a:endParaRPr lang="en-US" sz="975" dirty="0"/>
          </a:p>
        </p:txBody>
      </p:sp>
      <p:sp>
        <p:nvSpPr>
          <p:cNvPr id="218" name="Shape 205"/>
          <p:cNvSpPr/>
          <p:nvPr/>
        </p:nvSpPr>
        <p:spPr>
          <a:xfrm>
            <a:off x="9192220" y="7208341"/>
            <a:ext cx="1175891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9" name="Text 206"/>
          <p:cNvSpPr/>
          <p:nvPr/>
        </p:nvSpPr>
        <p:spPr>
          <a:xfrm>
            <a:off x="9306520" y="6932116"/>
            <a:ext cx="1023491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04</a:t>
            </a:r>
            <a:endParaRPr lang="en-US" sz="975" dirty="0"/>
          </a:p>
        </p:txBody>
      </p:sp>
      <p:sp>
        <p:nvSpPr>
          <p:cNvPr id="220" name="Shape 207"/>
          <p:cNvSpPr/>
          <p:nvPr/>
        </p:nvSpPr>
        <p:spPr>
          <a:xfrm>
            <a:off x="10368111" y="7208341"/>
            <a:ext cx="140478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1" name="Text 208"/>
          <p:cNvSpPr/>
          <p:nvPr/>
        </p:nvSpPr>
        <p:spPr>
          <a:xfrm>
            <a:off x="10482411" y="6932116"/>
            <a:ext cx="1252389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6B6B6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—</a:t>
            </a:r>
            <a:endParaRPr lang="en-US" sz="975" dirty="0"/>
          </a:p>
        </p:txBody>
      </p:sp>
      <p:sp>
        <p:nvSpPr>
          <p:cNvPr id="222" name="Shape 209"/>
          <p:cNvSpPr/>
          <p:nvPr/>
        </p:nvSpPr>
        <p:spPr>
          <a:xfrm>
            <a:off x="2371725" y="7627441"/>
            <a:ext cx="112246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3" name="Text 210"/>
          <p:cNvSpPr/>
          <p:nvPr/>
        </p:nvSpPr>
        <p:spPr>
          <a:xfrm>
            <a:off x="2486025" y="7332166"/>
            <a:ext cx="970062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18:32</a:t>
            </a:r>
            <a:endParaRPr lang="en-US" sz="975" dirty="0"/>
          </a:p>
        </p:txBody>
      </p:sp>
      <p:sp>
        <p:nvSpPr>
          <p:cNvPr id="224" name="Shape 211"/>
          <p:cNvSpPr/>
          <p:nvPr/>
        </p:nvSpPr>
        <p:spPr>
          <a:xfrm>
            <a:off x="3494187" y="7627441"/>
            <a:ext cx="259794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5" name="Text 212"/>
          <p:cNvSpPr/>
          <p:nvPr/>
        </p:nvSpPr>
        <p:spPr>
          <a:xfrm>
            <a:off x="3608487" y="7332166"/>
            <a:ext cx="2447282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Restitution déposée</a:t>
            </a:r>
            <a:endParaRPr lang="en-US" sz="975" dirty="0"/>
          </a:p>
        </p:txBody>
      </p:sp>
      <p:sp>
        <p:nvSpPr>
          <p:cNvPr id="226" name="Shape 213"/>
          <p:cNvSpPr/>
          <p:nvPr/>
        </p:nvSpPr>
        <p:spPr>
          <a:xfrm>
            <a:off x="6092130" y="7627441"/>
            <a:ext cx="130060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7" name="Text 214"/>
          <p:cNvSpPr/>
          <p:nvPr/>
        </p:nvSpPr>
        <p:spPr>
          <a:xfrm>
            <a:off x="6206430" y="7332166"/>
            <a:ext cx="1148209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BR3MQ</a:t>
            </a:r>
            <a:endParaRPr lang="en-US" sz="825" dirty="0"/>
          </a:p>
        </p:txBody>
      </p:sp>
      <p:sp>
        <p:nvSpPr>
          <p:cNvPr id="228" name="Shape 215"/>
          <p:cNvSpPr/>
          <p:nvPr/>
        </p:nvSpPr>
        <p:spPr>
          <a:xfrm>
            <a:off x="7392739" y="7627441"/>
            <a:ext cx="1799481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9" name="Text 216"/>
          <p:cNvSpPr/>
          <p:nvPr/>
        </p:nvSpPr>
        <p:spPr>
          <a:xfrm>
            <a:off x="7507039" y="7332166"/>
            <a:ext cx="1647081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Marc P.</a:t>
            </a:r>
            <a:endParaRPr lang="en-US" sz="975" dirty="0"/>
          </a:p>
        </p:txBody>
      </p:sp>
      <p:sp>
        <p:nvSpPr>
          <p:cNvPr id="230" name="Shape 217"/>
          <p:cNvSpPr/>
          <p:nvPr/>
        </p:nvSpPr>
        <p:spPr>
          <a:xfrm>
            <a:off x="9192220" y="7627441"/>
            <a:ext cx="1175891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31" name="Text 218"/>
          <p:cNvSpPr/>
          <p:nvPr/>
        </p:nvSpPr>
        <p:spPr>
          <a:xfrm>
            <a:off x="9306520" y="7332166"/>
            <a:ext cx="1023491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11</a:t>
            </a:r>
            <a:endParaRPr lang="en-US" sz="975" dirty="0"/>
          </a:p>
        </p:txBody>
      </p:sp>
      <p:sp>
        <p:nvSpPr>
          <p:cNvPr id="232" name="Shape 219"/>
          <p:cNvSpPr/>
          <p:nvPr/>
        </p:nvSpPr>
        <p:spPr>
          <a:xfrm>
            <a:off x="10368111" y="7627441"/>
            <a:ext cx="140478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33" name="Shape 220"/>
          <p:cNvSpPr/>
          <p:nvPr/>
        </p:nvSpPr>
        <p:spPr>
          <a:xfrm>
            <a:off x="10482411" y="7336929"/>
            <a:ext cx="522089" cy="180975"/>
          </a:xfrm>
          <a:prstGeom prst="roundRect">
            <a:avLst>
              <a:gd name="adj" fmla="val 21053"/>
            </a:avLst>
          </a:prstGeom>
          <a:solidFill>
            <a:srgbClr val="F5A623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34" name="Text 221"/>
          <p:cNvSpPr/>
          <p:nvPr/>
        </p:nvSpPr>
        <p:spPr>
          <a:xfrm>
            <a:off x="10549086" y="7365504"/>
            <a:ext cx="46493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F5A623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ORANGE</a:t>
            </a:r>
            <a:endParaRPr lang="en-US" sz="750" dirty="0"/>
          </a:p>
        </p:txBody>
      </p:sp>
      <p:sp>
        <p:nvSpPr>
          <p:cNvPr id="235" name="Shape 222"/>
          <p:cNvSpPr/>
          <p:nvPr/>
        </p:nvSpPr>
        <p:spPr>
          <a:xfrm>
            <a:off x="2371725" y="8027491"/>
            <a:ext cx="112246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36" name="Text 223"/>
          <p:cNvSpPr/>
          <p:nvPr/>
        </p:nvSpPr>
        <p:spPr>
          <a:xfrm>
            <a:off x="2486025" y="7751266"/>
            <a:ext cx="970062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18:21</a:t>
            </a:r>
            <a:endParaRPr lang="en-US" sz="975" dirty="0"/>
          </a:p>
        </p:txBody>
      </p:sp>
      <p:sp>
        <p:nvSpPr>
          <p:cNvPr id="237" name="Shape 224"/>
          <p:cNvSpPr/>
          <p:nvPr/>
        </p:nvSpPr>
        <p:spPr>
          <a:xfrm>
            <a:off x="3494187" y="8027491"/>
            <a:ext cx="259794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38" name="Text 225"/>
          <p:cNvSpPr/>
          <p:nvPr/>
        </p:nvSpPr>
        <p:spPr>
          <a:xfrm>
            <a:off x="3608487" y="7751266"/>
            <a:ext cx="2447282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Casier ouvert</a:t>
            </a:r>
            <a:endParaRPr lang="en-US" sz="975" dirty="0"/>
          </a:p>
        </p:txBody>
      </p:sp>
      <p:sp>
        <p:nvSpPr>
          <p:cNvPr id="239" name="Shape 226"/>
          <p:cNvSpPr/>
          <p:nvPr/>
        </p:nvSpPr>
        <p:spPr>
          <a:xfrm>
            <a:off x="6092130" y="8027491"/>
            <a:ext cx="130060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0" name="Text 227"/>
          <p:cNvSpPr/>
          <p:nvPr/>
        </p:nvSpPr>
        <p:spPr>
          <a:xfrm>
            <a:off x="6206430" y="7751266"/>
            <a:ext cx="1148209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WX44L</a:t>
            </a:r>
            <a:endParaRPr lang="en-US" sz="825" dirty="0"/>
          </a:p>
        </p:txBody>
      </p:sp>
      <p:sp>
        <p:nvSpPr>
          <p:cNvPr id="241" name="Shape 228"/>
          <p:cNvSpPr/>
          <p:nvPr/>
        </p:nvSpPr>
        <p:spPr>
          <a:xfrm>
            <a:off x="7392739" y="8027491"/>
            <a:ext cx="1799481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2" name="Text 229"/>
          <p:cNvSpPr/>
          <p:nvPr/>
        </p:nvSpPr>
        <p:spPr>
          <a:xfrm>
            <a:off x="7507039" y="7751266"/>
            <a:ext cx="1647081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Sophie R.</a:t>
            </a:r>
            <a:endParaRPr lang="en-US" sz="975" dirty="0"/>
          </a:p>
        </p:txBody>
      </p:sp>
      <p:sp>
        <p:nvSpPr>
          <p:cNvPr id="243" name="Shape 230"/>
          <p:cNvSpPr/>
          <p:nvPr/>
        </p:nvSpPr>
        <p:spPr>
          <a:xfrm>
            <a:off x="9192220" y="8027491"/>
            <a:ext cx="1175891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4" name="Text 231"/>
          <p:cNvSpPr/>
          <p:nvPr/>
        </p:nvSpPr>
        <p:spPr>
          <a:xfrm>
            <a:off x="9306520" y="7751266"/>
            <a:ext cx="1023491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07</a:t>
            </a:r>
            <a:endParaRPr lang="en-US" sz="975" dirty="0"/>
          </a:p>
        </p:txBody>
      </p:sp>
      <p:sp>
        <p:nvSpPr>
          <p:cNvPr id="245" name="Shape 232"/>
          <p:cNvSpPr/>
          <p:nvPr/>
        </p:nvSpPr>
        <p:spPr>
          <a:xfrm>
            <a:off x="10368111" y="8027491"/>
            <a:ext cx="140478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6" name="Text 233"/>
          <p:cNvSpPr/>
          <p:nvPr/>
        </p:nvSpPr>
        <p:spPr>
          <a:xfrm>
            <a:off x="10482411" y="7751266"/>
            <a:ext cx="1252389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6B6B6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—</a:t>
            </a:r>
            <a:endParaRPr lang="en-US" sz="975" dirty="0"/>
          </a:p>
        </p:txBody>
      </p:sp>
      <p:sp>
        <p:nvSpPr>
          <p:cNvPr id="247" name="Shape 234"/>
          <p:cNvSpPr/>
          <p:nvPr/>
        </p:nvSpPr>
        <p:spPr>
          <a:xfrm>
            <a:off x="2371725" y="8427541"/>
            <a:ext cx="112246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8" name="Text 235"/>
          <p:cNvSpPr/>
          <p:nvPr/>
        </p:nvSpPr>
        <p:spPr>
          <a:xfrm>
            <a:off x="2486025" y="8151316"/>
            <a:ext cx="970062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18:14</a:t>
            </a:r>
            <a:endParaRPr lang="en-US" sz="975" dirty="0"/>
          </a:p>
        </p:txBody>
      </p:sp>
      <p:sp>
        <p:nvSpPr>
          <p:cNvPr id="249" name="Shape 236"/>
          <p:cNvSpPr/>
          <p:nvPr/>
        </p:nvSpPr>
        <p:spPr>
          <a:xfrm>
            <a:off x="3494187" y="8427541"/>
            <a:ext cx="259794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0" name="Text 237"/>
          <p:cNvSpPr/>
          <p:nvPr/>
        </p:nvSpPr>
        <p:spPr>
          <a:xfrm>
            <a:off x="3608487" y="8151316"/>
            <a:ext cx="2447282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Réservation</a:t>
            </a:r>
            <a:endParaRPr lang="en-US" sz="975" dirty="0"/>
          </a:p>
        </p:txBody>
      </p:sp>
      <p:sp>
        <p:nvSpPr>
          <p:cNvPr id="251" name="Shape 238"/>
          <p:cNvSpPr/>
          <p:nvPr/>
        </p:nvSpPr>
        <p:spPr>
          <a:xfrm>
            <a:off x="6092130" y="8427541"/>
            <a:ext cx="130060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2" name="Text 239"/>
          <p:cNvSpPr/>
          <p:nvPr/>
        </p:nvSpPr>
        <p:spPr>
          <a:xfrm>
            <a:off x="6206430" y="8151316"/>
            <a:ext cx="1148209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K8M2P</a:t>
            </a:r>
            <a:endParaRPr lang="en-US" sz="825" dirty="0"/>
          </a:p>
        </p:txBody>
      </p:sp>
      <p:sp>
        <p:nvSpPr>
          <p:cNvPr id="253" name="Shape 240"/>
          <p:cNvSpPr/>
          <p:nvPr/>
        </p:nvSpPr>
        <p:spPr>
          <a:xfrm>
            <a:off x="7392739" y="8427541"/>
            <a:ext cx="1799481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4" name="Text 241"/>
          <p:cNvSpPr/>
          <p:nvPr/>
        </p:nvSpPr>
        <p:spPr>
          <a:xfrm>
            <a:off x="7507039" y="8151316"/>
            <a:ext cx="1647081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Léa V.</a:t>
            </a:r>
            <a:endParaRPr lang="en-US" sz="975" dirty="0"/>
          </a:p>
        </p:txBody>
      </p:sp>
      <p:sp>
        <p:nvSpPr>
          <p:cNvPr id="255" name="Shape 242"/>
          <p:cNvSpPr/>
          <p:nvPr/>
        </p:nvSpPr>
        <p:spPr>
          <a:xfrm>
            <a:off x="9192220" y="8427541"/>
            <a:ext cx="1175891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6" name="Text 243"/>
          <p:cNvSpPr/>
          <p:nvPr/>
        </p:nvSpPr>
        <p:spPr>
          <a:xfrm>
            <a:off x="9306520" y="8151316"/>
            <a:ext cx="1023491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09</a:t>
            </a:r>
            <a:endParaRPr lang="en-US" sz="975" dirty="0"/>
          </a:p>
        </p:txBody>
      </p:sp>
      <p:sp>
        <p:nvSpPr>
          <p:cNvPr id="257" name="Shape 244"/>
          <p:cNvSpPr/>
          <p:nvPr/>
        </p:nvSpPr>
        <p:spPr>
          <a:xfrm>
            <a:off x="10368111" y="8427541"/>
            <a:ext cx="140478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8" name="Text 245"/>
          <p:cNvSpPr/>
          <p:nvPr/>
        </p:nvSpPr>
        <p:spPr>
          <a:xfrm>
            <a:off x="10482411" y="8151316"/>
            <a:ext cx="1252389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6B6B6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—</a:t>
            </a:r>
            <a:endParaRPr lang="en-US" sz="975" dirty="0"/>
          </a:p>
        </p:txBody>
      </p:sp>
      <p:sp>
        <p:nvSpPr>
          <p:cNvPr id="259" name="Shape 246"/>
          <p:cNvSpPr/>
          <p:nvPr/>
        </p:nvSpPr>
        <p:spPr>
          <a:xfrm>
            <a:off x="2371725" y="8846641"/>
            <a:ext cx="112246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60" name="Text 247"/>
          <p:cNvSpPr/>
          <p:nvPr/>
        </p:nvSpPr>
        <p:spPr>
          <a:xfrm>
            <a:off x="2486025" y="8551366"/>
            <a:ext cx="970062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18:02</a:t>
            </a:r>
            <a:endParaRPr lang="en-US" sz="975" dirty="0"/>
          </a:p>
        </p:txBody>
      </p:sp>
      <p:sp>
        <p:nvSpPr>
          <p:cNvPr id="261" name="Shape 248"/>
          <p:cNvSpPr/>
          <p:nvPr/>
        </p:nvSpPr>
        <p:spPr>
          <a:xfrm>
            <a:off x="3494187" y="8846641"/>
            <a:ext cx="259794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62" name="Text 249"/>
          <p:cNvSpPr/>
          <p:nvPr/>
        </p:nvSpPr>
        <p:spPr>
          <a:xfrm>
            <a:off x="3608487" y="8551366"/>
            <a:ext cx="2447282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Alerte capteur</a:t>
            </a:r>
            <a:endParaRPr lang="en-US" sz="975" dirty="0"/>
          </a:p>
        </p:txBody>
      </p:sp>
      <p:sp>
        <p:nvSpPr>
          <p:cNvPr id="263" name="Shape 250"/>
          <p:cNvSpPr/>
          <p:nvPr/>
        </p:nvSpPr>
        <p:spPr>
          <a:xfrm>
            <a:off x="6092130" y="8846641"/>
            <a:ext cx="130060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64" name="Text 251"/>
          <p:cNvSpPr/>
          <p:nvPr/>
        </p:nvSpPr>
        <p:spPr>
          <a:xfrm>
            <a:off x="6206430" y="8551366"/>
            <a:ext cx="1148209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—</a:t>
            </a:r>
            <a:endParaRPr lang="en-US" sz="825" dirty="0"/>
          </a:p>
        </p:txBody>
      </p:sp>
      <p:sp>
        <p:nvSpPr>
          <p:cNvPr id="265" name="Shape 252"/>
          <p:cNvSpPr/>
          <p:nvPr/>
        </p:nvSpPr>
        <p:spPr>
          <a:xfrm>
            <a:off x="7392739" y="8846641"/>
            <a:ext cx="1799481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66" name="Text 253"/>
          <p:cNvSpPr/>
          <p:nvPr/>
        </p:nvSpPr>
        <p:spPr>
          <a:xfrm>
            <a:off x="7507039" y="8551366"/>
            <a:ext cx="1647081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—</a:t>
            </a:r>
            <a:endParaRPr lang="en-US" sz="975" dirty="0"/>
          </a:p>
        </p:txBody>
      </p:sp>
      <p:sp>
        <p:nvSpPr>
          <p:cNvPr id="267" name="Shape 254"/>
          <p:cNvSpPr/>
          <p:nvPr/>
        </p:nvSpPr>
        <p:spPr>
          <a:xfrm>
            <a:off x="9192220" y="8846641"/>
            <a:ext cx="1175891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68" name="Text 255"/>
          <p:cNvSpPr/>
          <p:nvPr/>
        </p:nvSpPr>
        <p:spPr>
          <a:xfrm>
            <a:off x="9306520" y="8551366"/>
            <a:ext cx="1023491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14</a:t>
            </a:r>
            <a:endParaRPr lang="en-US" sz="975" dirty="0"/>
          </a:p>
        </p:txBody>
      </p:sp>
      <p:sp>
        <p:nvSpPr>
          <p:cNvPr id="269" name="Shape 256"/>
          <p:cNvSpPr/>
          <p:nvPr/>
        </p:nvSpPr>
        <p:spPr>
          <a:xfrm>
            <a:off x="10368111" y="8846641"/>
            <a:ext cx="140478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70" name="Shape 257"/>
          <p:cNvSpPr/>
          <p:nvPr/>
        </p:nvSpPr>
        <p:spPr>
          <a:xfrm>
            <a:off x="10482411" y="8556129"/>
            <a:ext cx="457200" cy="180975"/>
          </a:xfrm>
          <a:prstGeom prst="roundRect">
            <a:avLst>
              <a:gd name="adj" fmla="val 21053"/>
            </a:avLst>
          </a:prstGeom>
          <a:solidFill>
            <a:srgbClr val="D63232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71" name="Text 258"/>
          <p:cNvSpPr/>
          <p:nvPr/>
        </p:nvSpPr>
        <p:spPr>
          <a:xfrm>
            <a:off x="10549086" y="8584704"/>
            <a:ext cx="4000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D6323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ROUGE</a:t>
            </a:r>
            <a:endParaRPr lang="en-US" sz="7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5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71450" y="133350"/>
            <a:ext cx="2095500" cy="238125"/>
          </a:xfrm>
          <a:prstGeom prst="roundRect">
            <a:avLst>
              <a:gd name="adj" fmla="val 16000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>
                <a:alpha val="6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276225" y="190500"/>
            <a:ext cx="19621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kern="0" spc="45" dirty="0">
                <a:solidFill>
                  <a:srgbClr val="6B686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FILE DE VALIDATION · 8 RETOURS</a:t>
            </a:r>
            <a:endParaRPr lang="en-US" sz="75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2192000" cy="7810500"/>
          </a:xfrm>
          <a:prstGeom prst="roundRect">
            <a:avLst>
              <a:gd name="adj" fmla="val 1220"/>
            </a:avLst>
          </a:prstGeom>
          <a:solidFill>
            <a:srgbClr val="35363A"/>
          </a:solidFill>
          <a:ln/>
          <a:effectLst>
            <a:outerShdw blurRad="762000" dist="2286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12192000" cy="419100"/>
          </a:xfrm>
          <a:prstGeom prst="rect">
            <a:avLst/>
          </a:prstGeom>
          <a:solidFill>
            <a:srgbClr val="202124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133350" y="152400"/>
            <a:ext cx="114300" cy="114300"/>
          </a:xfrm>
          <a:prstGeom prst="ellipse">
            <a:avLst/>
          </a:prstGeom>
          <a:solidFill>
            <a:srgbClr val="FF5F57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323850" y="152400"/>
            <a:ext cx="114300" cy="114300"/>
          </a:xfrm>
          <a:prstGeom prst="ellipse">
            <a:avLst/>
          </a:prstGeom>
          <a:solidFill>
            <a:srgbClr val="FEBC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" name="Shape 6"/>
          <p:cNvSpPr/>
          <p:nvPr/>
        </p:nvSpPr>
        <p:spPr>
          <a:xfrm>
            <a:off x="514350" y="152400"/>
            <a:ext cx="114300" cy="114300"/>
          </a:xfrm>
          <a:prstGeom prst="ellipse">
            <a:avLst/>
          </a:prstGeom>
          <a:solidFill>
            <a:srgbClr val="28C84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" name="Shape 7"/>
          <p:cNvSpPr/>
          <p:nvPr/>
        </p:nvSpPr>
        <p:spPr>
          <a:xfrm>
            <a:off x="800100" y="95250"/>
            <a:ext cx="1143000" cy="323850"/>
          </a:xfrm>
          <a:prstGeom prst="roundRect">
            <a:avLst>
              <a:gd name="adj" fmla="val 23529"/>
            </a:avLst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900" y="323850"/>
            <a:ext cx="76200" cy="95250"/>
          </a:xfrm>
          <a:prstGeom prst="rect">
            <a:avLst/>
          </a:prstGeom>
        </p:spPr>
      </p:pic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1943100" y="323850"/>
            <a:ext cx="76200" cy="95250"/>
          </a:xfrm>
          <a:prstGeom prst="rect">
            <a:avLst/>
          </a:prstGeom>
        </p:spPr>
      </p:pic>
      <p:sp>
        <p:nvSpPr>
          <p:cNvPr id="12" name="Shape 8"/>
          <p:cNvSpPr/>
          <p:nvPr/>
        </p:nvSpPr>
        <p:spPr>
          <a:xfrm>
            <a:off x="914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" name="Text 9"/>
          <p:cNvSpPr/>
          <p:nvPr/>
        </p:nvSpPr>
        <p:spPr>
          <a:xfrm>
            <a:off x="1123950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Validation</a:t>
            </a:r>
            <a:endParaRPr lang="en-US" sz="900" dirty="0"/>
          </a:p>
        </p:txBody>
      </p:sp>
      <p:sp>
        <p:nvSpPr>
          <p:cNvPr id="14" name="Shape 10"/>
          <p:cNvSpPr/>
          <p:nvPr/>
        </p:nvSpPr>
        <p:spPr>
          <a:xfrm>
            <a:off x="2057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" name="Text 11"/>
          <p:cNvSpPr/>
          <p:nvPr/>
        </p:nvSpPr>
        <p:spPr>
          <a:xfrm>
            <a:off x="2266950" y="180975"/>
            <a:ext cx="94863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Stripe Dashboard</a:t>
            </a:r>
            <a:endParaRPr lang="en-US" sz="900" dirty="0"/>
          </a:p>
        </p:txBody>
      </p:sp>
      <p:sp>
        <p:nvSpPr>
          <p:cNvPr id="16" name="Shape 12"/>
          <p:cNvSpPr/>
          <p:nvPr/>
        </p:nvSpPr>
        <p:spPr>
          <a:xfrm>
            <a:off x="336798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" name="Text 13"/>
          <p:cNvSpPr/>
          <p:nvPr/>
        </p:nvSpPr>
        <p:spPr>
          <a:xfrm>
            <a:off x="3577530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Notion</a:t>
            </a:r>
            <a:endParaRPr lang="en-US" sz="900" dirty="0"/>
          </a:p>
        </p:txBody>
      </p:sp>
      <p:sp>
        <p:nvSpPr>
          <p:cNvPr id="18" name="Shape 14"/>
          <p:cNvSpPr/>
          <p:nvPr/>
        </p:nvSpPr>
        <p:spPr>
          <a:xfrm>
            <a:off x="0" y="419100"/>
            <a:ext cx="12192000" cy="381000"/>
          </a:xfrm>
          <a:prstGeom prst="rect">
            <a:avLst/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" name="Shape 15"/>
          <p:cNvSpPr/>
          <p:nvPr/>
        </p:nvSpPr>
        <p:spPr>
          <a:xfrm>
            <a:off x="1333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" name="Shape 16"/>
          <p:cNvSpPr/>
          <p:nvPr/>
        </p:nvSpPr>
        <p:spPr>
          <a:xfrm>
            <a:off x="438150" y="466725"/>
            <a:ext cx="11315700" cy="285750"/>
          </a:xfrm>
          <a:prstGeom prst="roundRect">
            <a:avLst>
              <a:gd name="adj" fmla="val 50000"/>
            </a:avLst>
          </a:prstGeom>
          <a:solidFill>
            <a:srgbClr val="282A2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" name="Shape 17"/>
          <p:cNvSpPr/>
          <p:nvPr/>
        </p:nvSpPr>
        <p:spPr>
          <a:xfrm>
            <a:off x="571500" y="552450"/>
            <a:ext cx="114300" cy="1143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" name="Text 18"/>
          <p:cNvSpPr/>
          <p:nvPr/>
        </p:nvSpPr>
        <p:spPr>
          <a:xfrm>
            <a:off x="762000" y="528638"/>
            <a:ext cx="11184255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admin.toolbox24.fr/validation</a:t>
            </a:r>
            <a:endParaRPr lang="en-US" sz="975" dirty="0"/>
          </a:p>
        </p:txBody>
      </p:sp>
      <p:sp>
        <p:nvSpPr>
          <p:cNvPr id="23" name="Shape 19"/>
          <p:cNvSpPr/>
          <p:nvPr/>
        </p:nvSpPr>
        <p:spPr>
          <a:xfrm>
            <a:off x="119062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" name="Shape 20"/>
          <p:cNvSpPr/>
          <p:nvPr/>
        </p:nvSpPr>
        <p:spPr>
          <a:xfrm>
            <a:off x="0" y="800100"/>
            <a:ext cx="12192000" cy="70104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" name="Shape 21"/>
          <p:cNvSpPr/>
          <p:nvPr/>
        </p:nvSpPr>
        <p:spPr>
          <a:xfrm>
            <a:off x="0" y="800100"/>
            <a:ext cx="12192000" cy="7010400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6" name="Shape 22"/>
          <p:cNvSpPr/>
          <p:nvPr/>
        </p:nvSpPr>
        <p:spPr>
          <a:xfrm>
            <a:off x="0" y="800100"/>
            <a:ext cx="2095500" cy="7010400"/>
          </a:xfrm>
          <a:prstGeom prst="rect">
            <a:avLst/>
          </a:prstGeom>
          <a:solidFill>
            <a:srgbClr val="0D0D0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7" name="Shape 23"/>
          <p:cNvSpPr/>
          <p:nvPr/>
        </p:nvSpPr>
        <p:spPr>
          <a:xfrm>
            <a:off x="2085975" y="800100"/>
            <a:ext cx="9525" cy="7010400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8" name="Shape 24"/>
          <p:cNvSpPr/>
          <p:nvPr/>
        </p:nvSpPr>
        <p:spPr>
          <a:xfrm>
            <a:off x="114300" y="1495425"/>
            <a:ext cx="18573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9" name="Text 25"/>
          <p:cNvSpPr/>
          <p:nvPr/>
        </p:nvSpPr>
        <p:spPr>
          <a:xfrm>
            <a:off x="209550" y="1038225"/>
            <a:ext cx="8255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125" b="1" kern="0" spc="-22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TOOLBOX</a:t>
            </a:r>
            <a:endParaRPr lang="en-US" sz="1125" dirty="0"/>
          </a:p>
        </p:txBody>
      </p:sp>
      <p:sp>
        <p:nvSpPr>
          <p:cNvPr id="30" name="Shape 26"/>
          <p:cNvSpPr/>
          <p:nvPr/>
        </p:nvSpPr>
        <p:spPr>
          <a:xfrm>
            <a:off x="977950" y="1038225"/>
            <a:ext cx="261193" cy="152400"/>
          </a:xfrm>
          <a:prstGeom prst="roundRect">
            <a:avLst>
              <a:gd name="adj" fmla="val 12500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1" name="Text 27"/>
          <p:cNvSpPr/>
          <p:nvPr/>
        </p:nvSpPr>
        <p:spPr>
          <a:xfrm>
            <a:off x="1016050" y="1038225"/>
            <a:ext cx="261193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125" b="1" kern="0" spc="-22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24</a:t>
            </a:r>
            <a:endParaRPr lang="en-US" sz="1125" dirty="0"/>
          </a:p>
        </p:txBody>
      </p:sp>
      <p:sp>
        <p:nvSpPr>
          <p:cNvPr id="32" name="Text 28"/>
          <p:cNvSpPr/>
          <p:nvPr/>
        </p:nvSpPr>
        <p:spPr>
          <a:xfrm>
            <a:off x="209550" y="1228725"/>
            <a:ext cx="1743075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108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BACK-OFFICE · OPÉRATEUR</a:t>
            </a:r>
            <a:endParaRPr lang="en-US" sz="675" dirty="0"/>
          </a:p>
        </p:txBody>
      </p:sp>
      <p:sp>
        <p:nvSpPr>
          <p:cNvPr id="33" name="Text 29"/>
          <p:cNvSpPr/>
          <p:nvPr/>
        </p:nvSpPr>
        <p:spPr>
          <a:xfrm>
            <a:off x="209550" y="1790700"/>
            <a:ext cx="1743075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95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EXPLOITATION</a:t>
            </a:r>
            <a:endParaRPr lang="en-US" sz="675" dirty="0"/>
          </a:p>
        </p:txBody>
      </p:sp>
      <p:pic>
        <p:nvPicPr>
          <p:cNvPr id="34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9550" y="2081212"/>
            <a:ext cx="142875" cy="142875"/>
          </a:xfrm>
          <a:prstGeom prst="rect">
            <a:avLst/>
          </a:prstGeom>
        </p:spPr>
      </p:pic>
      <p:sp>
        <p:nvSpPr>
          <p:cNvPr id="35" name="Text 30"/>
          <p:cNvSpPr/>
          <p:nvPr/>
        </p:nvSpPr>
        <p:spPr>
          <a:xfrm>
            <a:off x="447675" y="2076450"/>
            <a:ext cx="1022449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Vue d'ensemble</a:t>
            </a:r>
            <a:endParaRPr lang="en-US" sz="975" dirty="0"/>
          </a:p>
        </p:txBody>
      </p:sp>
      <p:sp>
        <p:nvSpPr>
          <p:cNvPr id="36" name="Shape 31"/>
          <p:cNvSpPr/>
          <p:nvPr/>
        </p:nvSpPr>
        <p:spPr>
          <a:xfrm>
            <a:off x="114300" y="2343150"/>
            <a:ext cx="1857375" cy="304800"/>
          </a:xfrm>
          <a:prstGeom prst="roundRect">
            <a:avLst>
              <a:gd name="adj" fmla="val 21875"/>
            </a:avLst>
          </a:prstGeom>
          <a:solidFill>
            <a:srgbClr val="131315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7" name="Shape 32"/>
          <p:cNvSpPr/>
          <p:nvPr/>
        </p:nvSpPr>
        <p:spPr>
          <a:xfrm>
            <a:off x="114300" y="2343150"/>
            <a:ext cx="19050" cy="304800"/>
          </a:xfrm>
          <a:prstGeom prst="rect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38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9550" y="2424113"/>
            <a:ext cx="142875" cy="142875"/>
          </a:xfrm>
          <a:prstGeom prst="rect">
            <a:avLst/>
          </a:prstGeom>
        </p:spPr>
      </p:pic>
      <p:sp>
        <p:nvSpPr>
          <p:cNvPr id="39" name="Text 33"/>
          <p:cNvSpPr/>
          <p:nvPr/>
        </p:nvSpPr>
        <p:spPr>
          <a:xfrm>
            <a:off x="447675" y="2419350"/>
            <a:ext cx="1060996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File de validation</a:t>
            </a:r>
            <a:endParaRPr lang="en-US" sz="975" dirty="0"/>
          </a:p>
        </p:txBody>
      </p:sp>
      <p:sp>
        <p:nvSpPr>
          <p:cNvPr id="40" name="Shape 34"/>
          <p:cNvSpPr/>
          <p:nvPr/>
        </p:nvSpPr>
        <p:spPr>
          <a:xfrm>
            <a:off x="1704975" y="2424113"/>
            <a:ext cx="171450" cy="142875"/>
          </a:xfrm>
          <a:prstGeom prst="ellipse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41" name="Text 35"/>
          <p:cNvSpPr/>
          <p:nvPr/>
        </p:nvSpPr>
        <p:spPr>
          <a:xfrm>
            <a:off x="1762125" y="2433637"/>
            <a:ext cx="1333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8</a:t>
            </a:r>
            <a:endParaRPr lang="en-US" sz="750" dirty="0"/>
          </a:p>
        </p:txBody>
      </p:sp>
      <p:pic>
        <p:nvPicPr>
          <p:cNvPr id="42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550" y="2767013"/>
            <a:ext cx="142875" cy="142875"/>
          </a:xfrm>
          <a:prstGeom prst="rect">
            <a:avLst/>
          </a:prstGeom>
        </p:spPr>
      </p:pic>
      <p:sp>
        <p:nvSpPr>
          <p:cNvPr id="43" name="Text 36"/>
          <p:cNvSpPr/>
          <p:nvPr/>
        </p:nvSpPr>
        <p:spPr>
          <a:xfrm>
            <a:off x="447675" y="2762250"/>
            <a:ext cx="601414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Sessions</a:t>
            </a:r>
            <a:endParaRPr lang="en-US" sz="975" dirty="0"/>
          </a:p>
        </p:txBody>
      </p:sp>
      <p:pic>
        <p:nvPicPr>
          <p:cNvPr id="44" name="Image 5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9550" y="3109913"/>
            <a:ext cx="142875" cy="142875"/>
          </a:xfrm>
          <a:prstGeom prst="rect">
            <a:avLst/>
          </a:prstGeom>
        </p:spPr>
      </p:pic>
      <p:sp>
        <p:nvSpPr>
          <p:cNvPr id="45" name="Text 37"/>
          <p:cNvSpPr/>
          <p:nvPr/>
        </p:nvSpPr>
        <p:spPr>
          <a:xfrm>
            <a:off x="447675" y="3105150"/>
            <a:ext cx="93732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Casiers &amp; sites</a:t>
            </a:r>
            <a:endParaRPr lang="en-US" sz="975" dirty="0"/>
          </a:p>
        </p:txBody>
      </p:sp>
      <p:sp>
        <p:nvSpPr>
          <p:cNvPr id="46" name="Text 38"/>
          <p:cNvSpPr/>
          <p:nvPr/>
        </p:nvSpPr>
        <p:spPr>
          <a:xfrm>
            <a:off x="209550" y="3505200"/>
            <a:ext cx="1743075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95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ADMINISTRATION</a:t>
            </a:r>
            <a:endParaRPr lang="en-US" sz="675" dirty="0"/>
          </a:p>
        </p:txBody>
      </p:sp>
      <p:pic>
        <p:nvPicPr>
          <p:cNvPr id="47" name="Image 6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9550" y="3795713"/>
            <a:ext cx="142875" cy="142875"/>
          </a:xfrm>
          <a:prstGeom prst="rect">
            <a:avLst/>
          </a:prstGeom>
        </p:spPr>
      </p:pic>
      <p:sp>
        <p:nvSpPr>
          <p:cNvPr id="48" name="Text 39"/>
          <p:cNvSpPr/>
          <p:nvPr/>
        </p:nvSpPr>
        <p:spPr>
          <a:xfrm>
            <a:off x="447675" y="3790950"/>
            <a:ext cx="730448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Utilisateurs</a:t>
            </a:r>
            <a:endParaRPr lang="en-US" sz="975" dirty="0"/>
          </a:p>
        </p:txBody>
      </p:sp>
      <p:pic>
        <p:nvPicPr>
          <p:cNvPr id="49" name="Image 7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550" y="4138613"/>
            <a:ext cx="142875" cy="142875"/>
          </a:xfrm>
          <a:prstGeom prst="rect">
            <a:avLst/>
          </a:prstGeom>
        </p:spPr>
      </p:pic>
      <p:sp>
        <p:nvSpPr>
          <p:cNvPr id="50" name="Text 40"/>
          <p:cNvSpPr/>
          <p:nvPr/>
        </p:nvSpPr>
        <p:spPr>
          <a:xfrm>
            <a:off x="447675" y="4133850"/>
            <a:ext cx="685502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Paiements</a:t>
            </a:r>
            <a:endParaRPr lang="en-US" sz="975" dirty="0"/>
          </a:p>
        </p:txBody>
      </p:sp>
      <p:pic>
        <p:nvPicPr>
          <p:cNvPr id="51" name="Image 8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09550" y="4481513"/>
            <a:ext cx="142875" cy="142875"/>
          </a:xfrm>
          <a:prstGeom prst="rect">
            <a:avLst/>
          </a:prstGeom>
        </p:spPr>
      </p:pic>
      <p:sp>
        <p:nvSpPr>
          <p:cNvPr id="52" name="Text 41"/>
          <p:cNvSpPr/>
          <p:nvPr/>
        </p:nvSpPr>
        <p:spPr>
          <a:xfrm>
            <a:off x="447675" y="4476750"/>
            <a:ext cx="609302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Incidents</a:t>
            </a:r>
            <a:endParaRPr lang="en-US" sz="975" dirty="0"/>
          </a:p>
        </p:txBody>
      </p:sp>
      <p:sp>
        <p:nvSpPr>
          <p:cNvPr id="53" name="Shape 42"/>
          <p:cNvSpPr/>
          <p:nvPr/>
        </p:nvSpPr>
        <p:spPr>
          <a:xfrm>
            <a:off x="1704975" y="4481513"/>
            <a:ext cx="171450" cy="142875"/>
          </a:xfrm>
          <a:prstGeom prst="ellipse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4" name="Text 43"/>
          <p:cNvSpPr/>
          <p:nvPr/>
        </p:nvSpPr>
        <p:spPr>
          <a:xfrm>
            <a:off x="1762125" y="4491038"/>
            <a:ext cx="1333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</a:t>
            </a:r>
            <a:endParaRPr lang="en-US" sz="750" dirty="0"/>
          </a:p>
        </p:txBody>
      </p:sp>
      <p:pic>
        <p:nvPicPr>
          <p:cNvPr id="55" name="Image 9" descr="preencoded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09550" y="4824413"/>
            <a:ext cx="142875" cy="142875"/>
          </a:xfrm>
          <a:prstGeom prst="rect">
            <a:avLst/>
          </a:prstGeom>
        </p:spPr>
      </p:pic>
      <p:sp>
        <p:nvSpPr>
          <p:cNvPr id="56" name="Text 44"/>
          <p:cNvSpPr/>
          <p:nvPr/>
        </p:nvSpPr>
        <p:spPr>
          <a:xfrm>
            <a:off x="447675" y="4819650"/>
            <a:ext cx="6445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Reporting</a:t>
            </a:r>
            <a:endParaRPr lang="en-US" sz="975" dirty="0"/>
          </a:p>
        </p:txBody>
      </p:sp>
      <p:sp>
        <p:nvSpPr>
          <p:cNvPr id="57" name="Shape 45"/>
          <p:cNvSpPr/>
          <p:nvPr/>
        </p:nvSpPr>
        <p:spPr>
          <a:xfrm>
            <a:off x="114300" y="7229475"/>
            <a:ext cx="18573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8" name="Shape 46"/>
          <p:cNvSpPr/>
          <p:nvPr/>
        </p:nvSpPr>
        <p:spPr>
          <a:xfrm>
            <a:off x="209550" y="7353300"/>
            <a:ext cx="209550" cy="209550"/>
          </a:xfrm>
          <a:prstGeom prst="ellipse">
            <a:avLst/>
          </a:prstGeom>
          <a:solidFill>
            <a:srgbClr val="1C1C1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9" name="Text 47"/>
          <p:cNvSpPr/>
          <p:nvPr/>
        </p:nvSpPr>
        <p:spPr>
          <a:xfrm>
            <a:off x="247352" y="7410450"/>
            <a:ext cx="209996" cy="133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GB</a:t>
            </a:r>
            <a:endParaRPr lang="en-US" sz="675" dirty="0"/>
          </a:p>
        </p:txBody>
      </p:sp>
      <p:sp>
        <p:nvSpPr>
          <p:cNvPr id="60" name="Text 48"/>
          <p:cNvSpPr/>
          <p:nvPr/>
        </p:nvSpPr>
        <p:spPr>
          <a:xfrm>
            <a:off x="514350" y="7381875"/>
            <a:ext cx="806797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Guillaume B.</a:t>
            </a:r>
            <a:endParaRPr lang="en-US" sz="975" dirty="0"/>
          </a:p>
        </p:txBody>
      </p:sp>
      <p:sp>
        <p:nvSpPr>
          <p:cNvPr id="61" name="Shape 49"/>
          <p:cNvSpPr/>
          <p:nvPr/>
        </p:nvSpPr>
        <p:spPr>
          <a:xfrm>
            <a:off x="2095500" y="800100"/>
            <a:ext cx="10096500" cy="714375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2" name="Shape 50"/>
          <p:cNvSpPr/>
          <p:nvPr/>
        </p:nvSpPr>
        <p:spPr>
          <a:xfrm>
            <a:off x="2095500" y="1504950"/>
            <a:ext cx="1009650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3" name="Text 51"/>
          <p:cNvSpPr/>
          <p:nvPr/>
        </p:nvSpPr>
        <p:spPr>
          <a:xfrm>
            <a:off x="2324100" y="1070372"/>
            <a:ext cx="1798588" cy="20240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125" b="1" kern="0" spc="-1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File de validation humaine</a:t>
            </a:r>
            <a:endParaRPr lang="en-US" sz="1125" dirty="0"/>
          </a:p>
        </p:txBody>
      </p:sp>
      <p:sp>
        <p:nvSpPr>
          <p:cNvPr id="64" name="Shape 52"/>
          <p:cNvSpPr/>
          <p:nvPr/>
        </p:nvSpPr>
        <p:spPr>
          <a:xfrm>
            <a:off x="4179838" y="914400"/>
            <a:ext cx="2516535" cy="476250"/>
          </a:xfrm>
          <a:prstGeom prst="roundRect">
            <a:avLst>
              <a:gd name="adj" fmla="val 16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65" name="Image 10" descr="preencoded.pn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303663" y="1085850"/>
            <a:ext cx="105519" cy="133350"/>
          </a:xfrm>
          <a:prstGeom prst="rect">
            <a:avLst/>
          </a:prstGeom>
        </p:spPr>
      </p:pic>
      <p:sp>
        <p:nvSpPr>
          <p:cNvPr id="66" name="Text 53"/>
          <p:cNvSpPr/>
          <p:nvPr/>
        </p:nvSpPr>
        <p:spPr>
          <a:xfrm>
            <a:off x="4485382" y="1000125"/>
            <a:ext cx="1905149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Rechercher session, utilisateur, casier…</a:t>
            </a:r>
            <a:endParaRPr lang="en-US" sz="975" dirty="0"/>
          </a:p>
        </p:txBody>
      </p:sp>
      <p:sp>
        <p:nvSpPr>
          <p:cNvPr id="67" name="Text 54"/>
          <p:cNvSpPr/>
          <p:nvPr/>
        </p:nvSpPr>
        <p:spPr>
          <a:xfrm>
            <a:off x="6390531" y="1085850"/>
            <a:ext cx="258217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⌘K</a:t>
            </a:r>
            <a:endParaRPr lang="en-US" sz="825" dirty="0"/>
          </a:p>
        </p:txBody>
      </p:sp>
      <p:sp>
        <p:nvSpPr>
          <p:cNvPr id="68" name="Shape 55"/>
          <p:cNvSpPr/>
          <p:nvPr/>
        </p:nvSpPr>
        <p:spPr>
          <a:xfrm>
            <a:off x="9232106" y="1033462"/>
            <a:ext cx="1573560" cy="238125"/>
          </a:xfrm>
          <a:prstGeom prst="roundRect">
            <a:avLst>
              <a:gd name="adj" fmla="val 50000"/>
            </a:avLst>
          </a:prstGeom>
          <a:solidFill>
            <a:srgbClr val="4ADE80">
              <a:alpha val="8000"/>
            </a:srgbClr>
          </a:solidFill>
          <a:ln w="9525">
            <a:solidFill>
              <a:srgbClr val="4ADE80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9" name="Shape 56"/>
          <p:cNvSpPr/>
          <p:nvPr/>
        </p:nvSpPr>
        <p:spPr>
          <a:xfrm>
            <a:off x="9336881" y="1123950"/>
            <a:ext cx="57150" cy="57150"/>
          </a:xfrm>
          <a:prstGeom prst="ellipse">
            <a:avLst/>
          </a:prstGeom>
          <a:solidFill>
            <a:srgbClr val="4ADE80">
              <a:alpha val="98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0" name="Text 57"/>
          <p:cNvSpPr/>
          <p:nvPr/>
        </p:nvSpPr>
        <p:spPr>
          <a:xfrm>
            <a:off x="9470231" y="1090613"/>
            <a:ext cx="130686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REALTIME · SUPABASE</a:t>
            </a:r>
            <a:endParaRPr lang="en-US" sz="750" dirty="0"/>
          </a:p>
        </p:txBody>
      </p:sp>
      <p:sp>
        <p:nvSpPr>
          <p:cNvPr id="71" name="Shape 58"/>
          <p:cNvSpPr/>
          <p:nvPr/>
        </p:nvSpPr>
        <p:spPr>
          <a:xfrm>
            <a:off x="10939016" y="1023938"/>
            <a:ext cx="1024384" cy="257175"/>
          </a:xfrm>
          <a:prstGeom prst="roundRect">
            <a:avLst>
              <a:gd name="adj" fmla="val 25926"/>
            </a:avLst>
          </a:prstGeom>
          <a:solidFill>
            <a:srgbClr val="131315"/>
          </a:solidFill>
          <a:ln w="9525">
            <a:solidFill>
              <a:srgbClr val="38383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2" name="Text 59"/>
          <p:cNvSpPr/>
          <p:nvPr/>
        </p:nvSpPr>
        <p:spPr>
          <a:xfrm>
            <a:off x="11005691" y="1081088"/>
            <a:ext cx="891034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Site Lyon-Est ▾</a:t>
            </a:r>
            <a:endParaRPr lang="en-US" sz="900" dirty="0"/>
          </a:p>
        </p:txBody>
      </p:sp>
      <p:sp>
        <p:nvSpPr>
          <p:cNvPr id="73" name="Shape 60"/>
          <p:cNvSpPr/>
          <p:nvPr/>
        </p:nvSpPr>
        <p:spPr>
          <a:xfrm>
            <a:off x="2362200" y="1743075"/>
            <a:ext cx="3051125" cy="981075"/>
          </a:xfrm>
          <a:prstGeom prst="roundRect">
            <a:avLst>
              <a:gd name="adj" fmla="val 9709"/>
            </a:avLst>
          </a:prstGeom>
          <a:solidFill>
            <a:srgbClr val="131315"/>
          </a:solidFill>
          <a:ln w="9525">
            <a:solidFill>
              <a:srgbClr val="D63232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4" name="Text 61"/>
          <p:cNvSpPr/>
          <p:nvPr/>
        </p:nvSpPr>
        <p:spPr>
          <a:xfrm>
            <a:off x="2524125" y="1905000"/>
            <a:ext cx="2809094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9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ROUGE · VÉRIFICATION PHYSIQUE</a:t>
            </a:r>
            <a:endParaRPr lang="en-US" sz="750" dirty="0"/>
          </a:p>
        </p:txBody>
      </p:sp>
      <p:sp>
        <p:nvSpPr>
          <p:cNvPr id="75" name="Text 62"/>
          <p:cNvSpPr/>
          <p:nvPr/>
        </p:nvSpPr>
        <p:spPr>
          <a:xfrm>
            <a:off x="2524125" y="2085975"/>
            <a:ext cx="2809094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b="1" kern="0" spc="-45" dirty="0">
                <a:solidFill>
                  <a:srgbClr val="D63232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2</a:t>
            </a:r>
            <a:endParaRPr lang="en-US" sz="2250" dirty="0"/>
          </a:p>
        </p:txBody>
      </p:sp>
      <p:sp>
        <p:nvSpPr>
          <p:cNvPr id="76" name="Text 63"/>
          <p:cNvSpPr/>
          <p:nvPr/>
        </p:nvSpPr>
        <p:spPr>
          <a:xfrm>
            <a:off x="2524125" y="2428875"/>
            <a:ext cx="2809094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la plus ancienne · 18:02 · 1h 14min</a:t>
            </a:r>
            <a:endParaRPr lang="en-US" sz="825" dirty="0"/>
          </a:p>
        </p:txBody>
      </p:sp>
      <p:sp>
        <p:nvSpPr>
          <p:cNvPr id="77" name="Shape 64"/>
          <p:cNvSpPr/>
          <p:nvPr/>
        </p:nvSpPr>
        <p:spPr>
          <a:xfrm>
            <a:off x="5546675" y="1743075"/>
            <a:ext cx="3051125" cy="981075"/>
          </a:xfrm>
          <a:prstGeom prst="roundRect">
            <a:avLst>
              <a:gd name="adj" fmla="val 9709"/>
            </a:avLst>
          </a:prstGeom>
          <a:solidFill>
            <a:srgbClr val="131315"/>
          </a:solidFill>
          <a:ln w="9525">
            <a:solidFill>
              <a:srgbClr val="F5A623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8" name="Text 65"/>
          <p:cNvSpPr/>
          <p:nvPr/>
        </p:nvSpPr>
        <p:spPr>
          <a:xfrm>
            <a:off x="5708600" y="1905000"/>
            <a:ext cx="2809094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9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ORANGE · CONTRÔLE APPROFONDI</a:t>
            </a:r>
            <a:endParaRPr lang="en-US" sz="750" dirty="0"/>
          </a:p>
        </p:txBody>
      </p:sp>
      <p:sp>
        <p:nvSpPr>
          <p:cNvPr id="79" name="Text 66"/>
          <p:cNvSpPr/>
          <p:nvPr/>
        </p:nvSpPr>
        <p:spPr>
          <a:xfrm>
            <a:off x="5708600" y="2085975"/>
            <a:ext cx="2809094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b="1" kern="0" spc="-45" dirty="0">
                <a:solidFill>
                  <a:srgbClr val="F5A623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3</a:t>
            </a:r>
            <a:endParaRPr lang="en-US" sz="2250" dirty="0"/>
          </a:p>
        </p:txBody>
      </p:sp>
      <p:sp>
        <p:nvSpPr>
          <p:cNvPr id="80" name="Text 67"/>
          <p:cNvSpPr/>
          <p:nvPr/>
        </p:nvSpPr>
        <p:spPr>
          <a:xfrm>
            <a:off x="5708600" y="2428875"/>
            <a:ext cx="2809094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durée moyenne · 28 min</a:t>
            </a:r>
            <a:endParaRPr lang="en-US" sz="825" dirty="0"/>
          </a:p>
        </p:txBody>
      </p:sp>
      <p:sp>
        <p:nvSpPr>
          <p:cNvPr id="81" name="Shape 68"/>
          <p:cNvSpPr/>
          <p:nvPr/>
        </p:nvSpPr>
        <p:spPr>
          <a:xfrm>
            <a:off x="8731151" y="1743075"/>
            <a:ext cx="3051274" cy="981075"/>
          </a:xfrm>
          <a:prstGeom prst="roundRect">
            <a:avLst>
              <a:gd name="adj" fmla="val 9709"/>
            </a:avLst>
          </a:prstGeom>
          <a:solidFill>
            <a:srgbClr val="131315"/>
          </a:solidFill>
          <a:ln w="9525">
            <a:solidFill>
              <a:srgbClr val="4ADE80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2" name="Text 69"/>
          <p:cNvSpPr/>
          <p:nvPr/>
        </p:nvSpPr>
        <p:spPr>
          <a:xfrm>
            <a:off x="8893076" y="1905000"/>
            <a:ext cx="2809247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9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VERT · ÉCHANTILLONNAGE</a:t>
            </a:r>
            <a:endParaRPr lang="en-US" sz="750" dirty="0"/>
          </a:p>
        </p:txBody>
      </p:sp>
      <p:sp>
        <p:nvSpPr>
          <p:cNvPr id="83" name="Text 70"/>
          <p:cNvSpPr/>
          <p:nvPr/>
        </p:nvSpPr>
        <p:spPr>
          <a:xfrm>
            <a:off x="8893076" y="2085975"/>
            <a:ext cx="2809247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b="1" kern="0" spc="-45" dirty="0">
                <a:solidFill>
                  <a:srgbClr val="4ADE8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3</a:t>
            </a:r>
            <a:endParaRPr lang="en-US" sz="2250" dirty="0"/>
          </a:p>
        </p:txBody>
      </p:sp>
      <p:sp>
        <p:nvSpPr>
          <p:cNvPr id="84" name="Text 71"/>
          <p:cNvSpPr/>
          <p:nvPr/>
        </p:nvSpPr>
        <p:spPr>
          <a:xfrm>
            <a:off x="8893076" y="2428875"/>
            <a:ext cx="2809247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12 traités auto-échantillonnés</a:t>
            </a:r>
            <a:endParaRPr lang="en-US" sz="825" dirty="0"/>
          </a:p>
        </p:txBody>
      </p:sp>
      <p:sp>
        <p:nvSpPr>
          <p:cNvPr id="85" name="Shape 72"/>
          <p:cNvSpPr/>
          <p:nvPr/>
        </p:nvSpPr>
        <p:spPr>
          <a:xfrm>
            <a:off x="2362200" y="2952750"/>
            <a:ext cx="785217" cy="295275"/>
          </a:xfrm>
          <a:prstGeom prst="roundRect">
            <a:avLst>
              <a:gd name="adj" fmla="val 50000"/>
            </a:avLst>
          </a:prstGeom>
          <a:solidFill>
            <a:srgbClr val="F5F5F4"/>
          </a:solidFill>
          <a:ln w="9525">
            <a:solidFill>
              <a:srgbClr val="F5F5F4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6" name="Text 73"/>
          <p:cNvSpPr/>
          <p:nvPr/>
        </p:nvSpPr>
        <p:spPr>
          <a:xfrm>
            <a:off x="2486025" y="3028950"/>
            <a:ext cx="613767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0A0A0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Toutes · 8</a:t>
            </a:r>
            <a:endParaRPr lang="en-US" sz="900" dirty="0"/>
          </a:p>
        </p:txBody>
      </p:sp>
      <p:sp>
        <p:nvSpPr>
          <p:cNvPr id="87" name="Shape 74"/>
          <p:cNvSpPr/>
          <p:nvPr/>
        </p:nvSpPr>
        <p:spPr>
          <a:xfrm>
            <a:off x="3204567" y="2952750"/>
            <a:ext cx="814388" cy="295275"/>
          </a:xfrm>
          <a:prstGeom prst="roundRect">
            <a:avLst>
              <a:gd name="adj" fmla="val 50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8" name="Text 75"/>
          <p:cNvSpPr/>
          <p:nvPr/>
        </p:nvSpPr>
        <p:spPr>
          <a:xfrm>
            <a:off x="3328392" y="3028950"/>
            <a:ext cx="642938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ROUGE · 2</a:t>
            </a:r>
            <a:endParaRPr lang="en-US" sz="900" dirty="0"/>
          </a:p>
        </p:txBody>
      </p:sp>
      <p:sp>
        <p:nvSpPr>
          <p:cNvPr id="89" name="Shape 76"/>
          <p:cNvSpPr/>
          <p:nvPr/>
        </p:nvSpPr>
        <p:spPr>
          <a:xfrm>
            <a:off x="4076105" y="2952750"/>
            <a:ext cx="898475" cy="295275"/>
          </a:xfrm>
          <a:prstGeom prst="roundRect">
            <a:avLst>
              <a:gd name="adj" fmla="val 50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0" name="Text 77"/>
          <p:cNvSpPr/>
          <p:nvPr/>
        </p:nvSpPr>
        <p:spPr>
          <a:xfrm>
            <a:off x="4199930" y="3028950"/>
            <a:ext cx="727025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ORANGE · 3</a:t>
            </a:r>
            <a:endParaRPr lang="en-US" sz="900" dirty="0"/>
          </a:p>
        </p:txBody>
      </p:sp>
      <p:sp>
        <p:nvSpPr>
          <p:cNvPr id="91" name="Shape 78"/>
          <p:cNvSpPr/>
          <p:nvPr/>
        </p:nvSpPr>
        <p:spPr>
          <a:xfrm>
            <a:off x="5031730" y="2952750"/>
            <a:ext cx="713631" cy="295275"/>
          </a:xfrm>
          <a:prstGeom prst="roundRect">
            <a:avLst>
              <a:gd name="adj" fmla="val 50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2" name="Text 79"/>
          <p:cNvSpPr/>
          <p:nvPr/>
        </p:nvSpPr>
        <p:spPr>
          <a:xfrm>
            <a:off x="5155555" y="3028950"/>
            <a:ext cx="542181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VERT · 3</a:t>
            </a:r>
            <a:endParaRPr lang="en-US" sz="900" dirty="0"/>
          </a:p>
        </p:txBody>
      </p:sp>
      <p:sp>
        <p:nvSpPr>
          <p:cNvPr id="93" name="Shape 80"/>
          <p:cNvSpPr/>
          <p:nvPr/>
        </p:nvSpPr>
        <p:spPr>
          <a:xfrm>
            <a:off x="10669488" y="2952750"/>
            <a:ext cx="1112937" cy="295275"/>
          </a:xfrm>
          <a:prstGeom prst="roundRect">
            <a:avLst>
              <a:gd name="adj" fmla="val 22581"/>
            </a:avLst>
          </a:prstGeom>
          <a:solidFill>
            <a:srgbClr val="131315"/>
          </a:solidFill>
          <a:ln w="9525">
            <a:solidFill>
              <a:srgbClr val="38383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4" name="Text 81"/>
          <p:cNvSpPr/>
          <p:nvPr/>
        </p:nvSpPr>
        <p:spPr>
          <a:xfrm>
            <a:off x="10736163" y="3033713"/>
            <a:ext cx="979587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Trier · ancienneté</a:t>
            </a:r>
            <a:endParaRPr lang="en-US" sz="900" dirty="0"/>
          </a:p>
        </p:txBody>
      </p:sp>
      <p:sp>
        <p:nvSpPr>
          <p:cNvPr id="95" name="Shape 82"/>
          <p:cNvSpPr/>
          <p:nvPr/>
        </p:nvSpPr>
        <p:spPr>
          <a:xfrm>
            <a:off x="2362200" y="3381375"/>
            <a:ext cx="9420225" cy="5257800"/>
          </a:xfrm>
          <a:prstGeom prst="roundRect">
            <a:avLst>
              <a:gd name="adj" fmla="val 1812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6" name="Shape 83"/>
          <p:cNvSpPr/>
          <p:nvPr/>
        </p:nvSpPr>
        <p:spPr>
          <a:xfrm>
            <a:off x="2371725" y="3390900"/>
            <a:ext cx="750689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7" name="Shape 84"/>
          <p:cNvSpPr/>
          <p:nvPr/>
        </p:nvSpPr>
        <p:spPr>
          <a:xfrm>
            <a:off x="2371725" y="3700463"/>
            <a:ext cx="75068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8" name="Text 85"/>
          <p:cNvSpPr/>
          <p:nvPr/>
        </p:nvSpPr>
        <p:spPr>
          <a:xfrm>
            <a:off x="2486025" y="3486150"/>
            <a:ext cx="598289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STATUT</a:t>
            </a:r>
            <a:endParaRPr lang="en-US" sz="750" dirty="0"/>
          </a:p>
        </p:txBody>
      </p:sp>
      <p:sp>
        <p:nvSpPr>
          <p:cNvPr id="99" name="Shape 86"/>
          <p:cNvSpPr/>
          <p:nvPr/>
        </p:nvSpPr>
        <p:spPr>
          <a:xfrm>
            <a:off x="3122414" y="3390900"/>
            <a:ext cx="695325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0" name="Shape 87"/>
          <p:cNvSpPr/>
          <p:nvPr/>
        </p:nvSpPr>
        <p:spPr>
          <a:xfrm>
            <a:off x="3122414" y="3700463"/>
            <a:ext cx="69532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1" name="Text 88"/>
          <p:cNvSpPr/>
          <p:nvPr/>
        </p:nvSpPr>
        <p:spPr>
          <a:xfrm>
            <a:off x="3236714" y="3486150"/>
            <a:ext cx="542925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SESSION</a:t>
            </a:r>
            <a:endParaRPr lang="en-US" sz="750" dirty="0"/>
          </a:p>
        </p:txBody>
      </p:sp>
      <p:sp>
        <p:nvSpPr>
          <p:cNvPr id="102" name="Shape 89"/>
          <p:cNvSpPr/>
          <p:nvPr/>
        </p:nvSpPr>
        <p:spPr>
          <a:xfrm>
            <a:off x="3817739" y="3390900"/>
            <a:ext cx="1913037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3" name="Shape 90"/>
          <p:cNvSpPr/>
          <p:nvPr/>
        </p:nvSpPr>
        <p:spPr>
          <a:xfrm>
            <a:off x="3817739" y="3700463"/>
            <a:ext cx="1913037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4" name="Text 91"/>
          <p:cNvSpPr/>
          <p:nvPr/>
        </p:nvSpPr>
        <p:spPr>
          <a:xfrm>
            <a:off x="3932039" y="3486150"/>
            <a:ext cx="1760637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UTILISATEUR</a:t>
            </a:r>
            <a:endParaRPr lang="en-US" sz="750" dirty="0"/>
          </a:p>
        </p:txBody>
      </p:sp>
      <p:sp>
        <p:nvSpPr>
          <p:cNvPr id="105" name="Shape 92"/>
          <p:cNvSpPr/>
          <p:nvPr/>
        </p:nvSpPr>
        <p:spPr>
          <a:xfrm>
            <a:off x="5730776" y="3390900"/>
            <a:ext cx="1298823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6" name="Shape 93"/>
          <p:cNvSpPr/>
          <p:nvPr/>
        </p:nvSpPr>
        <p:spPr>
          <a:xfrm>
            <a:off x="5730776" y="3700463"/>
            <a:ext cx="129882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7" name="Text 94"/>
          <p:cNvSpPr/>
          <p:nvPr/>
        </p:nvSpPr>
        <p:spPr>
          <a:xfrm>
            <a:off x="5845076" y="3486150"/>
            <a:ext cx="1146423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OUTIL</a:t>
            </a:r>
            <a:endParaRPr lang="en-US" sz="750" dirty="0"/>
          </a:p>
        </p:txBody>
      </p:sp>
      <p:sp>
        <p:nvSpPr>
          <p:cNvPr id="108" name="Shape 95"/>
          <p:cNvSpPr/>
          <p:nvPr/>
        </p:nvSpPr>
        <p:spPr>
          <a:xfrm>
            <a:off x="7029599" y="3390900"/>
            <a:ext cx="1070074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9" name="Shape 96"/>
          <p:cNvSpPr/>
          <p:nvPr/>
        </p:nvSpPr>
        <p:spPr>
          <a:xfrm>
            <a:off x="7029599" y="3700463"/>
            <a:ext cx="107007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0" name="Text 97"/>
          <p:cNvSpPr/>
          <p:nvPr/>
        </p:nvSpPr>
        <p:spPr>
          <a:xfrm>
            <a:off x="7143899" y="3486150"/>
            <a:ext cx="917674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RESTITUÉ</a:t>
            </a:r>
            <a:endParaRPr lang="en-US" sz="750" dirty="0"/>
          </a:p>
        </p:txBody>
      </p:sp>
      <p:sp>
        <p:nvSpPr>
          <p:cNvPr id="111" name="Shape 98"/>
          <p:cNvSpPr/>
          <p:nvPr/>
        </p:nvSpPr>
        <p:spPr>
          <a:xfrm>
            <a:off x="8099673" y="3390900"/>
            <a:ext cx="561975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2" name="Shape 99"/>
          <p:cNvSpPr/>
          <p:nvPr/>
        </p:nvSpPr>
        <p:spPr>
          <a:xfrm>
            <a:off x="8099673" y="3700463"/>
            <a:ext cx="5619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3" name="Text 100"/>
          <p:cNvSpPr/>
          <p:nvPr/>
        </p:nvSpPr>
        <p:spPr>
          <a:xfrm>
            <a:off x="8213973" y="3486150"/>
            <a:ext cx="409575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SCORE</a:t>
            </a:r>
            <a:endParaRPr lang="en-US" sz="750" dirty="0"/>
          </a:p>
        </p:txBody>
      </p:sp>
      <p:sp>
        <p:nvSpPr>
          <p:cNvPr id="114" name="Shape 101"/>
          <p:cNvSpPr/>
          <p:nvPr/>
        </p:nvSpPr>
        <p:spPr>
          <a:xfrm>
            <a:off x="8661648" y="3390900"/>
            <a:ext cx="695325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5" name="Shape 102"/>
          <p:cNvSpPr/>
          <p:nvPr/>
        </p:nvSpPr>
        <p:spPr>
          <a:xfrm>
            <a:off x="8661648" y="3700463"/>
            <a:ext cx="69532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6" name="Text 103"/>
          <p:cNvSpPr/>
          <p:nvPr/>
        </p:nvSpPr>
        <p:spPr>
          <a:xfrm>
            <a:off x="8775948" y="3486150"/>
            <a:ext cx="542925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CAUTION</a:t>
            </a:r>
            <a:endParaRPr lang="en-US" sz="750" dirty="0"/>
          </a:p>
        </p:txBody>
      </p:sp>
      <p:sp>
        <p:nvSpPr>
          <p:cNvPr id="117" name="Shape 104"/>
          <p:cNvSpPr/>
          <p:nvPr/>
        </p:nvSpPr>
        <p:spPr>
          <a:xfrm>
            <a:off x="9356973" y="3390900"/>
            <a:ext cx="1382613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8" name="Shape 105"/>
          <p:cNvSpPr/>
          <p:nvPr/>
        </p:nvSpPr>
        <p:spPr>
          <a:xfrm>
            <a:off x="9356973" y="3700463"/>
            <a:ext cx="138261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9" name="Text 106"/>
          <p:cNvSpPr/>
          <p:nvPr/>
        </p:nvSpPr>
        <p:spPr>
          <a:xfrm>
            <a:off x="9471273" y="3486150"/>
            <a:ext cx="1230213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RECOMMANDATION</a:t>
            </a:r>
            <a:endParaRPr lang="en-US" sz="750" dirty="0"/>
          </a:p>
        </p:txBody>
      </p:sp>
      <p:sp>
        <p:nvSpPr>
          <p:cNvPr id="120" name="Shape 107"/>
          <p:cNvSpPr/>
          <p:nvPr/>
        </p:nvSpPr>
        <p:spPr>
          <a:xfrm>
            <a:off x="10739586" y="3390900"/>
            <a:ext cx="1033314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1" name="Shape 108"/>
          <p:cNvSpPr/>
          <p:nvPr/>
        </p:nvSpPr>
        <p:spPr>
          <a:xfrm>
            <a:off x="10739586" y="3700463"/>
            <a:ext cx="103331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2" name="Shape 109"/>
          <p:cNvSpPr/>
          <p:nvPr/>
        </p:nvSpPr>
        <p:spPr>
          <a:xfrm>
            <a:off x="2371725" y="3709988"/>
            <a:ext cx="750689" cy="600075"/>
          </a:xfrm>
          <a:prstGeom prst="rect">
            <a:avLst/>
          </a:prstGeom>
          <a:solidFill>
            <a:srgbClr val="D63232">
              <a:alpha val="4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3" name="Shape 110"/>
          <p:cNvSpPr/>
          <p:nvPr/>
        </p:nvSpPr>
        <p:spPr>
          <a:xfrm>
            <a:off x="2371725" y="4300538"/>
            <a:ext cx="75068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4" name="Shape 111"/>
          <p:cNvSpPr/>
          <p:nvPr/>
        </p:nvSpPr>
        <p:spPr>
          <a:xfrm>
            <a:off x="2486025" y="3919537"/>
            <a:ext cx="457200" cy="180975"/>
          </a:xfrm>
          <a:prstGeom prst="roundRect">
            <a:avLst>
              <a:gd name="adj" fmla="val 21053"/>
            </a:avLst>
          </a:prstGeom>
          <a:solidFill>
            <a:srgbClr val="D63232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5" name="Text 112"/>
          <p:cNvSpPr/>
          <p:nvPr/>
        </p:nvSpPr>
        <p:spPr>
          <a:xfrm>
            <a:off x="2552700" y="3948112"/>
            <a:ext cx="4000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D6323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ROUGE</a:t>
            </a:r>
            <a:endParaRPr lang="en-US" sz="750" dirty="0"/>
          </a:p>
        </p:txBody>
      </p:sp>
      <p:sp>
        <p:nvSpPr>
          <p:cNvPr id="126" name="Shape 113"/>
          <p:cNvSpPr/>
          <p:nvPr/>
        </p:nvSpPr>
        <p:spPr>
          <a:xfrm>
            <a:off x="3122414" y="3709988"/>
            <a:ext cx="695325" cy="600075"/>
          </a:xfrm>
          <a:prstGeom prst="rect">
            <a:avLst/>
          </a:prstGeom>
          <a:solidFill>
            <a:srgbClr val="D63232">
              <a:alpha val="4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7" name="Shape 114"/>
          <p:cNvSpPr/>
          <p:nvPr/>
        </p:nvSpPr>
        <p:spPr>
          <a:xfrm>
            <a:off x="3122414" y="4300538"/>
            <a:ext cx="69532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8" name="Text 115"/>
          <p:cNvSpPr/>
          <p:nvPr/>
        </p:nvSpPr>
        <p:spPr>
          <a:xfrm>
            <a:off x="3236714" y="3824288"/>
            <a:ext cx="542925" cy="400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F2N7K</a:t>
            </a:r>
            <a:endParaRPr lang="en-US" sz="825" dirty="0"/>
          </a:p>
        </p:txBody>
      </p:sp>
      <p:sp>
        <p:nvSpPr>
          <p:cNvPr id="129" name="Shape 116"/>
          <p:cNvSpPr/>
          <p:nvPr/>
        </p:nvSpPr>
        <p:spPr>
          <a:xfrm>
            <a:off x="3817739" y="3709988"/>
            <a:ext cx="1913037" cy="600075"/>
          </a:xfrm>
          <a:prstGeom prst="rect">
            <a:avLst/>
          </a:prstGeom>
          <a:solidFill>
            <a:srgbClr val="D63232">
              <a:alpha val="4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0" name="Shape 117"/>
          <p:cNvSpPr/>
          <p:nvPr/>
        </p:nvSpPr>
        <p:spPr>
          <a:xfrm>
            <a:off x="3817739" y="4300538"/>
            <a:ext cx="1913037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1" name="Shape 118"/>
          <p:cNvSpPr/>
          <p:nvPr/>
        </p:nvSpPr>
        <p:spPr>
          <a:xfrm>
            <a:off x="3932039" y="3867150"/>
            <a:ext cx="265658" cy="285750"/>
          </a:xfrm>
          <a:prstGeom prst="ellipse">
            <a:avLst/>
          </a:prstGeom>
          <a:solidFill>
            <a:srgbClr val="1C1C1F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2" name="Text 119"/>
          <p:cNvSpPr/>
          <p:nvPr/>
        </p:nvSpPr>
        <p:spPr>
          <a:xfrm>
            <a:off x="3983385" y="3952875"/>
            <a:ext cx="239018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MP</a:t>
            </a:r>
            <a:endParaRPr lang="en-US" sz="825" dirty="0"/>
          </a:p>
        </p:txBody>
      </p:sp>
      <p:sp>
        <p:nvSpPr>
          <p:cNvPr id="133" name="Text 120"/>
          <p:cNvSpPr/>
          <p:nvPr/>
        </p:nvSpPr>
        <p:spPr>
          <a:xfrm>
            <a:off x="4292947" y="3857625"/>
            <a:ext cx="485180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Marc P.</a:t>
            </a:r>
            <a:endParaRPr lang="en-US" sz="975" dirty="0"/>
          </a:p>
        </p:txBody>
      </p:sp>
      <p:sp>
        <p:nvSpPr>
          <p:cNvPr id="134" name="Text 121"/>
          <p:cNvSpPr/>
          <p:nvPr/>
        </p:nvSpPr>
        <p:spPr>
          <a:xfrm>
            <a:off x="4835277" y="3876675"/>
            <a:ext cx="857399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D6323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· 3 incidents</a:t>
            </a:r>
            <a:endParaRPr lang="en-US" sz="825" dirty="0"/>
          </a:p>
        </p:txBody>
      </p:sp>
      <p:sp>
        <p:nvSpPr>
          <p:cNvPr id="135" name="Shape 122"/>
          <p:cNvSpPr/>
          <p:nvPr/>
        </p:nvSpPr>
        <p:spPr>
          <a:xfrm>
            <a:off x="5730776" y="3709988"/>
            <a:ext cx="1298823" cy="600075"/>
          </a:xfrm>
          <a:prstGeom prst="rect">
            <a:avLst/>
          </a:prstGeom>
          <a:solidFill>
            <a:srgbClr val="D63232">
              <a:alpha val="4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6" name="Shape 123"/>
          <p:cNvSpPr/>
          <p:nvPr/>
        </p:nvSpPr>
        <p:spPr>
          <a:xfrm>
            <a:off x="5730776" y="4300538"/>
            <a:ext cx="129882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7" name="Text 124"/>
          <p:cNvSpPr/>
          <p:nvPr/>
        </p:nvSpPr>
        <p:spPr>
          <a:xfrm>
            <a:off x="5845076" y="3824288"/>
            <a:ext cx="1146423" cy="400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Perforateur Hilti</a:t>
            </a:r>
            <a:endParaRPr lang="en-US" sz="975" dirty="0"/>
          </a:p>
        </p:txBody>
      </p:sp>
      <p:sp>
        <p:nvSpPr>
          <p:cNvPr id="138" name="Shape 125"/>
          <p:cNvSpPr/>
          <p:nvPr/>
        </p:nvSpPr>
        <p:spPr>
          <a:xfrm>
            <a:off x="7029599" y="3709988"/>
            <a:ext cx="1070074" cy="600075"/>
          </a:xfrm>
          <a:prstGeom prst="rect">
            <a:avLst/>
          </a:prstGeom>
          <a:solidFill>
            <a:srgbClr val="D63232">
              <a:alpha val="4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9" name="Shape 126"/>
          <p:cNvSpPr/>
          <p:nvPr/>
        </p:nvSpPr>
        <p:spPr>
          <a:xfrm>
            <a:off x="7029599" y="4300538"/>
            <a:ext cx="107007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0" name="Text 127"/>
          <p:cNvSpPr/>
          <p:nvPr/>
        </p:nvSpPr>
        <p:spPr>
          <a:xfrm>
            <a:off x="7143899" y="3824288"/>
            <a:ext cx="917674" cy="400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18:02 · 1h 14</a:t>
            </a:r>
            <a:endParaRPr lang="en-US" sz="975" dirty="0"/>
          </a:p>
        </p:txBody>
      </p:sp>
      <p:sp>
        <p:nvSpPr>
          <p:cNvPr id="141" name="Shape 128"/>
          <p:cNvSpPr/>
          <p:nvPr/>
        </p:nvSpPr>
        <p:spPr>
          <a:xfrm>
            <a:off x="8099673" y="3709988"/>
            <a:ext cx="561975" cy="600075"/>
          </a:xfrm>
          <a:prstGeom prst="rect">
            <a:avLst/>
          </a:prstGeom>
          <a:solidFill>
            <a:srgbClr val="D63232">
              <a:alpha val="4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2" name="Shape 129"/>
          <p:cNvSpPr/>
          <p:nvPr/>
        </p:nvSpPr>
        <p:spPr>
          <a:xfrm>
            <a:off x="8099673" y="4300538"/>
            <a:ext cx="5619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3" name="Text 130"/>
          <p:cNvSpPr/>
          <p:nvPr/>
        </p:nvSpPr>
        <p:spPr>
          <a:xfrm>
            <a:off x="8213973" y="3824288"/>
            <a:ext cx="409575" cy="400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D6323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0,32</a:t>
            </a:r>
            <a:endParaRPr lang="en-US" sz="975" dirty="0"/>
          </a:p>
        </p:txBody>
      </p:sp>
      <p:sp>
        <p:nvSpPr>
          <p:cNvPr id="144" name="Shape 131"/>
          <p:cNvSpPr/>
          <p:nvPr/>
        </p:nvSpPr>
        <p:spPr>
          <a:xfrm>
            <a:off x="8661648" y="3709988"/>
            <a:ext cx="695325" cy="600075"/>
          </a:xfrm>
          <a:prstGeom prst="rect">
            <a:avLst/>
          </a:prstGeom>
          <a:solidFill>
            <a:srgbClr val="D63232">
              <a:alpha val="4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5" name="Shape 132"/>
          <p:cNvSpPr/>
          <p:nvPr/>
        </p:nvSpPr>
        <p:spPr>
          <a:xfrm>
            <a:off x="8661648" y="4300538"/>
            <a:ext cx="69532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6" name="Text 133"/>
          <p:cNvSpPr/>
          <p:nvPr/>
        </p:nvSpPr>
        <p:spPr>
          <a:xfrm>
            <a:off x="8775948" y="3824288"/>
            <a:ext cx="542925" cy="400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350€</a:t>
            </a:r>
            <a:endParaRPr lang="en-US" sz="975" dirty="0"/>
          </a:p>
        </p:txBody>
      </p:sp>
      <p:sp>
        <p:nvSpPr>
          <p:cNvPr id="147" name="Shape 134"/>
          <p:cNvSpPr/>
          <p:nvPr/>
        </p:nvSpPr>
        <p:spPr>
          <a:xfrm>
            <a:off x="9356973" y="3709988"/>
            <a:ext cx="1382613" cy="600075"/>
          </a:xfrm>
          <a:prstGeom prst="rect">
            <a:avLst/>
          </a:prstGeom>
          <a:solidFill>
            <a:srgbClr val="D63232">
              <a:alpha val="4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8" name="Shape 135"/>
          <p:cNvSpPr/>
          <p:nvPr/>
        </p:nvSpPr>
        <p:spPr>
          <a:xfrm>
            <a:off x="9356973" y="4300538"/>
            <a:ext cx="138261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9" name="Text 136"/>
          <p:cNvSpPr/>
          <p:nvPr/>
        </p:nvSpPr>
        <p:spPr>
          <a:xfrm>
            <a:off x="9471273" y="3824288"/>
            <a:ext cx="1230213" cy="400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Capture partielle 80€</a:t>
            </a:r>
            <a:endParaRPr lang="en-US" sz="975" dirty="0"/>
          </a:p>
        </p:txBody>
      </p:sp>
      <p:sp>
        <p:nvSpPr>
          <p:cNvPr id="150" name="Shape 137"/>
          <p:cNvSpPr/>
          <p:nvPr/>
        </p:nvSpPr>
        <p:spPr>
          <a:xfrm>
            <a:off x="10739586" y="3709988"/>
            <a:ext cx="1033314" cy="600075"/>
          </a:xfrm>
          <a:prstGeom prst="rect">
            <a:avLst/>
          </a:prstGeom>
          <a:solidFill>
            <a:srgbClr val="D63232">
              <a:alpha val="4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1" name="Shape 138"/>
          <p:cNvSpPr/>
          <p:nvPr/>
        </p:nvSpPr>
        <p:spPr>
          <a:xfrm>
            <a:off x="10739586" y="4300538"/>
            <a:ext cx="103331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2" name="Shape 139"/>
          <p:cNvSpPr/>
          <p:nvPr/>
        </p:nvSpPr>
        <p:spPr>
          <a:xfrm>
            <a:off x="10853886" y="3829050"/>
            <a:ext cx="804714" cy="361950"/>
          </a:xfrm>
          <a:prstGeom prst="roundRect">
            <a:avLst>
              <a:gd name="adj" fmla="val 18421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3" name="Text 140"/>
          <p:cNvSpPr/>
          <p:nvPr/>
        </p:nvSpPr>
        <p:spPr>
          <a:xfrm>
            <a:off x="10911036" y="3876675"/>
            <a:ext cx="690414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Examiner →</a:t>
            </a:r>
            <a:endParaRPr lang="en-US" sz="900" dirty="0"/>
          </a:p>
        </p:txBody>
      </p:sp>
      <p:sp>
        <p:nvSpPr>
          <p:cNvPr id="154" name="Shape 141"/>
          <p:cNvSpPr/>
          <p:nvPr/>
        </p:nvSpPr>
        <p:spPr>
          <a:xfrm>
            <a:off x="2371725" y="4310063"/>
            <a:ext cx="750689" cy="600075"/>
          </a:xfrm>
          <a:prstGeom prst="rect">
            <a:avLst/>
          </a:prstGeom>
          <a:solidFill>
            <a:srgbClr val="D63232">
              <a:alpha val="4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5" name="Shape 142"/>
          <p:cNvSpPr/>
          <p:nvPr/>
        </p:nvSpPr>
        <p:spPr>
          <a:xfrm>
            <a:off x="2371725" y="4900613"/>
            <a:ext cx="75068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6" name="Shape 143"/>
          <p:cNvSpPr/>
          <p:nvPr/>
        </p:nvSpPr>
        <p:spPr>
          <a:xfrm>
            <a:off x="2486025" y="4519613"/>
            <a:ext cx="457200" cy="180975"/>
          </a:xfrm>
          <a:prstGeom prst="roundRect">
            <a:avLst>
              <a:gd name="adj" fmla="val 21053"/>
            </a:avLst>
          </a:prstGeom>
          <a:solidFill>
            <a:srgbClr val="D63232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7" name="Text 144"/>
          <p:cNvSpPr/>
          <p:nvPr/>
        </p:nvSpPr>
        <p:spPr>
          <a:xfrm>
            <a:off x="2552700" y="4548188"/>
            <a:ext cx="4000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D6323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ROUGE</a:t>
            </a:r>
            <a:endParaRPr lang="en-US" sz="750" dirty="0"/>
          </a:p>
        </p:txBody>
      </p:sp>
      <p:sp>
        <p:nvSpPr>
          <p:cNvPr id="158" name="Shape 145"/>
          <p:cNvSpPr/>
          <p:nvPr/>
        </p:nvSpPr>
        <p:spPr>
          <a:xfrm>
            <a:off x="3122414" y="4310063"/>
            <a:ext cx="695325" cy="600075"/>
          </a:xfrm>
          <a:prstGeom prst="rect">
            <a:avLst/>
          </a:prstGeom>
          <a:solidFill>
            <a:srgbClr val="D63232">
              <a:alpha val="4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9" name="Shape 146"/>
          <p:cNvSpPr/>
          <p:nvPr/>
        </p:nvSpPr>
        <p:spPr>
          <a:xfrm>
            <a:off x="3122414" y="4900613"/>
            <a:ext cx="69532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0" name="Text 147"/>
          <p:cNvSpPr/>
          <p:nvPr/>
        </p:nvSpPr>
        <p:spPr>
          <a:xfrm>
            <a:off x="3236714" y="4424363"/>
            <a:ext cx="542925" cy="400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P9XW1</a:t>
            </a:r>
            <a:endParaRPr lang="en-US" sz="825" dirty="0"/>
          </a:p>
        </p:txBody>
      </p:sp>
      <p:sp>
        <p:nvSpPr>
          <p:cNvPr id="161" name="Shape 148"/>
          <p:cNvSpPr/>
          <p:nvPr/>
        </p:nvSpPr>
        <p:spPr>
          <a:xfrm>
            <a:off x="3817739" y="4310063"/>
            <a:ext cx="1913037" cy="600075"/>
          </a:xfrm>
          <a:prstGeom prst="rect">
            <a:avLst/>
          </a:prstGeom>
          <a:solidFill>
            <a:srgbClr val="D63232">
              <a:alpha val="4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2" name="Shape 149"/>
          <p:cNvSpPr/>
          <p:nvPr/>
        </p:nvSpPr>
        <p:spPr>
          <a:xfrm>
            <a:off x="3817739" y="4900613"/>
            <a:ext cx="1913037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3" name="Shape 150"/>
          <p:cNvSpPr/>
          <p:nvPr/>
        </p:nvSpPr>
        <p:spPr>
          <a:xfrm>
            <a:off x="3932039" y="4467225"/>
            <a:ext cx="285750" cy="285750"/>
          </a:xfrm>
          <a:prstGeom prst="ellipse">
            <a:avLst/>
          </a:prstGeom>
          <a:solidFill>
            <a:srgbClr val="1C1C1F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4" name="Text 151"/>
          <p:cNvSpPr/>
          <p:nvPr/>
        </p:nvSpPr>
        <p:spPr>
          <a:xfrm>
            <a:off x="4004518" y="4552950"/>
            <a:ext cx="216843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JD</a:t>
            </a:r>
            <a:endParaRPr lang="en-US" sz="825" dirty="0"/>
          </a:p>
        </p:txBody>
      </p:sp>
      <p:sp>
        <p:nvSpPr>
          <p:cNvPr id="165" name="Text 152"/>
          <p:cNvSpPr/>
          <p:nvPr/>
        </p:nvSpPr>
        <p:spPr>
          <a:xfrm>
            <a:off x="4313039" y="4533900"/>
            <a:ext cx="579983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Julien D.</a:t>
            </a:r>
            <a:endParaRPr lang="en-US" sz="975" dirty="0"/>
          </a:p>
        </p:txBody>
      </p:sp>
      <p:sp>
        <p:nvSpPr>
          <p:cNvPr id="166" name="Shape 153"/>
          <p:cNvSpPr/>
          <p:nvPr/>
        </p:nvSpPr>
        <p:spPr>
          <a:xfrm>
            <a:off x="5730776" y="4310063"/>
            <a:ext cx="1298823" cy="600075"/>
          </a:xfrm>
          <a:prstGeom prst="rect">
            <a:avLst/>
          </a:prstGeom>
          <a:solidFill>
            <a:srgbClr val="D63232">
              <a:alpha val="4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7" name="Shape 154"/>
          <p:cNvSpPr/>
          <p:nvPr/>
        </p:nvSpPr>
        <p:spPr>
          <a:xfrm>
            <a:off x="5730776" y="4900613"/>
            <a:ext cx="129882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8" name="Text 155"/>
          <p:cNvSpPr/>
          <p:nvPr/>
        </p:nvSpPr>
        <p:spPr>
          <a:xfrm>
            <a:off x="5845076" y="4424363"/>
            <a:ext cx="1146423" cy="400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Meuleuse Bosch 230</a:t>
            </a:r>
            <a:endParaRPr lang="en-US" sz="975" dirty="0"/>
          </a:p>
        </p:txBody>
      </p:sp>
      <p:sp>
        <p:nvSpPr>
          <p:cNvPr id="169" name="Shape 156"/>
          <p:cNvSpPr/>
          <p:nvPr/>
        </p:nvSpPr>
        <p:spPr>
          <a:xfrm>
            <a:off x="7029599" y="4310063"/>
            <a:ext cx="1070074" cy="600075"/>
          </a:xfrm>
          <a:prstGeom prst="rect">
            <a:avLst/>
          </a:prstGeom>
          <a:solidFill>
            <a:srgbClr val="D63232">
              <a:alpha val="4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0" name="Shape 157"/>
          <p:cNvSpPr/>
          <p:nvPr/>
        </p:nvSpPr>
        <p:spPr>
          <a:xfrm>
            <a:off x="7029599" y="4900613"/>
            <a:ext cx="107007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1" name="Text 158"/>
          <p:cNvSpPr/>
          <p:nvPr/>
        </p:nvSpPr>
        <p:spPr>
          <a:xfrm>
            <a:off x="7143899" y="4424363"/>
            <a:ext cx="917674" cy="400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17:48 · 1h 28</a:t>
            </a:r>
            <a:endParaRPr lang="en-US" sz="975" dirty="0"/>
          </a:p>
        </p:txBody>
      </p:sp>
      <p:sp>
        <p:nvSpPr>
          <p:cNvPr id="172" name="Shape 159"/>
          <p:cNvSpPr/>
          <p:nvPr/>
        </p:nvSpPr>
        <p:spPr>
          <a:xfrm>
            <a:off x="8099673" y="4310063"/>
            <a:ext cx="561975" cy="600075"/>
          </a:xfrm>
          <a:prstGeom prst="rect">
            <a:avLst/>
          </a:prstGeom>
          <a:solidFill>
            <a:srgbClr val="D63232">
              <a:alpha val="4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3" name="Shape 160"/>
          <p:cNvSpPr/>
          <p:nvPr/>
        </p:nvSpPr>
        <p:spPr>
          <a:xfrm>
            <a:off x="8099673" y="4900613"/>
            <a:ext cx="5619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4" name="Text 161"/>
          <p:cNvSpPr/>
          <p:nvPr/>
        </p:nvSpPr>
        <p:spPr>
          <a:xfrm>
            <a:off x="8213973" y="4424363"/>
            <a:ext cx="409575" cy="400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D6323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0,41</a:t>
            </a:r>
            <a:endParaRPr lang="en-US" sz="975" dirty="0"/>
          </a:p>
        </p:txBody>
      </p:sp>
      <p:sp>
        <p:nvSpPr>
          <p:cNvPr id="175" name="Shape 162"/>
          <p:cNvSpPr/>
          <p:nvPr/>
        </p:nvSpPr>
        <p:spPr>
          <a:xfrm>
            <a:off x="8661648" y="4310063"/>
            <a:ext cx="695325" cy="600075"/>
          </a:xfrm>
          <a:prstGeom prst="rect">
            <a:avLst/>
          </a:prstGeom>
          <a:solidFill>
            <a:srgbClr val="D63232">
              <a:alpha val="4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6" name="Shape 163"/>
          <p:cNvSpPr/>
          <p:nvPr/>
        </p:nvSpPr>
        <p:spPr>
          <a:xfrm>
            <a:off x="8661648" y="4900613"/>
            <a:ext cx="69532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7" name="Text 164"/>
          <p:cNvSpPr/>
          <p:nvPr/>
        </p:nvSpPr>
        <p:spPr>
          <a:xfrm>
            <a:off x="8775948" y="4424363"/>
            <a:ext cx="542925" cy="400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200€</a:t>
            </a:r>
            <a:endParaRPr lang="en-US" sz="975" dirty="0"/>
          </a:p>
        </p:txBody>
      </p:sp>
      <p:sp>
        <p:nvSpPr>
          <p:cNvPr id="178" name="Shape 165"/>
          <p:cNvSpPr/>
          <p:nvPr/>
        </p:nvSpPr>
        <p:spPr>
          <a:xfrm>
            <a:off x="9356973" y="4310063"/>
            <a:ext cx="1382613" cy="600075"/>
          </a:xfrm>
          <a:prstGeom prst="rect">
            <a:avLst/>
          </a:prstGeom>
          <a:solidFill>
            <a:srgbClr val="D63232">
              <a:alpha val="4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9" name="Shape 166"/>
          <p:cNvSpPr/>
          <p:nvPr/>
        </p:nvSpPr>
        <p:spPr>
          <a:xfrm>
            <a:off x="9356973" y="4900613"/>
            <a:ext cx="138261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0" name="Text 167"/>
          <p:cNvSpPr/>
          <p:nvPr/>
        </p:nvSpPr>
        <p:spPr>
          <a:xfrm>
            <a:off x="9471273" y="4424363"/>
            <a:ext cx="1230213" cy="400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Vérification physique</a:t>
            </a:r>
            <a:endParaRPr lang="en-US" sz="975" dirty="0"/>
          </a:p>
        </p:txBody>
      </p:sp>
      <p:sp>
        <p:nvSpPr>
          <p:cNvPr id="181" name="Shape 168"/>
          <p:cNvSpPr/>
          <p:nvPr/>
        </p:nvSpPr>
        <p:spPr>
          <a:xfrm>
            <a:off x="10739586" y="4310063"/>
            <a:ext cx="1033314" cy="600075"/>
          </a:xfrm>
          <a:prstGeom prst="rect">
            <a:avLst/>
          </a:prstGeom>
          <a:solidFill>
            <a:srgbClr val="D63232">
              <a:alpha val="4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2" name="Shape 169"/>
          <p:cNvSpPr/>
          <p:nvPr/>
        </p:nvSpPr>
        <p:spPr>
          <a:xfrm>
            <a:off x="10739586" y="4900613"/>
            <a:ext cx="103331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3" name="Shape 170"/>
          <p:cNvSpPr/>
          <p:nvPr/>
        </p:nvSpPr>
        <p:spPr>
          <a:xfrm>
            <a:off x="10853886" y="4429125"/>
            <a:ext cx="804714" cy="361950"/>
          </a:xfrm>
          <a:prstGeom prst="roundRect">
            <a:avLst>
              <a:gd name="adj" fmla="val 18421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4" name="Text 171"/>
          <p:cNvSpPr/>
          <p:nvPr/>
        </p:nvSpPr>
        <p:spPr>
          <a:xfrm>
            <a:off x="10911036" y="4476750"/>
            <a:ext cx="690414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Examiner →</a:t>
            </a:r>
            <a:endParaRPr lang="en-US" sz="900" dirty="0"/>
          </a:p>
        </p:txBody>
      </p:sp>
      <p:sp>
        <p:nvSpPr>
          <p:cNvPr id="185" name="Shape 172"/>
          <p:cNvSpPr/>
          <p:nvPr/>
        </p:nvSpPr>
        <p:spPr>
          <a:xfrm>
            <a:off x="2371725" y="5519738"/>
            <a:ext cx="75068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6" name="Shape 173"/>
          <p:cNvSpPr/>
          <p:nvPr/>
        </p:nvSpPr>
        <p:spPr>
          <a:xfrm>
            <a:off x="2486025" y="5129213"/>
            <a:ext cx="522089" cy="180975"/>
          </a:xfrm>
          <a:prstGeom prst="roundRect">
            <a:avLst>
              <a:gd name="adj" fmla="val 21053"/>
            </a:avLst>
          </a:prstGeom>
          <a:solidFill>
            <a:srgbClr val="F5A623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7" name="Text 174"/>
          <p:cNvSpPr/>
          <p:nvPr/>
        </p:nvSpPr>
        <p:spPr>
          <a:xfrm>
            <a:off x="2552700" y="5157788"/>
            <a:ext cx="46493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F5A623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ORANGE</a:t>
            </a:r>
            <a:endParaRPr lang="en-US" sz="750" dirty="0"/>
          </a:p>
        </p:txBody>
      </p:sp>
      <p:sp>
        <p:nvSpPr>
          <p:cNvPr id="188" name="Shape 175"/>
          <p:cNvSpPr/>
          <p:nvPr/>
        </p:nvSpPr>
        <p:spPr>
          <a:xfrm>
            <a:off x="3122414" y="5519738"/>
            <a:ext cx="69532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9" name="Text 176"/>
          <p:cNvSpPr/>
          <p:nvPr/>
        </p:nvSpPr>
        <p:spPr>
          <a:xfrm>
            <a:off x="3236714" y="5024438"/>
            <a:ext cx="542925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BR3MQ</a:t>
            </a:r>
            <a:endParaRPr lang="en-US" sz="825" dirty="0"/>
          </a:p>
        </p:txBody>
      </p:sp>
      <p:sp>
        <p:nvSpPr>
          <p:cNvPr id="190" name="Shape 177"/>
          <p:cNvSpPr/>
          <p:nvPr/>
        </p:nvSpPr>
        <p:spPr>
          <a:xfrm>
            <a:off x="3817739" y="5519738"/>
            <a:ext cx="1913037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1" name="Shape 178"/>
          <p:cNvSpPr/>
          <p:nvPr/>
        </p:nvSpPr>
        <p:spPr>
          <a:xfrm>
            <a:off x="3932039" y="5076825"/>
            <a:ext cx="285750" cy="285750"/>
          </a:xfrm>
          <a:prstGeom prst="ellipse">
            <a:avLst/>
          </a:prstGeom>
          <a:solidFill>
            <a:srgbClr val="1C1C1F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2" name="Text 179"/>
          <p:cNvSpPr/>
          <p:nvPr/>
        </p:nvSpPr>
        <p:spPr>
          <a:xfrm>
            <a:off x="3903464" y="5086350"/>
            <a:ext cx="342900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82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SR</a:t>
            </a:r>
            <a:endParaRPr lang="en-US" sz="825" dirty="0"/>
          </a:p>
        </p:txBody>
      </p:sp>
      <p:sp>
        <p:nvSpPr>
          <p:cNvPr id="193" name="Text 180"/>
          <p:cNvSpPr/>
          <p:nvPr/>
        </p:nvSpPr>
        <p:spPr>
          <a:xfrm>
            <a:off x="4313039" y="5143500"/>
            <a:ext cx="631329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Sophie R.</a:t>
            </a:r>
            <a:endParaRPr lang="en-US" sz="975" dirty="0"/>
          </a:p>
        </p:txBody>
      </p:sp>
      <p:sp>
        <p:nvSpPr>
          <p:cNvPr id="194" name="Shape 181"/>
          <p:cNvSpPr/>
          <p:nvPr/>
        </p:nvSpPr>
        <p:spPr>
          <a:xfrm>
            <a:off x="5730776" y="5519738"/>
            <a:ext cx="129882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5" name="Text 182"/>
          <p:cNvSpPr/>
          <p:nvPr/>
        </p:nvSpPr>
        <p:spPr>
          <a:xfrm>
            <a:off x="5845076" y="5024438"/>
            <a:ext cx="1146423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Meuleuse 125</a:t>
            </a:r>
            <a:endParaRPr lang="en-US" sz="975" dirty="0"/>
          </a:p>
        </p:txBody>
      </p:sp>
      <p:sp>
        <p:nvSpPr>
          <p:cNvPr id="196" name="Shape 183"/>
          <p:cNvSpPr/>
          <p:nvPr/>
        </p:nvSpPr>
        <p:spPr>
          <a:xfrm>
            <a:off x="7029599" y="5519738"/>
            <a:ext cx="107007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7" name="Text 184"/>
          <p:cNvSpPr/>
          <p:nvPr/>
        </p:nvSpPr>
        <p:spPr>
          <a:xfrm>
            <a:off x="7143899" y="5024438"/>
            <a:ext cx="917674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18:32</a:t>
            </a:r>
            <a:endParaRPr lang="en-US" sz="975" dirty="0"/>
          </a:p>
        </p:txBody>
      </p:sp>
      <p:sp>
        <p:nvSpPr>
          <p:cNvPr id="198" name="Shape 185"/>
          <p:cNvSpPr/>
          <p:nvPr/>
        </p:nvSpPr>
        <p:spPr>
          <a:xfrm>
            <a:off x="8099673" y="5519738"/>
            <a:ext cx="5619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9" name="Text 186"/>
          <p:cNvSpPr/>
          <p:nvPr/>
        </p:nvSpPr>
        <p:spPr>
          <a:xfrm>
            <a:off x="8213973" y="5024438"/>
            <a:ext cx="409575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0,68</a:t>
            </a:r>
            <a:endParaRPr lang="en-US" sz="975" dirty="0"/>
          </a:p>
        </p:txBody>
      </p:sp>
      <p:sp>
        <p:nvSpPr>
          <p:cNvPr id="200" name="Shape 187"/>
          <p:cNvSpPr/>
          <p:nvPr/>
        </p:nvSpPr>
        <p:spPr>
          <a:xfrm>
            <a:off x="8661648" y="5519738"/>
            <a:ext cx="69532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1" name="Text 188"/>
          <p:cNvSpPr/>
          <p:nvPr/>
        </p:nvSpPr>
        <p:spPr>
          <a:xfrm>
            <a:off x="8775948" y="5024438"/>
            <a:ext cx="542925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200€</a:t>
            </a:r>
            <a:endParaRPr lang="en-US" sz="975" dirty="0"/>
          </a:p>
        </p:txBody>
      </p:sp>
      <p:sp>
        <p:nvSpPr>
          <p:cNvPr id="202" name="Shape 189"/>
          <p:cNvSpPr/>
          <p:nvPr/>
        </p:nvSpPr>
        <p:spPr>
          <a:xfrm>
            <a:off x="9356973" y="5519738"/>
            <a:ext cx="138261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3" name="Text 190"/>
          <p:cNvSpPr/>
          <p:nvPr/>
        </p:nvSpPr>
        <p:spPr>
          <a:xfrm>
            <a:off x="9471273" y="5024438"/>
            <a:ext cx="1230213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Capture 30€</a:t>
            </a:r>
            <a:endParaRPr lang="en-US" sz="975" dirty="0"/>
          </a:p>
        </p:txBody>
      </p:sp>
      <p:sp>
        <p:nvSpPr>
          <p:cNvPr id="204" name="Shape 191"/>
          <p:cNvSpPr/>
          <p:nvPr/>
        </p:nvSpPr>
        <p:spPr>
          <a:xfrm>
            <a:off x="10739586" y="5519738"/>
            <a:ext cx="103331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5" name="Shape 192"/>
          <p:cNvSpPr/>
          <p:nvPr/>
        </p:nvSpPr>
        <p:spPr>
          <a:xfrm>
            <a:off x="10853886" y="5029200"/>
            <a:ext cx="804714" cy="381000"/>
          </a:xfrm>
          <a:prstGeom prst="roundRect">
            <a:avLst>
              <a:gd name="adj" fmla="val 17500"/>
            </a:avLst>
          </a:prstGeom>
          <a:solidFill>
            <a:srgbClr val="131315"/>
          </a:solidFill>
          <a:ln w="9525">
            <a:solidFill>
              <a:srgbClr val="38383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06" name="Text 193"/>
          <p:cNvSpPr/>
          <p:nvPr/>
        </p:nvSpPr>
        <p:spPr>
          <a:xfrm>
            <a:off x="10920561" y="5086350"/>
            <a:ext cx="671364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Examiner →</a:t>
            </a:r>
            <a:endParaRPr lang="en-US" sz="900" dirty="0"/>
          </a:p>
        </p:txBody>
      </p:sp>
      <p:sp>
        <p:nvSpPr>
          <p:cNvPr id="207" name="Shape 194"/>
          <p:cNvSpPr/>
          <p:nvPr/>
        </p:nvSpPr>
        <p:spPr>
          <a:xfrm>
            <a:off x="2371725" y="6138863"/>
            <a:ext cx="75068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8" name="Shape 195"/>
          <p:cNvSpPr/>
          <p:nvPr/>
        </p:nvSpPr>
        <p:spPr>
          <a:xfrm>
            <a:off x="2486025" y="5748338"/>
            <a:ext cx="522089" cy="180975"/>
          </a:xfrm>
          <a:prstGeom prst="roundRect">
            <a:avLst>
              <a:gd name="adj" fmla="val 21053"/>
            </a:avLst>
          </a:prstGeom>
          <a:solidFill>
            <a:srgbClr val="F5A623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9" name="Text 196"/>
          <p:cNvSpPr/>
          <p:nvPr/>
        </p:nvSpPr>
        <p:spPr>
          <a:xfrm>
            <a:off x="2552700" y="5776913"/>
            <a:ext cx="46493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F5A623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ORANGE</a:t>
            </a:r>
            <a:endParaRPr lang="en-US" sz="750" dirty="0"/>
          </a:p>
        </p:txBody>
      </p:sp>
      <p:sp>
        <p:nvSpPr>
          <p:cNvPr id="210" name="Shape 197"/>
          <p:cNvSpPr/>
          <p:nvPr/>
        </p:nvSpPr>
        <p:spPr>
          <a:xfrm>
            <a:off x="3122414" y="6138863"/>
            <a:ext cx="69532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1" name="Text 198"/>
          <p:cNvSpPr/>
          <p:nvPr/>
        </p:nvSpPr>
        <p:spPr>
          <a:xfrm>
            <a:off x="3236714" y="5643563"/>
            <a:ext cx="542925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TQ2A8</a:t>
            </a:r>
            <a:endParaRPr lang="en-US" sz="825" dirty="0"/>
          </a:p>
        </p:txBody>
      </p:sp>
      <p:sp>
        <p:nvSpPr>
          <p:cNvPr id="212" name="Shape 199"/>
          <p:cNvSpPr/>
          <p:nvPr/>
        </p:nvSpPr>
        <p:spPr>
          <a:xfrm>
            <a:off x="3817739" y="6138863"/>
            <a:ext cx="1913037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3" name="Shape 200"/>
          <p:cNvSpPr/>
          <p:nvPr/>
        </p:nvSpPr>
        <p:spPr>
          <a:xfrm>
            <a:off x="3932039" y="5695950"/>
            <a:ext cx="285750" cy="285750"/>
          </a:xfrm>
          <a:prstGeom prst="ellipse">
            <a:avLst/>
          </a:prstGeom>
          <a:solidFill>
            <a:srgbClr val="1C1C1F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14" name="Text 201"/>
          <p:cNvSpPr/>
          <p:nvPr/>
        </p:nvSpPr>
        <p:spPr>
          <a:xfrm>
            <a:off x="3903464" y="5705475"/>
            <a:ext cx="342900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82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LV</a:t>
            </a:r>
            <a:endParaRPr lang="en-US" sz="825" dirty="0"/>
          </a:p>
        </p:txBody>
      </p:sp>
      <p:sp>
        <p:nvSpPr>
          <p:cNvPr id="215" name="Text 202"/>
          <p:cNvSpPr/>
          <p:nvPr/>
        </p:nvSpPr>
        <p:spPr>
          <a:xfrm>
            <a:off x="4313039" y="5762625"/>
            <a:ext cx="433239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Léa V.</a:t>
            </a:r>
            <a:endParaRPr lang="en-US" sz="975" dirty="0"/>
          </a:p>
        </p:txBody>
      </p:sp>
      <p:sp>
        <p:nvSpPr>
          <p:cNvPr id="216" name="Shape 203"/>
          <p:cNvSpPr/>
          <p:nvPr/>
        </p:nvSpPr>
        <p:spPr>
          <a:xfrm>
            <a:off x="5730776" y="6138863"/>
            <a:ext cx="129882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7" name="Text 204"/>
          <p:cNvSpPr/>
          <p:nvPr/>
        </p:nvSpPr>
        <p:spPr>
          <a:xfrm>
            <a:off x="5845076" y="5643563"/>
            <a:ext cx="1146423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Scie sauteuse</a:t>
            </a:r>
            <a:endParaRPr lang="en-US" sz="975" dirty="0"/>
          </a:p>
        </p:txBody>
      </p:sp>
      <p:sp>
        <p:nvSpPr>
          <p:cNvPr id="218" name="Shape 205"/>
          <p:cNvSpPr/>
          <p:nvPr/>
        </p:nvSpPr>
        <p:spPr>
          <a:xfrm>
            <a:off x="7029599" y="6138863"/>
            <a:ext cx="107007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9" name="Text 206"/>
          <p:cNvSpPr/>
          <p:nvPr/>
        </p:nvSpPr>
        <p:spPr>
          <a:xfrm>
            <a:off x="7143899" y="5643563"/>
            <a:ext cx="917674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17:12</a:t>
            </a:r>
            <a:endParaRPr lang="en-US" sz="975" dirty="0"/>
          </a:p>
        </p:txBody>
      </p:sp>
      <p:sp>
        <p:nvSpPr>
          <p:cNvPr id="220" name="Shape 207"/>
          <p:cNvSpPr/>
          <p:nvPr/>
        </p:nvSpPr>
        <p:spPr>
          <a:xfrm>
            <a:off x="8099673" y="6138863"/>
            <a:ext cx="5619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1" name="Text 208"/>
          <p:cNvSpPr/>
          <p:nvPr/>
        </p:nvSpPr>
        <p:spPr>
          <a:xfrm>
            <a:off x="8213973" y="5643563"/>
            <a:ext cx="409575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0,71</a:t>
            </a:r>
            <a:endParaRPr lang="en-US" sz="975" dirty="0"/>
          </a:p>
        </p:txBody>
      </p:sp>
      <p:sp>
        <p:nvSpPr>
          <p:cNvPr id="222" name="Shape 209"/>
          <p:cNvSpPr/>
          <p:nvPr/>
        </p:nvSpPr>
        <p:spPr>
          <a:xfrm>
            <a:off x="8661648" y="6138863"/>
            <a:ext cx="69532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3" name="Text 210"/>
          <p:cNvSpPr/>
          <p:nvPr/>
        </p:nvSpPr>
        <p:spPr>
          <a:xfrm>
            <a:off x="8775948" y="5643563"/>
            <a:ext cx="542925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150€</a:t>
            </a:r>
            <a:endParaRPr lang="en-US" sz="975" dirty="0"/>
          </a:p>
        </p:txBody>
      </p:sp>
      <p:sp>
        <p:nvSpPr>
          <p:cNvPr id="224" name="Shape 211"/>
          <p:cNvSpPr/>
          <p:nvPr/>
        </p:nvSpPr>
        <p:spPr>
          <a:xfrm>
            <a:off x="9356973" y="6138863"/>
            <a:ext cx="138261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5" name="Text 212"/>
          <p:cNvSpPr/>
          <p:nvPr/>
        </p:nvSpPr>
        <p:spPr>
          <a:xfrm>
            <a:off x="9471273" y="5643563"/>
            <a:ext cx="1230213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Libération totale</a:t>
            </a:r>
            <a:endParaRPr lang="en-US" sz="975" dirty="0"/>
          </a:p>
        </p:txBody>
      </p:sp>
      <p:sp>
        <p:nvSpPr>
          <p:cNvPr id="226" name="Shape 213"/>
          <p:cNvSpPr/>
          <p:nvPr/>
        </p:nvSpPr>
        <p:spPr>
          <a:xfrm>
            <a:off x="10739586" y="6138863"/>
            <a:ext cx="103331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7" name="Shape 214"/>
          <p:cNvSpPr/>
          <p:nvPr/>
        </p:nvSpPr>
        <p:spPr>
          <a:xfrm>
            <a:off x="10853886" y="5648325"/>
            <a:ext cx="804714" cy="381000"/>
          </a:xfrm>
          <a:prstGeom prst="roundRect">
            <a:avLst>
              <a:gd name="adj" fmla="val 17500"/>
            </a:avLst>
          </a:prstGeom>
          <a:solidFill>
            <a:srgbClr val="131315"/>
          </a:solidFill>
          <a:ln w="9525">
            <a:solidFill>
              <a:srgbClr val="38383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8" name="Text 215"/>
          <p:cNvSpPr/>
          <p:nvPr/>
        </p:nvSpPr>
        <p:spPr>
          <a:xfrm>
            <a:off x="10920561" y="5705475"/>
            <a:ext cx="671364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Examiner →</a:t>
            </a:r>
            <a:endParaRPr lang="en-US" sz="900" dirty="0"/>
          </a:p>
        </p:txBody>
      </p:sp>
      <p:sp>
        <p:nvSpPr>
          <p:cNvPr id="229" name="Shape 216"/>
          <p:cNvSpPr/>
          <p:nvPr/>
        </p:nvSpPr>
        <p:spPr>
          <a:xfrm>
            <a:off x="2371725" y="6757988"/>
            <a:ext cx="75068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30" name="Shape 217"/>
          <p:cNvSpPr/>
          <p:nvPr/>
        </p:nvSpPr>
        <p:spPr>
          <a:xfrm>
            <a:off x="2486025" y="6367463"/>
            <a:ext cx="522089" cy="180975"/>
          </a:xfrm>
          <a:prstGeom prst="roundRect">
            <a:avLst>
              <a:gd name="adj" fmla="val 21053"/>
            </a:avLst>
          </a:prstGeom>
          <a:solidFill>
            <a:srgbClr val="F5A623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31" name="Text 218"/>
          <p:cNvSpPr/>
          <p:nvPr/>
        </p:nvSpPr>
        <p:spPr>
          <a:xfrm>
            <a:off x="2552700" y="6396038"/>
            <a:ext cx="46493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F5A623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ORANGE</a:t>
            </a:r>
            <a:endParaRPr lang="en-US" sz="750" dirty="0"/>
          </a:p>
        </p:txBody>
      </p:sp>
      <p:sp>
        <p:nvSpPr>
          <p:cNvPr id="232" name="Shape 219"/>
          <p:cNvSpPr/>
          <p:nvPr/>
        </p:nvSpPr>
        <p:spPr>
          <a:xfrm>
            <a:off x="3122414" y="6757988"/>
            <a:ext cx="69532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33" name="Text 220"/>
          <p:cNvSpPr/>
          <p:nvPr/>
        </p:nvSpPr>
        <p:spPr>
          <a:xfrm>
            <a:off x="3236714" y="6262688"/>
            <a:ext cx="542925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MK5N9</a:t>
            </a:r>
            <a:endParaRPr lang="en-US" sz="825" dirty="0"/>
          </a:p>
        </p:txBody>
      </p:sp>
      <p:sp>
        <p:nvSpPr>
          <p:cNvPr id="234" name="Shape 221"/>
          <p:cNvSpPr/>
          <p:nvPr/>
        </p:nvSpPr>
        <p:spPr>
          <a:xfrm>
            <a:off x="3817739" y="6757988"/>
            <a:ext cx="1913037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35" name="Shape 222"/>
          <p:cNvSpPr/>
          <p:nvPr/>
        </p:nvSpPr>
        <p:spPr>
          <a:xfrm>
            <a:off x="3932039" y="6315075"/>
            <a:ext cx="285750" cy="285750"/>
          </a:xfrm>
          <a:prstGeom prst="ellipse">
            <a:avLst/>
          </a:prstGeom>
          <a:solidFill>
            <a:srgbClr val="1C1C1F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36" name="Text 223"/>
          <p:cNvSpPr/>
          <p:nvPr/>
        </p:nvSpPr>
        <p:spPr>
          <a:xfrm>
            <a:off x="3903464" y="6324600"/>
            <a:ext cx="342900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82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AL</a:t>
            </a:r>
            <a:endParaRPr lang="en-US" sz="825" dirty="0"/>
          </a:p>
        </p:txBody>
      </p:sp>
      <p:sp>
        <p:nvSpPr>
          <p:cNvPr id="237" name="Text 224"/>
          <p:cNvSpPr/>
          <p:nvPr/>
        </p:nvSpPr>
        <p:spPr>
          <a:xfrm>
            <a:off x="4313039" y="6381750"/>
            <a:ext cx="52075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Anne L.</a:t>
            </a:r>
            <a:endParaRPr lang="en-US" sz="975" dirty="0"/>
          </a:p>
        </p:txBody>
      </p:sp>
      <p:sp>
        <p:nvSpPr>
          <p:cNvPr id="238" name="Shape 225"/>
          <p:cNvSpPr/>
          <p:nvPr/>
        </p:nvSpPr>
        <p:spPr>
          <a:xfrm>
            <a:off x="5730776" y="6757988"/>
            <a:ext cx="129882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39" name="Text 226"/>
          <p:cNvSpPr/>
          <p:nvPr/>
        </p:nvSpPr>
        <p:spPr>
          <a:xfrm>
            <a:off x="5845076" y="6262688"/>
            <a:ext cx="1146423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Visseuse à choc</a:t>
            </a:r>
            <a:endParaRPr lang="en-US" sz="975" dirty="0"/>
          </a:p>
        </p:txBody>
      </p:sp>
      <p:sp>
        <p:nvSpPr>
          <p:cNvPr id="240" name="Shape 227"/>
          <p:cNvSpPr/>
          <p:nvPr/>
        </p:nvSpPr>
        <p:spPr>
          <a:xfrm>
            <a:off x="7029599" y="6757988"/>
            <a:ext cx="107007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1" name="Text 228"/>
          <p:cNvSpPr/>
          <p:nvPr/>
        </p:nvSpPr>
        <p:spPr>
          <a:xfrm>
            <a:off x="7143899" y="6262688"/>
            <a:ext cx="917674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16:55</a:t>
            </a:r>
            <a:endParaRPr lang="en-US" sz="975" dirty="0"/>
          </a:p>
        </p:txBody>
      </p:sp>
      <p:sp>
        <p:nvSpPr>
          <p:cNvPr id="242" name="Shape 229"/>
          <p:cNvSpPr/>
          <p:nvPr/>
        </p:nvSpPr>
        <p:spPr>
          <a:xfrm>
            <a:off x="8099673" y="6757988"/>
            <a:ext cx="5619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3" name="Text 230"/>
          <p:cNvSpPr/>
          <p:nvPr/>
        </p:nvSpPr>
        <p:spPr>
          <a:xfrm>
            <a:off x="8213973" y="6262688"/>
            <a:ext cx="409575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0,74</a:t>
            </a:r>
            <a:endParaRPr lang="en-US" sz="975" dirty="0"/>
          </a:p>
        </p:txBody>
      </p:sp>
      <p:sp>
        <p:nvSpPr>
          <p:cNvPr id="244" name="Shape 231"/>
          <p:cNvSpPr/>
          <p:nvPr/>
        </p:nvSpPr>
        <p:spPr>
          <a:xfrm>
            <a:off x="8661648" y="6757988"/>
            <a:ext cx="69532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5" name="Text 232"/>
          <p:cNvSpPr/>
          <p:nvPr/>
        </p:nvSpPr>
        <p:spPr>
          <a:xfrm>
            <a:off x="8775948" y="6262688"/>
            <a:ext cx="542925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150€</a:t>
            </a:r>
            <a:endParaRPr lang="en-US" sz="975" dirty="0"/>
          </a:p>
        </p:txBody>
      </p:sp>
      <p:sp>
        <p:nvSpPr>
          <p:cNvPr id="246" name="Shape 233"/>
          <p:cNvSpPr/>
          <p:nvPr/>
        </p:nvSpPr>
        <p:spPr>
          <a:xfrm>
            <a:off x="9356973" y="6757988"/>
            <a:ext cx="138261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7" name="Text 234"/>
          <p:cNvSpPr/>
          <p:nvPr/>
        </p:nvSpPr>
        <p:spPr>
          <a:xfrm>
            <a:off x="9471273" y="6262688"/>
            <a:ext cx="1230213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Libération totale</a:t>
            </a:r>
            <a:endParaRPr lang="en-US" sz="975" dirty="0"/>
          </a:p>
        </p:txBody>
      </p:sp>
      <p:sp>
        <p:nvSpPr>
          <p:cNvPr id="248" name="Shape 235"/>
          <p:cNvSpPr/>
          <p:nvPr/>
        </p:nvSpPr>
        <p:spPr>
          <a:xfrm>
            <a:off x="10739586" y="6757988"/>
            <a:ext cx="103331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9" name="Shape 236"/>
          <p:cNvSpPr/>
          <p:nvPr/>
        </p:nvSpPr>
        <p:spPr>
          <a:xfrm>
            <a:off x="10853886" y="6267450"/>
            <a:ext cx="804714" cy="381000"/>
          </a:xfrm>
          <a:prstGeom prst="roundRect">
            <a:avLst>
              <a:gd name="adj" fmla="val 17500"/>
            </a:avLst>
          </a:prstGeom>
          <a:solidFill>
            <a:srgbClr val="131315"/>
          </a:solidFill>
          <a:ln w="9525">
            <a:solidFill>
              <a:srgbClr val="38383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50" name="Text 237"/>
          <p:cNvSpPr/>
          <p:nvPr/>
        </p:nvSpPr>
        <p:spPr>
          <a:xfrm>
            <a:off x="10920561" y="6324600"/>
            <a:ext cx="671364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Examiner →</a:t>
            </a:r>
            <a:endParaRPr lang="en-US" sz="900" dirty="0"/>
          </a:p>
        </p:txBody>
      </p:sp>
      <p:sp>
        <p:nvSpPr>
          <p:cNvPr id="251" name="Shape 238"/>
          <p:cNvSpPr/>
          <p:nvPr/>
        </p:nvSpPr>
        <p:spPr>
          <a:xfrm>
            <a:off x="2371725" y="7377113"/>
            <a:ext cx="75068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2" name="Shape 239"/>
          <p:cNvSpPr/>
          <p:nvPr/>
        </p:nvSpPr>
        <p:spPr>
          <a:xfrm>
            <a:off x="2486025" y="6986588"/>
            <a:ext cx="392460" cy="180975"/>
          </a:xfrm>
          <a:prstGeom prst="roundRect">
            <a:avLst>
              <a:gd name="adj" fmla="val 21053"/>
            </a:avLst>
          </a:prstGeom>
          <a:solidFill>
            <a:srgbClr val="4ADE80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3" name="Text 240"/>
          <p:cNvSpPr/>
          <p:nvPr/>
        </p:nvSpPr>
        <p:spPr>
          <a:xfrm>
            <a:off x="2552700" y="7015163"/>
            <a:ext cx="33531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VERT</a:t>
            </a:r>
            <a:endParaRPr lang="en-US" sz="750" dirty="0"/>
          </a:p>
        </p:txBody>
      </p:sp>
      <p:sp>
        <p:nvSpPr>
          <p:cNvPr id="254" name="Shape 241"/>
          <p:cNvSpPr/>
          <p:nvPr/>
        </p:nvSpPr>
        <p:spPr>
          <a:xfrm>
            <a:off x="3122414" y="7377113"/>
            <a:ext cx="69532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5" name="Text 242"/>
          <p:cNvSpPr/>
          <p:nvPr/>
        </p:nvSpPr>
        <p:spPr>
          <a:xfrm>
            <a:off x="3236714" y="6881813"/>
            <a:ext cx="542925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A7K9X</a:t>
            </a:r>
            <a:endParaRPr lang="en-US" sz="825" dirty="0"/>
          </a:p>
        </p:txBody>
      </p:sp>
      <p:sp>
        <p:nvSpPr>
          <p:cNvPr id="256" name="Shape 243"/>
          <p:cNvSpPr/>
          <p:nvPr/>
        </p:nvSpPr>
        <p:spPr>
          <a:xfrm>
            <a:off x="3817739" y="7377113"/>
            <a:ext cx="1913037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7" name="Shape 244"/>
          <p:cNvSpPr/>
          <p:nvPr/>
        </p:nvSpPr>
        <p:spPr>
          <a:xfrm>
            <a:off x="3932039" y="6934200"/>
            <a:ext cx="285750" cy="285750"/>
          </a:xfrm>
          <a:prstGeom prst="ellipse">
            <a:avLst/>
          </a:prstGeom>
          <a:solidFill>
            <a:srgbClr val="1C1C1F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58" name="Text 245"/>
          <p:cNvSpPr/>
          <p:nvPr/>
        </p:nvSpPr>
        <p:spPr>
          <a:xfrm>
            <a:off x="3903464" y="6943725"/>
            <a:ext cx="342900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82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CT</a:t>
            </a:r>
            <a:endParaRPr lang="en-US" sz="825" dirty="0"/>
          </a:p>
        </p:txBody>
      </p:sp>
      <p:sp>
        <p:nvSpPr>
          <p:cNvPr id="259" name="Text 246"/>
          <p:cNvSpPr/>
          <p:nvPr/>
        </p:nvSpPr>
        <p:spPr>
          <a:xfrm>
            <a:off x="4313039" y="7000875"/>
            <a:ext cx="653207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Camille T.</a:t>
            </a:r>
            <a:endParaRPr lang="en-US" sz="975" dirty="0"/>
          </a:p>
        </p:txBody>
      </p:sp>
      <p:sp>
        <p:nvSpPr>
          <p:cNvPr id="260" name="Shape 247"/>
          <p:cNvSpPr/>
          <p:nvPr/>
        </p:nvSpPr>
        <p:spPr>
          <a:xfrm>
            <a:off x="5730776" y="7377113"/>
            <a:ext cx="129882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61" name="Text 248"/>
          <p:cNvSpPr/>
          <p:nvPr/>
        </p:nvSpPr>
        <p:spPr>
          <a:xfrm>
            <a:off x="5845076" y="6881813"/>
            <a:ext cx="1146423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Perceuse 18V</a:t>
            </a:r>
            <a:endParaRPr lang="en-US" sz="975" dirty="0"/>
          </a:p>
        </p:txBody>
      </p:sp>
      <p:sp>
        <p:nvSpPr>
          <p:cNvPr id="262" name="Shape 249"/>
          <p:cNvSpPr/>
          <p:nvPr/>
        </p:nvSpPr>
        <p:spPr>
          <a:xfrm>
            <a:off x="7029599" y="7377113"/>
            <a:ext cx="107007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63" name="Text 250"/>
          <p:cNvSpPr/>
          <p:nvPr/>
        </p:nvSpPr>
        <p:spPr>
          <a:xfrm>
            <a:off x="7143899" y="6881813"/>
            <a:ext cx="917674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18:53</a:t>
            </a:r>
            <a:endParaRPr lang="en-US" sz="975" dirty="0"/>
          </a:p>
        </p:txBody>
      </p:sp>
      <p:sp>
        <p:nvSpPr>
          <p:cNvPr id="264" name="Shape 251"/>
          <p:cNvSpPr/>
          <p:nvPr/>
        </p:nvSpPr>
        <p:spPr>
          <a:xfrm>
            <a:off x="8099673" y="7377113"/>
            <a:ext cx="5619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65" name="Text 252"/>
          <p:cNvSpPr/>
          <p:nvPr/>
        </p:nvSpPr>
        <p:spPr>
          <a:xfrm>
            <a:off x="8213973" y="6881813"/>
            <a:ext cx="409575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0,94</a:t>
            </a:r>
            <a:endParaRPr lang="en-US" sz="975" dirty="0"/>
          </a:p>
        </p:txBody>
      </p:sp>
      <p:sp>
        <p:nvSpPr>
          <p:cNvPr id="266" name="Shape 253"/>
          <p:cNvSpPr/>
          <p:nvPr/>
        </p:nvSpPr>
        <p:spPr>
          <a:xfrm>
            <a:off x="8661648" y="7377113"/>
            <a:ext cx="69532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67" name="Text 254"/>
          <p:cNvSpPr/>
          <p:nvPr/>
        </p:nvSpPr>
        <p:spPr>
          <a:xfrm>
            <a:off x="8775948" y="6881813"/>
            <a:ext cx="542925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200€</a:t>
            </a:r>
            <a:endParaRPr lang="en-US" sz="975" dirty="0"/>
          </a:p>
        </p:txBody>
      </p:sp>
      <p:sp>
        <p:nvSpPr>
          <p:cNvPr id="268" name="Shape 255"/>
          <p:cNvSpPr/>
          <p:nvPr/>
        </p:nvSpPr>
        <p:spPr>
          <a:xfrm>
            <a:off x="9356973" y="7377113"/>
            <a:ext cx="138261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69" name="Text 256"/>
          <p:cNvSpPr/>
          <p:nvPr/>
        </p:nvSpPr>
        <p:spPr>
          <a:xfrm>
            <a:off x="9471273" y="6881813"/>
            <a:ext cx="1230213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Libération totale</a:t>
            </a:r>
            <a:endParaRPr lang="en-US" sz="975" dirty="0"/>
          </a:p>
        </p:txBody>
      </p:sp>
      <p:sp>
        <p:nvSpPr>
          <p:cNvPr id="270" name="Shape 257"/>
          <p:cNvSpPr/>
          <p:nvPr/>
        </p:nvSpPr>
        <p:spPr>
          <a:xfrm>
            <a:off x="10739586" y="7377113"/>
            <a:ext cx="103331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71" name="Shape 258"/>
          <p:cNvSpPr/>
          <p:nvPr/>
        </p:nvSpPr>
        <p:spPr>
          <a:xfrm>
            <a:off x="10853886" y="6886575"/>
            <a:ext cx="804714" cy="381000"/>
          </a:xfrm>
          <a:prstGeom prst="roundRect">
            <a:avLst>
              <a:gd name="adj" fmla="val 17500"/>
            </a:avLst>
          </a:prstGeom>
          <a:solidFill>
            <a:srgbClr val="131315"/>
          </a:solidFill>
          <a:ln w="9525">
            <a:solidFill>
              <a:srgbClr val="38383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72" name="Text 259"/>
          <p:cNvSpPr/>
          <p:nvPr/>
        </p:nvSpPr>
        <p:spPr>
          <a:xfrm>
            <a:off x="10920561" y="6943725"/>
            <a:ext cx="671364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Examiner →</a:t>
            </a:r>
            <a:endParaRPr lang="en-US" sz="900" dirty="0"/>
          </a:p>
        </p:txBody>
      </p:sp>
      <p:sp>
        <p:nvSpPr>
          <p:cNvPr id="273" name="Shape 260"/>
          <p:cNvSpPr/>
          <p:nvPr/>
        </p:nvSpPr>
        <p:spPr>
          <a:xfrm>
            <a:off x="2371725" y="7996237"/>
            <a:ext cx="75068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74" name="Shape 261"/>
          <p:cNvSpPr/>
          <p:nvPr/>
        </p:nvSpPr>
        <p:spPr>
          <a:xfrm>
            <a:off x="2486025" y="7605713"/>
            <a:ext cx="392460" cy="180975"/>
          </a:xfrm>
          <a:prstGeom prst="roundRect">
            <a:avLst>
              <a:gd name="adj" fmla="val 21053"/>
            </a:avLst>
          </a:prstGeom>
          <a:solidFill>
            <a:srgbClr val="4ADE80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75" name="Text 262"/>
          <p:cNvSpPr/>
          <p:nvPr/>
        </p:nvSpPr>
        <p:spPr>
          <a:xfrm>
            <a:off x="2552700" y="7634288"/>
            <a:ext cx="33531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VERT</a:t>
            </a:r>
            <a:endParaRPr lang="en-US" sz="750" dirty="0"/>
          </a:p>
        </p:txBody>
      </p:sp>
      <p:sp>
        <p:nvSpPr>
          <p:cNvPr id="276" name="Shape 263"/>
          <p:cNvSpPr/>
          <p:nvPr/>
        </p:nvSpPr>
        <p:spPr>
          <a:xfrm>
            <a:off x="3122414" y="7996237"/>
            <a:ext cx="69532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77" name="Text 264"/>
          <p:cNvSpPr/>
          <p:nvPr/>
        </p:nvSpPr>
        <p:spPr>
          <a:xfrm>
            <a:off x="3236714" y="7500938"/>
            <a:ext cx="542925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VW2QL</a:t>
            </a:r>
            <a:endParaRPr lang="en-US" sz="825" dirty="0"/>
          </a:p>
        </p:txBody>
      </p:sp>
      <p:sp>
        <p:nvSpPr>
          <p:cNvPr id="278" name="Shape 265"/>
          <p:cNvSpPr/>
          <p:nvPr/>
        </p:nvSpPr>
        <p:spPr>
          <a:xfrm>
            <a:off x="3817739" y="7996237"/>
            <a:ext cx="1913037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79" name="Shape 266"/>
          <p:cNvSpPr/>
          <p:nvPr/>
        </p:nvSpPr>
        <p:spPr>
          <a:xfrm>
            <a:off x="3932039" y="7553325"/>
            <a:ext cx="285750" cy="285750"/>
          </a:xfrm>
          <a:prstGeom prst="ellipse">
            <a:avLst/>
          </a:prstGeom>
          <a:solidFill>
            <a:srgbClr val="1C1C1F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80" name="Text 267"/>
          <p:cNvSpPr/>
          <p:nvPr/>
        </p:nvSpPr>
        <p:spPr>
          <a:xfrm>
            <a:off x="3903464" y="7562850"/>
            <a:ext cx="342900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82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HM</a:t>
            </a:r>
            <a:endParaRPr lang="en-US" sz="825" dirty="0"/>
          </a:p>
        </p:txBody>
      </p:sp>
      <p:sp>
        <p:nvSpPr>
          <p:cNvPr id="281" name="Text 268"/>
          <p:cNvSpPr/>
          <p:nvPr/>
        </p:nvSpPr>
        <p:spPr>
          <a:xfrm>
            <a:off x="4313039" y="7620000"/>
            <a:ext cx="57403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Hugo M.</a:t>
            </a:r>
            <a:endParaRPr lang="en-US" sz="975" dirty="0"/>
          </a:p>
        </p:txBody>
      </p:sp>
      <p:sp>
        <p:nvSpPr>
          <p:cNvPr id="282" name="Shape 269"/>
          <p:cNvSpPr/>
          <p:nvPr/>
        </p:nvSpPr>
        <p:spPr>
          <a:xfrm>
            <a:off x="5730776" y="7996237"/>
            <a:ext cx="129882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83" name="Text 270"/>
          <p:cNvSpPr/>
          <p:nvPr/>
        </p:nvSpPr>
        <p:spPr>
          <a:xfrm>
            <a:off x="5845076" y="7500938"/>
            <a:ext cx="1146423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Perceuse 18V</a:t>
            </a:r>
            <a:endParaRPr lang="en-US" sz="975" dirty="0"/>
          </a:p>
        </p:txBody>
      </p:sp>
      <p:sp>
        <p:nvSpPr>
          <p:cNvPr id="284" name="Shape 271"/>
          <p:cNvSpPr/>
          <p:nvPr/>
        </p:nvSpPr>
        <p:spPr>
          <a:xfrm>
            <a:off x="7029599" y="7996237"/>
            <a:ext cx="107007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85" name="Text 272"/>
          <p:cNvSpPr/>
          <p:nvPr/>
        </p:nvSpPr>
        <p:spPr>
          <a:xfrm>
            <a:off x="7143899" y="7500938"/>
            <a:ext cx="917674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18:30</a:t>
            </a:r>
            <a:endParaRPr lang="en-US" sz="975" dirty="0"/>
          </a:p>
        </p:txBody>
      </p:sp>
      <p:sp>
        <p:nvSpPr>
          <p:cNvPr id="286" name="Shape 273"/>
          <p:cNvSpPr/>
          <p:nvPr/>
        </p:nvSpPr>
        <p:spPr>
          <a:xfrm>
            <a:off x="8099673" y="7996237"/>
            <a:ext cx="5619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87" name="Text 274"/>
          <p:cNvSpPr/>
          <p:nvPr/>
        </p:nvSpPr>
        <p:spPr>
          <a:xfrm>
            <a:off x="8213973" y="7500938"/>
            <a:ext cx="409575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0,91</a:t>
            </a:r>
            <a:endParaRPr lang="en-US" sz="975" dirty="0"/>
          </a:p>
        </p:txBody>
      </p:sp>
      <p:sp>
        <p:nvSpPr>
          <p:cNvPr id="288" name="Shape 275"/>
          <p:cNvSpPr/>
          <p:nvPr/>
        </p:nvSpPr>
        <p:spPr>
          <a:xfrm>
            <a:off x="8661648" y="7996237"/>
            <a:ext cx="69532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89" name="Text 276"/>
          <p:cNvSpPr/>
          <p:nvPr/>
        </p:nvSpPr>
        <p:spPr>
          <a:xfrm>
            <a:off x="8775948" y="7500938"/>
            <a:ext cx="542925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200€</a:t>
            </a:r>
            <a:endParaRPr lang="en-US" sz="975" dirty="0"/>
          </a:p>
        </p:txBody>
      </p:sp>
      <p:sp>
        <p:nvSpPr>
          <p:cNvPr id="290" name="Shape 277"/>
          <p:cNvSpPr/>
          <p:nvPr/>
        </p:nvSpPr>
        <p:spPr>
          <a:xfrm>
            <a:off x="9356973" y="7996237"/>
            <a:ext cx="138261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91" name="Text 278"/>
          <p:cNvSpPr/>
          <p:nvPr/>
        </p:nvSpPr>
        <p:spPr>
          <a:xfrm>
            <a:off x="9471273" y="7500938"/>
            <a:ext cx="1230213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Libération totale</a:t>
            </a:r>
            <a:endParaRPr lang="en-US" sz="975" dirty="0"/>
          </a:p>
        </p:txBody>
      </p:sp>
      <p:sp>
        <p:nvSpPr>
          <p:cNvPr id="292" name="Shape 279"/>
          <p:cNvSpPr/>
          <p:nvPr/>
        </p:nvSpPr>
        <p:spPr>
          <a:xfrm>
            <a:off x="10739586" y="7996237"/>
            <a:ext cx="103331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93" name="Shape 280"/>
          <p:cNvSpPr/>
          <p:nvPr/>
        </p:nvSpPr>
        <p:spPr>
          <a:xfrm>
            <a:off x="10853886" y="7505700"/>
            <a:ext cx="804714" cy="381000"/>
          </a:xfrm>
          <a:prstGeom prst="roundRect">
            <a:avLst>
              <a:gd name="adj" fmla="val 17500"/>
            </a:avLst>
          </a:prstGeom>
          <a:solidFill>
            <a:srgbClr val="131315"/>
          </a:solidFill>
          <a:ln w="9525">
            <a:solidFill>
              <a:srgbClr val="38383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94" name="Text 281"/>
          <p:cNvSpPr/>
          <p:nvPr/>
        </p:nvSpPr>
        <p:spPr>
          <a:xfrm>
            <a:off x="10920561" y="7562850"/>
            <a:ext cx="671364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Examiner →</a:t>
            </a:r>
            <a:endParaRPr lang="en-US" sz="900" dirty="0"/>
          </a:p>
        </p:txBody>
      </p:sp>
      <p:sp>
        <p:nvSpPr>
          <p:cNvPr id="295" name="Shape 282"/>
          <p:cNvSpPr/>
          <p:nvPr/>
        </p:nvSpPr>
        <p:spPr>
          <a:xfrm>
            <a:off x="2371725" y="8615363"/>
            <a:ext cx="75068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96" name="Shape 283"/>
          <p:cNvSpPr/>
          <p:nvPr/>
        </p:nvSpPr>
        <p:spPr>
          <a:xfrm>
            <a:off x="2486025" y="8224837"/>
            <a:ext cx="392460" cy="180975"/>
          </a:xfrm>
          <a:prstGeom prst="roundRect">
            <a:avLst>
              <a:gd name="adj" fmla="val 21053"/>
            </a:avLst>
          </a:prstGeom>
          <a:solidFill>
            <a:srgbClr val="4ADE80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97" name="Text 284"/>
          <p:cNvSpPr/>
          <p:nvPr/>
        </p:nvSpPr>
        <p:spPr>
          <a:xfrm>
            <a:off x="2552700" y="8253412"/>
            <a:ext cx="33531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VERT</a:t>
            </a:r>
            <a:endParaRPr lang="en-US" sz="750" dirty="0"/>
          </a:p>
        </p:txBody>
      </p:sp>
      <p:sp>
        <p:nvSpPr>
          <p:cNvPr id="298" name="Shape 285"/>
          <p:cNvSpPr/>
          <p:nvPr/>
        </p:nvSpPr>
        <p:spPr>
          <a:xfrm>
            <a:off x="3122414" y="8615363"/>
            <a:ext cx="69532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99" name="Text 286"/>
          <p:cNvSpPr/>
          <p:nvPr/>
        </p:nvSpPr>
        <p:spPr>
          <a:xfrm>
            <a:off x="3236714" y="8120063"/>
            <a:ext cx="542925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LP3K8</a:t>
            </a:r>
            <a:endParaRPr lang="en-US" sz="825" dirty="0"/>
          </a:p>
        </p:txBody>
      </p:sp>
      <p:sp>
        <p:nvSpPr>
          <p:cNvPr id="300" name="Shape 287"/>
          <p:cNvSpPr/>
          <p:nvPr/>
        </p:nvSpPr>
        <p:spPr>
          <a:xfrm>
            <a:off x="3817739" y="8615363"/>
            <a:ext cx="1913037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01" name="Shape 288"/>
          <p:cNvSpPr/>
          <p:nvPr/>
        </p:nvSpPr>
        <p:spPr>
          <a:xfrm>
            <a:off x="3932039" y="8172450"/>
            <a:ext cx="285750" cy="285750"/>
          </a:xfrm>
          <a:prstGeom prst="ellipse">
            <a:avLst/>
          </a:prstGeom>
          <a:solidFill>
            <a:srgbClr val="1C1C1F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02" name="Text 289"/>
          <p:cNvSpPr/>
          <p:nvPr/>
        </p:nvSpPr>
        <p:spPr>
          <a:xfrm>
            <a:off x="3903464" y="8181975"/>
            <a:ext cx="342900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82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TS</a:t>
            </a:r>
            <a:endParaRPr lang="en-US" sz="825" dirty="0"/>
          </a:p>
        </p:txBody>
      </p:sp>
      <p:sp>
        <p:nvSpPr>
          <p:cNvPr id="303" name="Text 290"/>
          <p:cNvSpPr/>
          <p:nvPr/>
        </p:nvSpPr>
        <p:spPr>
          <a:xfrm>
            <a:off x="4313039" y="8239125"/>
            <a:ext cx="52581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Théo S.</a:t>
            </a:r>
            <a:endParaRPr lang="en-US" sz="975" dirty="0"/>
          </a:p>
        </p:txBody>
      </p:sp>
      <p:sp>
        <p:nvSpPr>
          <p:cNvPr id="304" name="Shape 291"/>
          <p:cNvSpPr/>
          <p:nvPr/>
        </p:nvSpPr>
        <p:spPr>
          <a:xfrm>
            <a:off x="5730776" y="8615363"/>
            <a:ext cx="129882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05" name="Text 292"/>
          <p:cNvSpPr/>
          <p:nvPr/>
        </p:nvSpPr>
        <p:spPr>
          <a:xfrm>
            <a:off x="5845076" y="8120063"/>
            <a:ext cx="1146423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Meuleuse 125</a:t>
            </a:r>
            <a:endParaRPr lang="en-US" sz="975" dirty="0"/>
          </a:p>
        </p:txBody>
      </p:sp>
      <p:sp>
        <p:nvSpPr>
          <p:cNvPr id="306" name="Shape 293"/>
          <p:cNvSpPr/>
          <p:nvPr/>
        </p:nvSpPr>
        <p:spPr>
          <a:xfrm>
            <a:off x="7029599" y="8615363"/>
            <a:ext cx="107007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07" name="Text 294"/>
          <p:cNvSpPr/>
          <p:nvPr/>
        </p:nvSpPr>
        <p:spPr>
          <a:xfrm>
            <a:off x="7143899" y="8120063"/>
            <a:ext cx="917674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17:58</a:t>
            </a:r>
            <a:endParaRPr lang="en-US" sz="975" dirty="0"/>
          </a:p>
        </p:txBody>
      </p:sp>
      <p:sp>
        <p:nvSpPr>
          <p:cNvPr id="308" name="Shape 295"/>
          <p:cNvSpPr/>
          <p:nvPr/>
        </p:nvSpPr>
        <p:spPr>
          <a:xfrm>
            <a:off x="8099673" y="8615363"/>
            <a:ext cx="5619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09" name="Text 296"/>
          <p:cNvSpPr/>
          <p:nvPr/>
        </p:nvSpPr>
        <p:spPr>
          <a:xfrm>
            <a:off x="8213973" y="8120063"/>
            <a:ext cx="409575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0,89</a:t>
            </a:r>
            <a:endParaRPr lang="en-US" sz="975" dirty="0"/>
          </a:p>
        </p:txBody>
      </p:sp>
      <p:sp>
        <p:nvSpPr>
          <p:cNvPr id="310" name="Shape 297"/>
          <p:cNvSpPr/>
          <p:nvPr/>
        </p:nvSpPr>
        <p:spPr>
          <a:xfrm>
            <a:off x="8661648" y="8615363"/>
            <a:ext cx="69532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11" name="Text 298"/>
          <p:cNvSpPr/>
          <p:nvPr/>
        </p:nvSpPr>
        <p:spPr>
          <a:xfrm>
            <a:off x="8775948" y="8120063"/>
            <a:ext cx="542925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200€</a:t>
            </a:r>
            <a:endParaRPr lang="en-US" sz="975" dirty="0"/>
          </a:p>
        </p:txBody>
      </p:sp>
      <p:sp>
        <p:nvSpPr>
          <p:cNvPr id="312" name="Shape 299"/>
          <p:cNvSpPr/>
          <p:nvPr/>
        </p:nvSpPr>
        <p:spPr>
          <a:xfrm>
            <a:off x="9356973" y="8615363"/>
            <a:ext cx="138261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13" name="Text 300"/>
          <p:cNvSpPr/>
          <p:nvPr/>
        </p:nvSpPr>
        <p:spPr>
          <a:xfrm>
            <a:off x="9471273" y="8120063"/>
            <a:ext cx="1230213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Libération totale</a:t>
            </a:r>
            <a:endParaRPr lang="en-US" sz="975" dirty="0"/>
          </a:p>
        </p:txBody>
      </p:sp>
      <p:sp>
        <p:nvSpPr>
          <p:cNvPr id="314" name="Shape 301"/>
          <p:cNvSpPr/>
          <p:nvPr/>
        </p:nvSpPr>
        <p:spPr>
          <a:xfrm>
            <a:off x="10739586" y="8615363"/>
            <a:ext cx="103331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15" name="Shape 302"/>
          <p:cNvSpPr/>
          <p:nvPr/>
        </p:nvSpPr>
        <p:spPr>
          <a:xfrm>
            <a:off x="10853886" y="8124825"/>
            <a:ext cx="804714" cy="381000"/>
          </a:xfrm>
          <a:prstGeom prst="roundRect">
            <a:avLst>
              <a:gd name="adj" fmla="val 17500"/>
            </a:avLst>
          </a:prstGeom>
          <a:solidFill>
            <a:srgbClr val="131315"/>
          </a:solidFill>
          <a:ln w="9525">
            <a:solidFill>
              <a:srgbClr val="38383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16" name="Text 303"/>
          <p:cNvSpPr/>
          <p:nvPr/>
        </p:nvSpPr>
        <p:spPr>
          <a:xfrm>
            <a:off x="10920561" y="8181975"/>
            <a:ext cx="671364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Examiner →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5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71450" y="133350"/>
            <a:ext cx="2221260" cy="238125"/>
          </a:xfrm>
          <a:prstGeom prst="roundRect">
            <a:avLst>
              <a:gd name="adj" fmla="val 16000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>
                <a:alpha val="6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276225" y="190500"/>
            <a:ext cx="208791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kern="0" spc="45" dirty="0">
                <a:solidFill>
                  <a:srgbClr val="6B686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VALIDATION DÉTAILLÉE · CAS ROUGE</a:t>
            </a:r>
            <a:endParaRPr lang="en-US" sz="75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2192000" cy="7810500"/>
          </a:xfrm>
          <a:prstGeom prst="roundRect">
            <a:avLst>
              <a:gd name="adj" fmla="val 1220"/>
            </a:avLst>
          </a:prstGeom>
          <a:solidFill>
            <a:srgbClr val="35363A"/>
          </a:solidFill>
          <a:ln/>
          <a:effectLst>
            <a:outerShdw blurRad="762000" dist="2286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12192000" cy="419100"/>
          </a:xfrm>
          <a:prstGeom prst="rect">
            <a:avLst/>
          </a:prstGeom>
          <a:solidFill>
            <a:srgbClr val="202124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133350" y="152400"/>
            <a:ext cx="114300" cy="114300"/>
          </a:xfrm>
          <a:prstGeom prst="ellipse">
            <a:avLst/>
          </a:prstGeom>
          <a:solidFill>
            <a:srgbClr val="FF5F57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323850" y="152400"/>
            <a:ext cx="114300" cy="114300"/>
          </a:xfrm>
          <a:prstGeom prst="ellipse">
            <a:avLst/>
          </a:prstGeom>
          <a:solidFill>
            <a:srgbClr val="FEBC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" name="Shape 6"/>
          <p:cNvSpPr/>
          <p:nvPr/>
        </p:nvSpPr>
        <p:spPr>
          <a:xfrm>
            <a:off x="514350" y="152400"/>
            <a:ext cx="114300" cy="114300"/>
          </a:xfrm>
          <a:prstGeom prst="ellipse">
            <a:avLst/>
          </a:prstGeom>
          <a:solidFill>
            <a:srgbClr val="28C84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" name="Shape 7"/>
          <p:cNvSpPr/>
          <p:nvPr/>
        </p:nvSpPr>
        <p:spPr>
          <a:xfrm>
            <a:off x="800100" y="95250"/>
            <a:ext cx="1143000" cy="323850"/>
          </a:xfrm>
          <a:prstGeom prst="roundRect">
            <a:avLst>
              <a:gd name="adj" fmla="val 23529"/>
            </a:avLst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900" y="323850"/>
            <a:ext cx="76200" cy="95250"/>
          </a:xfrm>
          <a:prstGeom prst="rect">
            <a:avLst/>
          </a:prstGeom>
        </p:spPr>
      </p:pic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1943100" y="323850"/>
            <a:ext cx="76200" cy="95250"/>
          </a:xfrm>
          <a:prstGeom prst="rect">
            <a:avLst/>
          </a:prstGeom>
        </p:spPr>
      </p:pic>
      <p:sp>
        <p:nvSpPr>
          <p:cNvPr id="12" name="Shape 8"/>
          <p:cNvSpPr/>
          <p:nvPr/>
        </p:nvSpPr>
        <p:spPr>
          <a:xfrm>
            <a:off x="914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" name="Text 9"/>
          <p:cNvSpPr/>
          <p:nvPr/>
        </p:nvSpPr>
        <p:spPr>
          <a:xfrm>
            <a:off x="1123950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F2N7K</a:t>
            </a:r>
            <a:endParaRPr lang="en-US" sz="900" dirty="0"/>
          </a:p>
        </p:txBody>
      </p:sp>
      <p:sp>
        <p:nvSpPr>
          <p:cNvPr id="14" name="Shape 10"/>
          <p:cNvSpPr/>
          <p:nvPr/>
        </p:nvSpPr>
        <p:spPr>
          <a:xfrm>
            <a:off x="2057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" name="Text 11"/>
          <p:cNvSpPr/>
          <p:nvPr/>
        </p:nvSpPr>
        <p:spPr>
          <a:xfrm>
            <a:off x="2266950" y="180975"/>
            <a:ext cx="94863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Stripe Dashboard</a:t>
            </a:r>
            <a:endParaRPr lang="en-US" sz="900" dirty="0"/>
          </a:p>
        </p:txBody>
      </p:sp>
      <p:sp>
        <p:nvSpPr>
          <p:cNvPr id="16" name="Shape 12"/>
          <p:cNvSpPr/>
          <p:nvPr/>
        </p:nvSpPr>
        <p:spPr>
          <a:xfrm>
            <a:off x="336798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" name="Text 13"/>
          <p:cNvSpPr/>
          <p:nvPr/>
        </p:nvSpPr>
        <p:spPr>
          <a:xfrm>
            <a:off x="3577530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Notion</a:t>
            </a:r>
            <a:endParaRPr lang="en-US" sz="900" dirty="0"/>
          </a:p>
        </p:txBody>
      </p:sp>
      <p:sp>
        <p:nvSpPr>
          <p:cNvPr id="18" name="Shape 14"/>
          <p:cNvSpPr/>
          <p:nvPr/>
        </p:nvSpPr>
        <p:spPr>
          <a:xfrm>
            <a:off x="0" y="419100"/>
            <a:ext cx="12192000" cy="381000"/>
          </a:xfrm>
          <a:prstGeom prst="rect">
            <a:avLst/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" name="Shape 15"/>
          <p:cNvSpPr/>
          <p:nvPr/>
        </p:nvSpPr>
        <p:spPr>
          <a:xfrm>
            <a:off x="1333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" name="Shape 16"/>
          <p:cNvSpPr/>
          <p:nvPr/>
        </p:nvSpPr>
        <p:spPr>
          <a:xfrm>
            <a:off x="438150" y="466725"/>
            <a:ext cx="11315700" cy="285750"/>
          </a:xfrm>
          <a:prstGeom prst="roundRect">
            <a:avLst>
              <a:gd name="adj" fmla="val 50000"/>
            </a:avLst>
          </a:prstGeom>
          <a:solidFill>
            <a:srgbClr val="282A2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" name="Shape 17"/>
          <p:cNvSpPr/>
          <p:nvPr/>
        </p:nvSpPr>
        <p:spPr>
          <a:xfrm>
            <a:off x="571500" y="552450"/>
            <a:ext cx="114300" cy="1143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" name="Text 18"/>
          <p:cNvSpPr/>
          <p:nvPr/>
        </p:nvSpPr>
        <p:spPr>
          <a:xfrm>
            <a:off x="762000" y="528638"/>
            <a:ext cx="11184255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admin.toolbox24.fr/validation/F2N7K</a:t>
            </a:r>
            <a:endParaRPr lang="en-US" sz="975" dirty="0"/>
          </a:p>
        </p:txBody>
      </p:sp>
      <p:sp>
        <p:nvSpPr>
          <p:cNvPr id="23" name="Shape 19"/>
          <p:cNvSpPr/>
          <p:nvPr/>
        </p:nvSpPr>
        <p:spPr>
          <a:xfrm>
            <a:off x="119062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" name="Shape 20"/>
          <p:cNvSpPr/>
          <p:nvPr/>
        </p:nvSpPr>
        <p:spPr>
          <a:xfrm>
            <a:off x="0" y="800100"/>
            <a:ext cx="12192000" cy="70104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" name="Shape 21"/>
          <p:cNvSpPr/>
          <p:nvPr/>
        </p:nvSpPr>
        <p:spPr>
          <a:xfrm>
            <a:off x="0" y="800100"/>
            <a:ext cx="12192000" cy="7010400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6" name="Shape 22"/>
          <p:cNvSpPr/>
          <p:nvPr/>
        </p:nvSpPr>
        <p:spPr>
          <a:xfrm>
            <a:off x="0" y="800100"/>
            <a:ext cx="2095500" cy="7010400"/>
          </a:xfrm>
          <a:prstGeom prst="rect">
            <a:avLst/>
          </a:prstGeom>
          <a:solidFill>
            <a:srgbClr val="0D0D0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7" name="Shape 23"/>
          <p:cNvSpPr/>
          <p:nvPr/>
        </p:nvSpPr>
        <p:spPr>
          <a:xfrm>
            <a:off x="2085975" y="800100"/>
            <a:ext cx="9525" cy="7010400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8" name="Shape 24"/>
          <p:cNvSpPr/>
          <p:nvPr/>
        </p:nvSpPr>
        <p:spPr>
          <a:xfrm>
            <a:off x="114300" y="1495425"/>
            <a:ext cx="18573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9" name="Text 25"/>
          <p:cNvSpPr/>
          <p:nvPr/>
        </p:nvSpPr>
        <p:spPr>
          <a:xfrm>
            <a:off x="209550" y="1038225"/>
            <a:ext cx="8255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125" b="1" kern="0" spc="-22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TOOLBOX</a:t>
            </a:r>
            <a:endParaRPr lang="en-US" sz="1125" dirty="0"/>
          </a:p>
        </p:txBody>
      </p:sp>
      <p:sp>
        <p:nvSpPr>
          <p:cNvPr id="30" name="Shape 26"/>
          <p:cNvSpPr/>
          <p:nvPr/>
        </p:nvSpPr>
        <p:spPr>
          <a:xfrm>
            <a:off x="977950" y="1038225"/>
            <a:ext cx="261193" cy="152400"/>
          </a:xfrm>
          <a:prstGeom prst="roundRect">
            <a:avLst>
              <a:gd name="adj" fmla="val 12500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1" name="Text 27"/>
          <p:cNvSpPr/>
          <p:nvPr/>
        </p:nvSpPr>
        <p:spPr>
          <a:xfrm>
            <a:off x="1016050" y="1038225"/>
            <a:ext cx="261193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125" b="1" kern="0" spc="-22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24</a:t>
            </a:r>
            <a:endParaRPr lang="en-US" sz="1125" dirty="0"/>
          </a:p>
        </p:txBody>
      </p:sp>
      <p:sp>
        <p:nvSpPr>
          <p:cNvPr id="32" name="Text 28"/>
          <p:cNvSpPr/>
          <p:nvPr/>
        </p:nvSpPr>
        <p:spPr>
          <a:xfrm>
            <a:off x="209550" y="1228725"/>
            <a:ext cx="1743075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108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BACK-OFFICE · OPÉRATEUR</a:t>
            </a:r>
            <a:endParaRPr lang="en-US" sz="675" dirty="0"/>
          </a:p>
        </p:txBody>
      </p:sp>
      <p:sp>
        <p:nvSpPr>
          <p:cNvPr id="33" name="Text 29"/>
          <p:cNvSpPr/>
          <p:nvPr/>
        </p:nvSpPr>
        <p:spPr>
          <a:xfrm>
            <a:off x="209550" y="1790700"/>
            <a:ext cx="1743075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95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EXPLOITATION</a:t>
            </a:r>
            <a:endParaRPr lang="en-US" sz="675" dirty="0"/>
          </a:p>
        </p:txBody>
      </p:sp>
      <p:pic>
        <p:nvPicPr>
          <p:cNvPr id="34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9550" y="2081212"/>
            <a:ext cx="142875" cy="142875"/>
          </a:xfrm>
          <a:prstGeom prst="rect">
            <a:avLst/>
          </a:prstGeom>
        </p:spPr>
      </p:pic>
      <p:sp>
        <p:nvSpPr>
          <p:cNvPr id="35" name="Text 30"/>
          <p:cNvSpPr/>
          <p:nvPr/>
        </p:nvSpPr>
        <p:spPr>
          <a:xfrm>
            <a:off x="447675" y="2076450"/>
            <a:ext cx="1022449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Vue d'ensemble</a:t>
            </a:r>
            <a:endParaRPr lang="en-US" sz="975" dirty="0"/>
          </a:p>
        </p:txBody>
      </p:sp>
      <p:sp>
        <p:nvSpPr>
          <p:cNvPr id="36" name="Shape 31"/>
          <p:cNvSpPr/>
          <p:nvPr/>
        </p:nvSpPr>
        <p:spPr>
          <a:xfrm>
            <a:off x="114300" y="2343150"/>
            <a:ext cx="1857375" cy="304800"/>
          </a:xfrm>
          <a:prstGeom prst="roundRect">
            <a:avLst>
              <a:gd name="adj" fmla="val 21875"/>
            </a:avLst>
          </a:prstGeom>
          <a:solidFill>
            <a:srgbClr val="131315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7" name="Shape 32"/>
          <p:cNvSpPr/>
          <p:nvPr/>
        </p:nvSpPr>
        <p:spPr>
          <a:xfrm>
            <a:off x="114300" y="2343150"/>
            <a:ext cx="19050" cy="304800"/>
          </a:xfrm>
          <a:prstGeom prst="rect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38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9550" y="2424113"/>
            <a:ext cx="142875" cy="142875"/>
          </a:xfrm>
          <a:prstGeom prst="rect">
            <a:avLst/>
          </a:prstGeom>
        </p:spPr>
      </p:pic>
      <p:sp>
        <p:nvSpPr>
          <p:cNvPr id="39" name="Text 33"/>
          <p:cNvSpPr/>
          <p:nvPr/>
        </p:nvSpPr>
        <p:spPr>
          <a:xfrm>
            <a:off x="447675" y="2419350"/>
            <a:ext cx="1060996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File de validation</a:t>
            </a:r>
            <a:endParaRPr lang="en-US" sz="975" dirty="0"/>
          </a:p>
        </p:txBody>
      </p:sp>
      <p:sp>
        <p:nvSpPr>
          <p:cNvPr id="40" name="Shape 34"/>
          <p:cNvSpPr/>
          <p:nvPr/>
        </p:nvSpPr>
        <p:spPr>
          <a:xfrm>
            <a:off x="1704975" y="2424113"/>
            <a:ext cx="171450" cy="142875"/>
          </a:xfrm>
          <a:prstGeom prst="ellipse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41" name="Text 35"/>
          <p:cNvSpPr/>
          <p:nvPr/>
        </p:nvSpPr>
        <p:spPr>
          <a:xfrm>
            <a:off x="1762125" y="2433637"/>
            <a:ext cx="1333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8</a:t>
            </a:r>
            <a:endParaRPr lang="en-US" sz="750" dirty="0"/>
          </a:p>
        </p:txBody>
      </p:sp>
      <p:pic>
        <p:nvPicPr>
          <p:cNvPr id="42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550" y="2767013"/>
            <a:ext cx="142875" cy="142875"/>
          </a:xfrm>
          <a:prstGeom prst="rect">
            <a:avLst/>
          </a:prstGeom>
        </p:spPr>
      </p:pic>
      <p:sp>
        <p:nvSpPr>
          <p:cNvPr id="43" name="Text 36"/>
          <p:cNvSpPr/>
          <p:nvPr/>
        </p:nvSpPr>
        <p:spPr>
          <a:xfrm>
            <a:off x="447675" y="2762250"/>
            <a:ext cx="601414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Sessions</a:t>
            </a:r>
            <a:endParaRPr lang="en-US" sz="975" dirty="0"/>
          </a:p>
        </p:txBody>
      </p:sp>
      <p:pic>
        <p:nvPicPr>
          <p:cNvPr id="44" name="Image 5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9550" y="3109913"/>
            <a:ext cx="142875" cy="142875"/>
          </a:xfrm>
          <a:prstGeom prst="rect">
            <a:avLst/>
          </a:prstGeom>
        </p:spPr>
      </p:pic>
      <p:sp>
        <p:nvSpPr>
          <p:cNvPr id="45" name="Text 37"/>
          <p:cNvSpPr/>
          <p:nvPr/>
        </p:nvSpPr>
        <p:spPr>
          <a:xfrm>
            <a:off x="447675" y="3105150"/>
            <a:ext cx="93732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Casiers &amp; sites</a:t>
            </a:r>
            <a:endParaRPr lang="en-US" sz="975" dirty="0"/>
          </a:p>
        </p:txBody>
      </p:sp>
      <p:sp>
        <p:nvSpPr>
          <p:cNvPr id="46" name="Text 38"/>
          <p:cNvSpPr/>
          <p:nvPr/>
        </p:nvSpPr>
        <p:spPr>
          <a:xfrm>
            <a:off x="209550" y="3505200"/>
            <a:ext cx="1743075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95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ADMINISTRATION</a:t>
            </a:r>
            <a:endParaRPr lang="en-US" sz="675" dirty="0"/>
          </a:p>
        </p:txBody>
      </p:sp>
      <p:pic>
        <p:nvPicPr>
          <p:cNvPr id="47" name="Image 6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9550" y="3795713"/>
            <a:ext cx="142875" cy="142875"/>
          </a:xfrm>
          <a:prstGeom prst="rect">
            <a:avLst/>
          </a:prstGeom>
        </p:spPr>
      </p:pic>
      <p:sp>
        <p:nvSpPr>
          <p:cNvPr id="48" name="Text 39"/>
          <p:cNvSpPr/>
          <p:nvPr/>
        </p:nvSpPr>
        <p:spPr>
          <a:xfrm>
            <a:off x="447675" y="3790950"/>
            <a:ext cx="730448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Utilisateurs</a:t>
            </a:r>
            <a:endParaRPr lang="en-US" sz="975" dirty="0"/>
          </a:p>
        </p:txBody>
      </p:sp>
      <p:pic>
        <p:nvPicPr>
          <p:cNvPr id="49" name="Image 7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550" y="4138613"/>
            <a:ext cx="142875" cy="142875"/>
          </a:xfrm>
          <a:prstGeom prst="rect">
            <a:avLst/>
          </a:prstGeom>
        </p:spPr>
      </p:pic>
      <p:sp>
        <p:nvSpPr>
          <p:cNvPr id="50" name="Text 40"/>
          <p:cNvSpPr/>
          <p:nvPr/>
        </p:nvSpPr>
        <p:spPr>
          <a:xfrm>
            <a:off x="447675" y="4133850"/>
            <a:ext cx="685502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Paiements</a:t>
            </a:r>
            <a:endParaRPr lang="en-US" sz="975" dirty="0"/>
          </a:p>
        </p:txBody>
      </p:sp>
      <p:pic>
        <p:nvPicPr>
          <p:cNvPr id="51" name="Image 8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09550" y="4481513"/>
            <a:ext cx="142875" cy="142875"/>
          </a:xfrm>
          <a:prstGeom prst="rect">
            <a:avLst/>
          </a:prstGeom>
        </p:spPr>
      </p:pic>
      <p:sp>
        <p:nvSpPr>
          <p:cNvPr id="52" name="Text 41"/>
          <p:cNvSpPr/>
          <p:nvPr/>
        </p:nvSpPr>
        <p:spPr>
          <a:xfrm>
            <a:off x="447675" y="4476750"/>
            <a:ext cx="609302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Incidents</a:t>
            </a:r>
            <a:endParaRPr lang="en-US" sz="975" dirty="0"/>
          </a:p>
        </p:txBody>
      </p:sp>
      <p:sp>
        <p:nvSpPr>
          <p:cNvPr id="53" name="Shape 42"/>
          <p:cNvSpPr/>
          <p:nvPr/>
        </p:nvSpPr>
        <p:spPr>
          <a:xfrm>
            <a:off x="1704975" y="4481513"/>
            <a:ext cx="171450" cy="142875"/>
          </a:xfrm>
          <a:prstGeom prst="ellipse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4" name="Text 43"/>
          <p:cNvSpPr/>
          <p:nvPr/>
        </p:nvSpPr>
        <p:spPr>
          <a:xfrm>
            <a:off x="1762125" y="4491038"/>
            <a:ext cx="1333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</a:t>
            </a:r>
            <a:endParaRPr lang="en-US" sz="750" dirty="0"/>
          </a:p>
        </p:txBody>
      </p:sp>
      <p:pic>
        <p:nvPicPr>
          <p:cNvPr id="55" name="Image 9" descr="preencoded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09550" y="4824413"/>
            <a:ext cx="142875" cy="142875"/>
          </a:xfrm>
          <a:prstGeom prst="rect">
            <a:avLst/>
          </a:prstGeom>
        </p:spPr>
      </p:pic>
      <p:sp>
        <p:nvSpPr>
          <p:cNvPr id="56" name="Text 44"/>
          <p:cNvSpPr/>
          <p:nvPr/>
        </p:nvSpPr>
        <p:spPr>
          <a:xfrm>
            <a:off x="447675" y="4819650"/>
            <a:ext cx="6445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Reporting</a:t>
            </a:r>
            <a:endParaRPr lang="en-US" sz="975" dirty="0"/>
          </a:p>
        </p:txBody>
      </p:sp>
      <p:sp>
        <p:nvSpPr>
          <p:cNvPr id="57" name="Shape 45"/>
          <p:cNvSpPr/>
          <p:nvPr/>
        </p:nvSpPr>
        <p:spPr>
          <a:xfrm>
            <a:off x="114300" y="7229475"/>
            <a:ext cx="18573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8" name="Shape 46"/>
          <p:cNvSpPr/>
          <p:nvPr/>
        </p:nvSpPr>
        <p:spPr>
          <a:xfrm>
            <a:off x="209550" y="7353300"/>
            <a:ext cx="209550" cy="209550"/>
          </a:xfrm>
          <a:prstGeom prst="ellipse">
            <a:avLst/>
          </a:prstGeom>
          <a:solidFill>
            <a:srgbClr val="1C1C1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9" name="Text 47"/>
          <p:cNvSpPr/>
          <p:nvPr/>
        </p:nvSpPr>
        <p:spPr>
          <a:xfrm>
            <a:off x="247352" y="7410450"/>
            <a:ext cx="209996" cy="133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GB</a:t>
            </a:r>
            <a:endParaRPr lang="en-US" sz="675" dirty="0"/>
          </a:p>
        </p:txBody>
      </p:sp>
      <p:sp>
        <p:nvSpPr>
          <p:cNvPr id="60" name="Text 48"/>
          <p:cNvSpPr/>
          <p:nvPr/>
        </p:nvSpPr>
        <p:spPr>
          <a:xfrm>
            <a:off x="514350" y="7381875"/>
            <a:ext cx="806797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Guillaume B.</a:t>
            </a:r>
            <a:endParaRPr lang="en-US" sz="975" dirty="0"/>
          </a:p>
        </p:txBody>
      </p:sp>
      <p:sp>
        <p:nvSpPr>
          <p:cNvPr id="61" name="Shape 49"/>
          <p:cNvSpPr/>
          <p:nvPr/>
        </p:nvSpPr>
        <p:spPr>
          <a:xfrm>
            <a:off x="2095500" y="800100"/>
            <a:ext cx="10096500" cy="714375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2" name="Shape 50"/>
          <p:cNvSpPr/>
          <p:nvPr/>
        </p:nvSpPr>
        <p:spPr>
          <a:xfrm>
            <a:off x="2095500" y="1504950"/>
            <a:ext cx="1009650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3" name="Text 51"/>
          <p:cNvSpPr/>
          <p:nvPr/>
        </p:nvSpPr>
        <p:spPr>
          <a:xfrm>
            <a:off x="2324100" y="1070372"/>
            <a:ext cx="881807" cy="20240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125" b="1" kern="0" spc="-1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File · F2N7K</a:t>
            </a:r>
            <a:endParaRPr lang="en-US" sz="1125" dirty="0"/>
          </a:p>
        </p:txBody>
      </p:sp>
      <p:sp>
        <p:nvSpPr>
          <p:cNvPr id="64" name="Shape 52"/>
          <p:cNvSpPr/>
          <p:nvPr/>
        </p:nvSpPr>
        <p:spPr>
          <a:xfrm>
            <a:off x="3263057" y="914400"/>
            <a:ext cx="2974925" cy="476250"/>
          </a:xfrm>
          <a:prstGeom prst="roundRect">
            <a:avLst>
              <a:gd name="adj" fmla="val 16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65" name="Image 10" descr="preencoded.pn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386882" y="1085850"/>
            <a:ext cx="130522" cy="133350"/>
          </a:xfrm>
          <a:prstGeom prst="rect">
            <a:avLst/>
          </a:prstGeom>
        </p:spPr>
      </p:pic>
      <p:sp>
        <p:nvSpPr>
          <p:cNvPr id="66" name="Text 53"/>
          <p:cNvSpPr/>
          <p:nvPr/>
        </p:nvSpPr>
        <p:spPr>
          <a:xfrm>
            <a:off x="3593604" y="1000125"/>
            <a:ext cx="2338536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Rechercher session, utilisateur, casier…</a:t>
            </a:r>
            <a:endParaRPr lang="en-US" sz="975" dirty="0"/>
          </a:p>
        </p:txBody>
      </p:sp>
      <p:sp>
        <p:nvSpPr>
          <p:cNvPr id="67" name="Text 54"/>
          <p:cNvSpPr/>
          <p:nvPr/>
        </p:nvSpPr>
        <p:spPr>
          <a:xfrm>
            <a:off x="5932140" y="1085850"/>
            <a:ext cx="258217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⌘K</a:t>
            </a:r>
            <a:endParaRPr lang="en-US" sz="825" dirty="0"/>
          </a:p>
        </p:txBody>
      </p:sp>
      <p:sp>
        <p:nvSpPr>
          <p:cNvPr id="68" name="Shape 55"/>
          <p:cNvSpPr/>
          <p:nvPr/>
        </p:nvSpPr>
        <p:spPr>
          <a:xfrm>
            <a:off x="9232106" y="1033462"/>
            <a:ext cx="1573560" cy="238125"/>
          </a:xfrm>
          <a:prstGeom prst="roundRect">
            <a:avLst>
              <a:gd name="adj" fmla="val 50000"/>
            </a:avLst>
          </a:prstGeom>
          <a:solidFill>
            <a:srgbClr val="4ADE80">
              <a:alpha val="8000"/>
            </a:srgbClr>
          </a:solidFill>
          <a:ln w="9525">
            <a:solidFill>
              <a:srgbClr val="4ADE80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9" name="Shape 56"/>
          <p:cNvSpPr/>
          <p:nvPr/>
        </p:nvSpPr>
        <p:spPr>
          <a:xfrm>
            <a:off x="9336881" y="1123950"/>
            <a:ext cx="57150" cy="57150"/>
          </a:xfrm>
          <a:prstGeom prst="ellipse">
            <a:avLst/>
          </a:prstGeom>
          <a:solidFill>
            <a:srgbClr val="4ADE80">
              <a:alpha val="3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0" name="Text 57"/>
          <p:cNvSpPr/>
          <p:nvPr/>
        </p:nvSpPr>
        <p:spPr>
          <a:xfrm>
            <a:off x="9470231" y="1090613"/>
            <a:ext cx="130686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REALTIME · SUPABASE</a:t>
            </a:r>
            <a:endParaRPr lang="en-US" sz="750" dirty="0"/>
          </a:p>
        </p:txBody>
      </p:sp>
      <p:sp>
        <p:nvSpPr>
          <p:cNvPr id="71" name="Shape 58"/>
          <p:cNvSpPr/>
          <p:nvPr/>
        </p:nvSpPr>
        <p:spPr>
          <a:xfrm>
            <a:off x="10939016" y="1023938"/>
            <a:ext cx="1024384" cy="257175"/>
          </a:xfrm>
          <a:prstGeom prst="roundRect">
            <a:avLst>
              <a:gd name="adj" fmla="val 25926"/>
            </a:avLst>
          </a:prstGeom>
          <a:solidFill>
            <a:srgbClr val="131315"/>
          </a:solidFill>
          <a:ln w="9525">
            <a:solidFill>
              <a:srgbClr val="38383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2" name="Text 59"/>
          <p:cNvSpPr/>
          <p:nvPr/>
        </p:nvSpPr>
        <p:spPr>
          <a:xfrm>
            <a:off x="11005691" y="1081088"/>
            <a:ext cx="891034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Site Lyon-Est ▾</a:t>
            </a:r>
            <a:endParaRPr lang="en-US" sz="900" dirty="0"/>
          </a:p>
        </p:txBody>
      </p:sp>
      <p:pic>
        <p:nvPicPr>
          <p:cNvPr id="73" name="Image 11" descr="preencode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362200" y="1747838"/>
            <a:ext cx="133350" cy="133350"/>
          </a:xfrm>
          <a:prstGeom prst="rect">
            <a:avLst/>
          </a:prstGeom>
        </p:spPr>
      </p:pic>
      <p:sp>
        <p:nvSpPr>
          <p:cNvPr id="74" name="Text 60"/>
          <p:cNvSpPr/>
          <p:nvPr/>
        </p:nvSpPr>
        <p:spPr>
          <a:xfrm>
            <a:off x="2514600" y="1747838"/>
            <a:ext cx="957114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File de validation</a:t>
            </a:r>
            <a:endParaRPr lang="en-US" sz="900" dirty="0"/>
          </a:p>
        </p:txBody>
      </p:sp>
      <p:sp>
        <p:nvSpPr>
          <p:cNvPr id="75" name="Text 61"/>
          <p:cNvSpPr/>
          <p:nvPr/>
        </p:nvSpPr>
        <p:spPr>
          <a:xfrm>
            <a:off x="3547914" y="1743075"/>
            <a:ext cx="1467892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· Session F2N7K · Marc P.</a:t>
            </a:r>
            <a:endParaRPr lang="en-US" sz="900" dirty="0"/>
          </a:p>
        </p:txBody>
      </p:sp>
      <p:sp>
        <p:nvSpPr>
          <p:cNvPr id="76" name="Shape 62"/>
          <p:cNvSpPr/>
          <p:nvPr/>
        </p:nvSpPr>
        <p:spPr>
          <a:xfrm>
            <a:off x="2362200" y="2009775"/>
            <a:ext cx="2011710" cy="180975"/>
          </a:xfrm>
          <a:prstGeom prst="roundRect">
            <a:avLst>
              <a:gd name="adj" fmla="val 21053"/>
            </a:avLst>
          </a:prstGeom>
          <a:solidFill>
            <a:srgbClr val="D63232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7" name="Text 63"/>
          <p:cNvSpPr/>
          <p:nvPr/>
        </p:nvSpPr>
        <p:spPr>
          <a:xfrm>
            <a:off x="2428875" y="2038350"/>
            <a:ext cx="195456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D6323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ROUGE · VÉRIFICATION PHYSIQUE</a:t>
            </a:r>
            <a:endParaRPr lang="en-US" sz="750" dirty="0"/>
          </a:p>
        </p:txBody>
      </p:sp>
      <p:sp>
        <p:nvSpPr>
          <p:cNvPr id="78" name="Text 64"/>
          <p:cNvSpPr/>
          <p:nvPr/>
        </p:nvSpPr>
        <p:spPr>
          <a:xfrm>
            <a:off x="2362200" y="2286000"/>
            <a:ext cx="4335125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950" b="1" kern="0" spc="-39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Restitution Perforateur Hilti TE 4-22</a:t>
            </a:r>
            <a:endParaRPr lang="en-US" sz="1950" dirty="0"/>
          </a:p>
        </p:txBody>
      </p:sp>
      <p:sp>
        <p:nvSpPr>
          <p:cNvPr id="79" name="Text 65"/>
          <p:cNvSpPr/>
          <p:nvPr/>
        </p:nvSpPr>
        <p:spPr>
          <a:xfrm>
            <a:off x="2362200" y="2609850"/>
            <a:ext cx="4335125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RETIRÉE 16:48 · DÉPOSÉE 18:02 · CASIER 14 · BLOC A</a:t>
            </a:r>
            <a:endParaRPr lang="en-US" sz="825" dirty="0"/>
          </a:p>
        </p:txBody>
      </p:sp>
      <p:sp>
        <p:nvSpPr>
          <p:cNvPr id="80" name="Shape 66"/>
          <p:cNvSpPr/>
          <p:nvPr/>
        </p:nvSpPr>
        <p:spPr>
          <a:xfrm>
            <a:off x="9151441" y="2438400"/>
            <a:ext cx="1171426" cy="304800"/>
          </a:xfrm>
          <a:prstGeom prst="roundRect">
            <a:avLst>
              <a:gd name="adj" fmla="val 21875"/>
            </a:avLst>
          </a:prstGeom>
          <a:solidFill>
            <a:srgbClr val="131315"/>
          </a:solidFill>
          <a:ln w="9525">
            <a:solidFill>
              <a:srgbClr val="38383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1" name="Text 67"/>
          <p:cNvSpPr/>
          <p:nvPr/>
        </p:nvSpPr>
        <p:spPr>
          <a:xfrm>
            <a:off x="9256216" y="2524125"/>
            <a:ext cx="961876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7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Voir vidéo (32s)</a:t>
            </a:r>
            <a:endParaRPr lang="en-US" sz="975" dirty="0"/>
          </a:p>
        </p:txBody>
      </p:sp>
      <p:sp>
        <p:nvSpPr>
          <p:cNvPr id="82" name="Shape 68"/>
          <p:cNvSpPr/>
          <p:nvPr/>
        </p:nvSpPr>
        <p:spPr>
          <a:xfrm>
            <a:off x="10399068" y="2438400"/>
            <a:ext cx="1383357" cy="304800"/>
          </a:xfrm>
          <a:prstGeom prst="roundRect">
            <a:avLst>
              <a:gd name="adj" fmla="val 21875"/>
            </a:avLst>
          </a:prstGeom>
          <a:solidFill>
            <a:srgbClr val="131315"/>
          </a:solidFill>
          <a:ln w="9525">
            <a:solidFill>
              <a:srgbClr val="38383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3" name="Text 69"/>
          <p:cNvSpPr/>
          <p:nvPr/>
        </p:nvSpPr>
        <p:spPr>
          <a:xfrm>
            <a:off x="10503843" y="2524125"/>
            <a:ext cx="1173807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7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Demander vérif site</a:t>
            </a:r>
            <a:endParaRPr lang="en-US" sz="975" dirty="0"/>
          </a:p>
        </p:txBody>
      </p:sp>
      <p:sp>
        <p:nvSpPr>
          <p:cNvPr id="84" name="Shape 70"/>
          <p:cNvSpPr/>
          <p:nvPr/>
        </p:nvSpPr>
        <p:spPr>
          <a:xfrm>
            <a:off x="2362200" y="2857500"/>
            <a:ext cx="5549205" cy="5931396"/>
          </a:xfrm>
          <a:prstGeom prst="roundRect">
            <a:avLst>
              <a:gd name="adj" fmla="val 1716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5" name="Text 71"/>
          <p:cNvSpPr/>
          <p:nvPr/>
        </p:nvSpPr>
        <p:spPr>
          <a:xfrm>
            <a:off x="2543175" y="3038475"/>
            <a:ext cx="5342873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COMPARAISON AVANT / APRÈS</a:t>
            </a:r>
            <a:endParaRPr lang="en-US" sz="750" dirty="0"/>
          </a:p>
        </p:txBody>
      </p:sp>
      <p:sp>
        <p:nvSpPr>
          <p:cNvPr id="86" name="Text 72"/>
          <p:cNvSpPr/>
          <p:nvPr/>
        </p:nvSpPr>
        <p:spPr>
          <a:xfrm>
            <a:off x="2543175" y="3295650"/>
            <a:ext cx="2612678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ÉTAT INITIAL · 16:48</a:t>
            </a:r>
            <a:endParaRPr lang="en-US" sz="825" dirty="0"/>
          </a:p>
        </p:txBody>
      </p:sp>
      <p:sp>
        <p:nvSpPr>
          <p:cNvPr id="87" name="Shape 73"/>
          <p:cNvSpPr/>
          <p:nvPr/>
        </p:nvSpPr>
        <p:spPr>
          <a:xfrm>
            <a:off x="2543175" y="3486150"/>
            <a:ext cx="1230064" cy="922437"/>
          </a:xfrm>
          <a:prstGeom prst="roundRect">
            <a:avLst>
              <a:gd name="adj" fmla="val 8261"/>
            </a:avLst>
          </a:prstGeom>
          <a:solidFill>
            <a:srgbClr val="1C1416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8" name="Shape 74"/>
          <p:cNvSpPr/>
          <p:nvPr/>
        </p:nvSpPr>
        <p:spPr>
          <a:xfrm>
            <a:off x="2552700" y="4160937"/>
            <a:ext cx="1211014" cy="238125"/>
          </a:xfrm>
          <a:prstGeom prst="rect">
            <a:avLst/>
          </a:prstGeom>
          <a:solidFill>
            <a:srgbClr val="000000">
              <a:alpha val="6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9" name="Text 75"/>
          <p:cNvSpPr/>
          <p:nvPr/>
        </p:nvSpPr>
        <p:spPr>
          <a:xfrm>
            <a:off x="2628900" y="4218087"/>
            <a:ext cx="1134814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60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VUE D'ENSEMBLE</a:t>
            </a:r>
            <a:endParaRPr lang="en-US" sz="750" dirty="0"/>
          </a:p>
        </p:txBody>
      </p:sp>
      <p:sp>
        <p:nvSpPr>
          <p:cNvPr id="90" name="Shape 76"/>
          <p:cNvSpPr/>
          <p:nvPr/>
        </p:nvSpPr>
        <p:spPr>
          <a:xfrm>
            <a:off x="3849439" y="3486150"/>
            <a:ext cx="1230213" cy="922586"/>
          </a:xfrm>
          <a:prstGeom prst="roundRect">
            <a:avLst>
              <a:gd name="adj" fmla="val 8259"/>
            </a:avLst>
          </a:prstGeom>
          <a:solidFill>
            <a:srgbClr val="1C1416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1" name="Shape 77"/>
          <p:cNvSpPr/>
          <p:nvPr/>
        </p:nvSpPr>
        <p:spPr>
          <a:xfrm>
            <a:off x="3858964" y="4161086"/>
            <a:ext cx="1211163" cy="238125"/>
          </a:xfrm>
          <a:prstGeom prst="rect">
            <a:avLst/>
          </a:prstGeom>
          <a:solidFill>
            <a:srgbClr val="000000">
              <a:alpha val="6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2" name="Text 78"/>
          <p:cNvSpPr/>
          <p:nvPr/>
        </p:nvSpPr>
        <p:spPr>
          <a:xfrm>
            <a:off x="3935164" y="4218236"/>
            <a:ext cx="1134963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60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MACHINE</a:t>
            </a:r>
            <a:endParaRPr lang="en-US" sz="750" dirty="0"/>
          </a:p>
        </p:txBody>
      </p:sp>
      <p:sp>
        <p:nvSpPr>
          <p:cNvPr id="93" name="Shape 79"/>
          <p:cNvSpPr/>
          <p:nvPr/>
        </p:nvSpPr>
        <p:spPr>
          <a:xfrm>
            <a:off x="2543175" y="4484936"/>
            <a:ext cx="1230064" cy="922437"/>
          </a:xfrm>
          <a:prstGeom prst="roundRect">
            <a:avLst>
              <a:gd name="adj" fmla="val 8261"/>
            </a:avLst>
          </a:prstGeom>
          <a:solidFill>
            <a:srgbClr val="1C1416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4" name="Shape 80"/>
          <p:cNvSpPr/>
          <p:nvPr/>
        </p:nvSpPr>
        <p:spPr>
          <a:xfrm>
            <a:off x="2552700" y="5159722"/>
            <a:ext cx="1211014" cy="238125"/>
          </a:xfrm>
          <a:prstGeom prst="rect">
            <a:avLst/>
          </a:prstGeom>
          <a:solidFill>
            <a:srgbClr val="000000">
              <a:alpha val="6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5" name="Text 81"/>
          <p:cNvSpPr/>
          <p:nvPr/>
        </p:nvSpPr>
        <p:spPr>
          <a:xfrm>
            <a:off x="2628900" y="5216872"/>
            <a:ext cx="1134814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60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BATTERIES</a:t>
            </a:r>
            <a:endParaRPr lang="en-US" sz="750" dirty="0"/>
          </a:p>
        </p:txBody>
      </p:sp>
      <p:sp>
        <p:nvSpPr>
          <p:cNvPr id="96" name="Shape 82"/>
          <p:cNvSpPr/>
          <p:nvPr/>
        </p:nvSpPr>
        <p:spPr>
          <a:xfrm>
            <a:off x="3849439" y="4484936"/>
            <a:ext cx="1230213" cy="922586"/>
          </a:xfrm>
          <a:prstGeom prst="roundRect">
            <a:avLst>
              <a:gd name="adj" fmla="val 8259"/>
            </a:avLst>
          </a:prstGeom>
          <a:solidFill>
            <a:srgbClr val="1C1416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7" name="Shape 83"/>
          <p:cNvSpPr/>
          <p:nvPr/>
        </p:nvSpPr>
        <p:spPr>
          <a:xfrm>
            <a:off x="3858964" y="5159871"/>
            <a:ext cx="1211163" cy="238125"/>
          </a:xfrm>
          <a:prstGeom prst="rect">
            <a:avLst/>
          </a:prstGeom>
          <a:solidFill>
            <a:srgbClr val="000000">
              <a:alpha val="6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8" name="Text 84"/>
          <p:cNvSpPr/>
          <p:nvPr/>
        </p:nvSpPr>
        <p:spPr>
          <a:xfrm>
            <a:off x="3935164" y="5217021"/>
            <a:ext cx="1134963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60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ACCESSOIRES</a:t>
            </a:r>
            <a:endParaRPr lang="en-US" sz="750" dirty="0"/>
          </a:p>
        </p:txBody>
      </p:sp>
      <p:sp>
        <p:nvSpPr>
          <p:cNvPr id="99" name="Text 85"/>
          <p:cNvSpPr/>
          <p:nvPr/>
        </p:nvSpPr>
        <p:spPr>
          <a:xfrm>
            <a:off x="5193953" y="3295650"/>
            <a:ext cx="2612678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D6323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ÉTAT FINAL · 18:02 · 2 ANOMALIES</a:t>
            </a:r>
            <a:endParaRPr lang="en-US" sz="825" dirty="0"/>
          </a:p>
        </p:txBody>
      </p:sp>
      <p:sp>
        <p:nvSpPr>
          <p:cNvPr id="100" name="Shape 86"/>
          <p:cNvSpPr/>
          <p:nvPr/>
        </p:nvSpPr>
        <p:spPr>
          <a:xfrm>
            <a:off x="5193953" y="3486150"/>
            <a:ext cx="1230064" cy="922437"/>
          </a:xfrm>
          <a:prstGeom prst="roundRect">
            <a:avLst>
              <a:gd name="adj" fmla="val 8261"/>
            </a:avLst>
          </a:prstGeom>
          <a:solidFill>
            <a:srgbClr val="1C1416"/>
          </a:solidFill>
          <a:ln w="9525">
            <a:solidFill>
              <a:srgbClr val="D63232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1" name="Shape 87"/>
          <p:cNvSpPr/>
          <p:nvPr/>
        </p:nvSpPr>
        <p:spPr>
          <a:xfrm>
            <a:off x="5203478" y="4037112"/>
            <a:ext cx="1211014" cy="361950"/>
          </a:xfrm>
          <a:prstGeom prst="rect">
            <a:avLst/>
          </a:prstGeom>
          <a:solidFill>
            <a:srgbClr val="000000">
              <a:alpha val="6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2" name="Text 88"/>
          <p:cNvSpPr/>
          <p:nvPr/>
        </p:nvSpPr>
        <p:spPr>
          <a:xfrm>
            <a:off x="5279678" y="4094262"/>
            <a:ext cx="1134814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60" dirty="0">
                <a:solidFill>
                  <a:srgbClr val="D6323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VUE · DÉGRADATION</a:t>
            </a:r>
            <a:endParaRPr lang="en-US" sz="750" dirty="0"/>
          </a:p>
        </p:txBody>
      </p:sp>
      <p:sp>
        <p:nvSpPr>
          <p:cNvPr id="103" name="Shape 89"/>
          <p:cNvSpPr/>
          <p:nvPr/>
        </p:nvSpPr>
        <p:spPr>
          <a:xfrm>
            <a:off x="6500217" y="3486150"/>
            <a:ext cx="1230213" cy="922586"/>
          </a:xfrm>
          <a:prstGeom prst="roundRect">
            <a:avLst>
              <a:gd name="adj" fmla="val 8259"/>
            </a:avLst>
          </a:prstGeom>
          <a:solidFill>
            <a:srgbClr val="1C1416"/>
          </a:solidFill>
          <a:ln w="9525">
            <a:solidFill>
              <a:srgbClr val="D63232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4" name="Shape 90"/>
          <p:cNvSpPr/>
          <p:nvPr/>
        </p:nvSpPr>
        <p:spPr>
          <a:xfrm>
            <a:off x="6509742" y="4037261"/>
            <a:ext cx="1211163" cy="361950"/>
          </a:xfrm>
          <a:prstGeom prst="rect">
            <a:avLst/>
          </a:prstGeom>
          <a:solidFill>
            <a:srgbClr val="000000">
              <a:alpha val="6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5" name="Text 91"/>
          <p:cNvSpPr/>
          <p:nvPr/>
        </p:nvSpPr>
        <p:spPr>
          <a:xfrm>
            <a:off x="6585942" y="4094411"/>
            <a:ext cx="1134963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60" dirty="0">
                <a:solidFill>
                  <a:srgbClr val="D6323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MACHINE · TAG RFID ABSENT</a:t>
            </a:r>
            <a:endParaRPr lang="en-US" sz="750" dirty="0"/>
          </a:p>
        </p:txBody>
      </p:sp>
      <p:sp>
        <p:nvSpPr>
          <p:cNvPr id="106" name="Shape 92"/>
          <p:cNvSpPr/>
          <p:nvPr/>
        </p:nvSpPr>
        <p:spPr>
          <a:xfrm>
            <a:off x="5193953" y="4484936"/>
            <a:ext cx="1230064" cy="922437"/>
          </a:xfrm>
          <a:prstGeom prst="roundRect">
            <a:avLst>
              <a:gd name="adj" fmla="val 8261"/>
            </a:avLst>
          </a:prstGeom>
          <a:solidFill>
            <a:srgbClr val="1C1416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7" name="Shape 93"/>
          <p:cNvSpPr/>
          <p:nvPr/>
        </p:nvSpPr>
        <p:spPr>
          <a:xfrm>
            <a:off x="5203478" y="5159722"/>
            <a:ext cx="1211014" cy="238125"/>
          </a:xfrm>
          <a:prstGeom prst="rect">
            <a:avLst/>
          </a:prstGeom>
          <a:solidFill>
            <a:srgbClr val="000000">
              <a:alpha val="6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8" name="Text 94"/>
          <p:cNvSpPr/>
          <p:nvPr/>
        </p:nvSpPr>
        <p:spPr>
          <a:xfrm>
            <a:off x="5279678" y="5216872"/>
            <a:ext cx="1134814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60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BATTERIES · OK</a:t>
            </a:r>
            <a:endParaRPr lang="en-US" sz="750" dirty="0"/>
          </a:p>
        </p:txBody>
      </p:sp>
      <p:sp>
        <p:nvSpPr>
          <p:cNvPr id="109" name="Shape 95"/>
          <p:cNvSpPr/>
          <p:nvPr/>
        </p:nvSpPr>
        <p:spPr>
          <a:xfrm>
            <a:off x="6500217" y="4484936"/>
            <a:ext cx="1230213" cy="922586"/>
          </a:xfrm>
          <a:prstGeom prst="roundRect">
            <a:avLst>
              <a:gd name="adj" fmla="val 8259"/>
            </a:avLst>
          </a:prstGeom>
          <a:solidFill>
            <a:srgbClr val="1C1416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0" name="Shape 96"/>
          <p:cNvSpPr/>
          <p:nvPr/>
        </p:nvSpPr>
        <p:spPr>
          <a:xfrm>
            <a:off x="6509742" y="5159871"/>
            <a:ext cx="1211163" cy="238125"/>
          </a:xfrm>
          <a:prstGeom prst="rect">
            <a:avLst/>
          </a:prstGeom>
          <a:solidFill>
            <a:srgbClr val="000000">
              <a:alpha val="6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1" name="Text 97"/>
          <p:cNvSpPr/>
          <p:nvPr/>
        </p:nvSpPr>
        <p:spPr>
          <a:xfrm>
            <a:off x="6585942" y="5217021"/>
            <a:ext cx="1134963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60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ACCESSOIRES · OK</a:t>
            </a:r>
            <a:endParaRPr lang="en-US" sz="750" dirty="0"/>
          </a:p>
        </p:txBody>
      </p:sp>
      <p:sp>
        <p:nvSpPr>
          <p:cNvPr id="112" name="Text 98"/>
          <p:cNvSpPr/>
          <p:nvPr/>
        </p:nvSpPr>
        <p:spPr>
          <a:xfrm>
            <a:off x="2543175" y="5578971"/>
            <a:ext cx="5342873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SIGNAUX ANALYSÉS · SCORE 0,32</a:t>
            </a:r>
            <a:endParaRPr lang="en-US" sz="750" dirty="0"/>
          </a:p>
        </p:txBody>
      </p:sp>
      <p:sp>
        <p:nvSpPr>
          <p:cNvPr id="113" name="Shape 99"/>
          <p:cNvSpPr/>
          <p:nvPr/>
        </p:nvSpPr>
        <p:spPr>
          <a:xfrm>
            <a:off x="2543175" y="6140946"/>
            <a:ext cx="518725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14" name="Image 12" descr="preencoded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543175" y="5902821"/>
            <a:ext cx="133350" cy="133350"/>
          </a:xfrm>
          <a:prstGeom prst="rect">
            <a:avLst/>
          </a:prstGeom>
        </p:spPr>
      </p:pic>
      <p:sp>
        <p:nvSpPr>
          <p:cNvPr id="115" name="Text 100"/>
          <p:cNvSpPr/>
          <p:nvPr/>
        </p:nvSpPr>
        <p:spPr>
          <a:xfrm>
            <a:off x="2790825" y="5893296"/>
            <a:ext cx="198120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Capteur fermeture Kasier</a:t>
            </a:r>
            <a:endParaRPr lang="en-US" sz="975" dirty="0"/>
          </a:p>
        </p:txBody>
      </p:sp>
      <p:sp>
        <p:nvSpPr>
          <p:cNvPr id="116" name="Shape 101"/>
          <p:cNvSpPr/>
          <p:nvPr/>
        </p:nvSpPr>
        <p:spPr>
          <a:xfrm>
            <a:off x="4810125" y="5945684"/>
            <a:ext cx="1060103" cy="47625"/>
          </a:xfrm>
          <a:prstGeom prst="roundRect">
            <a:avLst>
              <a:gd name="adj" fmla="val 50000"/>
            </a:avLst>
          </a:prstGeom>
          <a:solidFill>
            <a:srgbClr val="1C1C1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7" name="Shape 102"/>
          <p:cNvSpPr/>
          <p:nvPr/>
        </p:nvSpPr>
        <p:spPr>
          <a:xfrm>
            <a:off x="4810125" y="5945684"/>
            <a:ext cx="1060103" cy="47625"/>
          </a:xfrm>
          <a:prstGeom prst="roundRect">
            <a:avLst>
              <a:gd name="adj" fmla="val 50000"/>
            </a:avLst>
          </a:prstGeom>
          <a:solidFill>
            <a:srgbClr val="4ADE8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8" name="Text 103"/>
          <p:cNvSpPr/>
          <p:nvPr/>
        </p:nvSpPr>
        <p:spPr>
          <a:xfrm>
            <a:off x="5908328" y="5902821"/>
            <a:ext cx="55245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r">
              <a:buNone/>
            </a:pPr>
            <a:r>
              <a:rPr lang="en-US" sz="825" kern="0" spc="17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100%</a:t>
            </a:r>
            <a:endParaRPr lang="en-US" sz="825" dirty="0"/>
          </a:p>
        </p:txBody>
      </p:sp>
      <p:sp>
        <p:nvSpPr>
          <p:cNvPr id="119" name="Text 104"/>
          <p:cNvSpPr/>
          <p:nvPr/>
        </p:nvSpPr>
        <p:spPr>
          <a:xfrm>
            <a:off x="6670328" y="5902821"/>
            <a:ext cx="1136303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Validé</a:t>
            </a:r>
            <a:endParaRPr lang="en-US" sz="825" dirty="0"/>
          </a:p>
        </p:txBody>
      </p:sp>
      <p:sp>
        <p:nvSpPr>
          <p:cNvPr id="120" name="Shape 105"/>
          <p:cNvSpPr/>
          <p:nvPr/>
        </p:nvSpPr>
        <p:spPr>
          <a:xfrm>
            <a:off x="2543175" y="6741021"/>
            <a:ext cx="518725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21" name="Image 13" descr="preencoded.png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543175" y="6379071"/>
            <a:ext cx="133350" cy="133350"/>
          </a:xfrm>
          <a:prstGeom prst="rect">
            <a:avLst/>
          </a:prstGeom>
        </p:spPr>
      </p:pic>
      <p:sp>
        <p:nvSpPr>
          <p:cNvPr id="122" name="Text 106"/>
          <p:cNvSpPr/>
          <p:nvPr/>
        </p:nvSpPr>
        <p:spPr>
          <a:xfrm>
            <a:off x="2790825" y="6369546"/>
            <a:ext cx="198120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IA Vision · photos avant/après</a:t>
            </a:r>
            <a:endParaRPr lang="en-US" sz="975" dirty="0"/>
          </a:p>
        </p:txBody>
      </p:sp>
      <p:sp>
        <p:nvSpPr>
          <p:cNvPr id="123" name="Shape 107"/>
          <p:cNvSpPr/>
          <p:nvPr/>
        </p:nvSpPr>
        <p:spPr>
          <a:xfrm>
            <a:off x="4810125" y="6421934"/>
            <a:ext cx="1060103" cy="47625"/>
          </a:xfrm>
          <a:prstGeom prst="roundRect">
            <a:avLst>
              <a:gd name="adj" fmla="val 50000"/>
            </a:avLst>
          </a:prstGeom>
          <a:solidFill>
            <a:srgbClr val="1C1C1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4" name="Shape 108"/>
          <p:cNvSpPr/>
          <p:nvPr/>
        </p:nvSpPr>
        <p:spPr>
          <a:xfrm>
            <a:off x="4810125" y="6421934"/>
            <a:ext cx="339179" cy="47625"/>
          </a:xfrm>
          <a:prstGeom prst="roundRect">
            <a:avLst>
              <a:gd name="adj" fmla="val 50000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5" name="Text 109"/>
          <p:cNvSpPr/>
          <p:nvPr/>
        </p:nvSpPr>
        <p:spPr>
          <a:xfrm>
            <a:off x="5908328" y="6379071"/>
            <a:ext cx="55245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r">
              <a:buNone/>
            </a:pPr>
            <a:r>
              <a:rPr lang="en-US" sz="825" kern="0" spc="17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32%</a:t>
            </a:r>
            <a:endParaRPr lang="en-US" sz="825" dirty="0"/>
          </a:p>
        </p:txBody>
      </p:sp>
      <p:sp>
        <p:nvSpPr>
          <p:cNvPr id="126" name="Text 110"/>
          <p:cNvSpPr/>
          <p:nvPr/>
        </p:nvSpPr>
        <p:spPr>
          <a:xfrm>
            <a:off x="6670328" y="6245721"/>
            <a:ext cx="1136303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Dégradation détectée corps machine</a:t>
            </a:r>
            <a:endParaRPr lang="en-US" sz="825" dirty="0"/>
          </a:p>
        </p:txBody>
      </p:sp>
      <p:sp>
        <p:nvSpPr>
          <p:cNvPr id="127" name="Shape 111"/>
          <p:cNvSpPr/>
          <p:nvPr/>
        </p:nvSpPr>
        <p:spPr>
          <a:xfrm>
            <a:off x="2543175" y="7207746"/>
            <a:ext cx="518725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28" name="Image 14" descr="preencoded.png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543175" y="6912471"/>
            <a:ext cx="133350" cy="133350"/>
          </a:xfrm>
          <a:prstGeom prst="rect">
            <a:avLst/>
          </a:prstGeom>
        </p:spPr>
      </p:pic>
      <p:sp>
        <p:nvSpPr>
          <p:cNvPr id="129" name="Text 112"/>
          <p:cNvSpPr/>
          <p:nvPr/>
        </p:nvSpPr>
        <p:spPr>
          <a:xfrm>
            <a:off x="2790825" y="6902946"/>
            <a:ext cx="198120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RFID · identification matériel</a:t>
            </a:r>
            <a:endParaRPr lang="en-US" sz="975" dirty="0"/>
          </a:p>
        </p:txBody>
      </p:sp>
      <p:sp>
        <p:nvSpPr>
          <p:cNvPr id="130" name="Shape 113"/>
          <p:cNvSpPr/>
          <p:nvPr/>
        </p:nvSpPr>
        <p:spPr>
          <a:xfrm>
            <a:off x="4810125" y="6955334"/>
            <a:ext cx="1060103" cy="47625"/>
          </a:xfrm>
          <a:prstGeom prst="roundRect">
            <a:avLst>
              <a:gd name="adj" fmla="val 50000"/>
            </a:avLst>
          </a:prstGeom>
          <a:solidFill>
            <a:srgbClr val="1C1C1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1" name="Text 114"/>
          <p:cNvSpPr/>
          <p:nvPr/>
        </p:nvSpPr>
        <p:spPr>
          <a:xfrm>
            <a:off x="5908328" y="6912471"/>
            <a:ext cx="55245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r">
              <a:buNone/>
            </a:pPr>
            <a:r>
              <a:rPr lang="en-US" sz="825" kern="0" spc="17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0%</a:t>
            </a:r>
            <a:endParaRPr lang="en-US" sz="825" dirty="0"/>
          </a:p>
        </p:txBody>
      </p:sp>
      <p:sp>
        <p:nvSpPr>
          <p:cNvPr id="132" name="Text 115"/>
          <p:cNvSpPr/>
          <p:nvPr/>
        </p:nvSpPr>
        <p:spPr>
          <a:xfrm>
            <a:off x="6670328" y="6845796"/>
            <a:ext cx="1136303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TAG ABSENT — non conforme</a:t>
            </a:r>
            <a:endParaRPr lang="en-US" sz="825" dirty="0"/>
          </a:p>
        </p:txBody>
      </p:sp>
      <p:sp>
        <p:nvSpPr>
          <p:cNvPr id="133" name="Shape 116"/>
          <p:cNvSpPr/>
          <p:nvPr/>
        </p:nvSpPr>
        <p:spPr>
          <a:xfrm>
            <a:off x="2543175" y="7674471"/>
            <a:ext cx="518725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34" name="Image 15" descr="preencoded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543175" y="7379196"/>
            <a:ext cx="133350" cy="133350"/>
          </a:xfrm>
          <a:prstGeom prst="rect">
            <a:avLst/>
          </a:prstGeom>
        </p:spPr>
      </p:pic>
      <p:sp>
        <p:nvSpPr>
          <p:cNvPr id="135" name="Text 117"/>
          <p:cNvSpPr/>
          <p:nvPr/>
        </p:nvSpPr>
        <p:spPr>
          <a:xfrm>
            <a:off x="2790825" y="7369671"/>
            <a:ext cx="198120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Vidéo continue 30s</a:t>
            </a:r>
            <a:endParaRPr lang="en-US" sz="975" dirty="0"/>
          </a:p>
        </p:txBody>
      </p:sp>
      <p:sp>
        <p:nvSpPr>
          <p:cNvPr id="136" name="Shape 118"/>
          <p:cNvSpPr/>
          <p:nvPr/>
        </p:nvSpPr>
        <p:spPr>
          <a:xfrm>
            <a:off x="4810125" y="7422059"/>
            <a:ext cx="1060103" cy="47625"/>
          </a:xfrm>
          <a:prstGeom prst="roundRect">
            <a:avLst>
              <a:gd name="adj" fmla="val 50000"/>
            </a:avLst>
          </a:prstGeom>
          <a:solidFill>
            <a:srgbClr val="1C1C1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7" name="Shape 119"/>
          <p:cNvSpPr/>
          <p:nvPr/>
        </p:nvSpPr>
        <p:spPr>
          <a:xfrm>
            <a:off x="4810125" y="7422059"/>
            <a:ext cx="1060103" cy="47625"/>
          </a:xfrm>
          <a:prstGeom prst="roundRect">
            <a:avLst>
              <a:gd name="adj" fmla="val 50000"/>
            </a:avLst>
          </a:prstGeom>
          <a:solidFill>
            <a:srgbClr val="4ADE8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8" name="Text 120"/>
          <p:cNvSpPr/>
          <p:nvPr/>
        </p:nvSpPr>
        <p:spPr>
          <a:xfrm>
            <a:off x="5908328" y="7379196"/>
            <a:ext cx="55245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r">
              <a:buNone/>
            </a:pPr>
            <a:r>
              <a:rPr lang="en-US" sz="825" kern="0" spc="17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100%</a:t>
            </a:r>
            <a:endParaRPr lang="en-US" sz="825" dirty="0"/>
          </a:p>
        </p:txBody>
      </p:sp>
      <p:sp>
        <p:nvSpPr>
          <p:cNvPr id="139" name="Text 121"/>
          <p:cNvSpPr/>
          <p:nvPr/>
        </p:nvSpPr>
        <p:spPr>
          <a:xfrm>
            <a:off x="6670328" y="7312521"/>
            <a:ext cx="1136303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Reçue · à visionner</a:t>
            </a:r>
            <a:endParaRPr lang="en-US" sz="825" dirty="0"/>
          </a:p>
        </p:txBody>
      </p:sp>
      <p:sp>
        <p:nvSpPr>
          <p:cNvPr id="140" name="Shape 122"/>
          <p:cNvSpPr/>
          <p:nvPr/>
        </p:nvSpPr>
        <p:spPr>
          <a:xfrm>
            <a:off x="2543175" y="8141196"/>
            <a:ext cx="518725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41" name="Image 16" descr="preencoded.png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543175" y="7845921"/>
            <a:ext cx="133350" cy="133350"/>
          </a:xfrm>
          <a:prstGeom prst="rect">
            <a:avLst/>
          </a:prstGeom>
        </p:spPr>
      </p:pic>
      <p:sp>
        <p:nvSpPr>
          <p:cNvPr id="142" name="Text 123"/>
          <p:cNvSpPr/>
          <p:nvPr/>
        </p:nvSpPr>
        <p:spPr>
          <a:xfrm>
            <a:off x="2790825" y="7836396"/>
            <a:ext cx="198120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Signalement utilisateur</a:t>
            </a:r>
            <a:endParaRPr lang="en-US" sz="975" dirty="0"/>
          </a:p>
        </p:txBody>
      </p:sp>
      <p:sp>
        <p:nvSpPr>
          <p:cNvPr id="143" name="Shape 124"/>
          <p:cNvSpPr/>
          <p:nvPr/>
        </p:nvSpPr>
        <p:spPr>
          <a:xfrm>
            <a:off x="4810125" y="7888784"/>
            <a:ext cx="1060103" cy="47625"/>
          </a:xfrm>
          <a:prstGeom prst="roundRect">
            <a:avLst>
              <a:gd name="adj" fmla="val 50000"/>
            </a:avLst>
          </a:prstGeom>
          <a:solidFill>
            <a:srgbClr val="1C1C1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4" name="Shape 125"/>
          <p:cNvSpPr/>
          <p:nvPr/>
        </p:nvSpPr>
        <p:spPr>
          <a:xfrm>
            <a:off x="4810125" y="7888784"/>
            <a:ext cx="211931" cy="47625"/>
          </a:xfrm>
          <a:prstGeom prst="roundRect">
            <a:avLst>
              <a:gd name="adj" fmla="val 50000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5" name="Text 126"/>
          <p:cNvSpPr/>
          <p:nvPr/>
        </p:nvSpPr>
        <p:spPr>
          <a:xfrm>
            <a:off x="5908328" y="7845921"/>
            <a:ext cx="55245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r">
              <a:buNone/>
            </a:pPr>
            <a:r>
              <a:rPr lang="en-US" sz="825" kern="0" spc="17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20%</a:t>
            </a:r>
            <a:endParaRPr lang="en-US" sz="825" dirty="0"/>
          </a:p>
        </p:txBody>
      </p:sp>
      <p:sp>
        <p:nvSpPr>
          <p:cNvPr id="146" name="Text 127"/>
          <p:cNvSpPr/>
          <p:nvPr/>
        </p:nvSpPr>
        <p:spPr>
          <a:xfrm>
            <a:off x="6670328" y="7779246"/>
            <a:ext cx="1136303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« Rien à signaler »</a:t>
            </a:r>
            <a:endParaRPr lang="en-US" sz="825" dirty="0"/>
          </a:p>
        </p:txBody>
      </p:sp>
      <p:pic>
        <p:nvPicPr>
          <p:cNvPr id="147" name="Image 17" descr="preencoded.png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543175" y="8312646"/>
            <a:ext cx="133350" cy="133350"/>
          </a:xfrm>
          <a:prstGeom prst="rect">
            <a:avLst/>
          </a:prstGeom>
        </p:spPr>
      </p:pic>
      <p:sp>
        <p:nvSpPr>
          <p:cNvPr id="148" name="Text 128"/>
          <p:cNvSpPr/>
          <p:nvPr/>
        </p:nvSpPr>
        <p:spPr>
          <a:xfrm>
            <a:off x="2790825" y="8303121"/>
            <a:ext cx="198120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Historique compte</a:t>
            </a:r>
            <a:endParaRPr lang="en-US" sz="975" dirty="0"/>
          </a:p>
        </p:txBody>
      </p:sp>
      <p:sp>
        <p:nvSpPr>
          <p:cNvPr id="149" name="Shape 129"/>
          <p:cNvSpPr/>
          <p:nvPr/>
        </p:nvSpPr>
        <p:spPr>
          <a:xfrm>
            <a:off x="4810125" y="8355509"/>
            <a:ext cx="1060103" cy="47625"/>
          </a:xfrm>
          <a:prstGeom prst="roundRect">
            <a:avLst>
              <a:gd name="adj" fmla="val 50000"/>
            </a:avLst>
          </a:prstGeom>
          <a:solidFill>
            <a:srgbClr val="1C1C1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0" name="Shape 130"/>
          <p:cNvSpPr/>
          <p:nvPr/>
        </p:nvSpPr>
        <p:spPr>
          <a:xfrm>
            <a:off x="4810125" y="8355509"/>
            <a:ext cx="476994" cy="47625"/>
          </a:xfrm>
          <a:prstGeom prst="roundRect">
            <a:avLst>
              <a:gd name="adj" fmla="val 50000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1" name="Text 131"/>
          <p:cNvSpPr/>
          <p:nvPr/>
        </p:nvSpPr>
        <p:spPr>
          <a:xfrm>
            <a:off x="5908328" y="8312646"/>
            <a:ext cx="55245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r">
              <a:buNone/>
            </a:pPr>
            <a:r>
              <a:rPr lang="en-US" sz="825" kern="0" spc="17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45%</a:t>
            </a:r>
            <a:endParaRPr lang="en-US" sz="825" dirty="0"/>
          </a:p>
        </p:txBody>
      </p:sp>
      <p:sp>
        <p:nvSpPr>
          <p:cNvPr id="152" name="Text 132"/>
          <p:cNvSpPr/>
          <p:nvPr/>
        </p:nvSpPr>
        <p:spPr>
          <a:xfrm>
            <a:off x="6670328" y="8245971"/>
            <a:ext cx="1136303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9 locations · 3 incidents</a:t>
            </a:r>
            <a:endParaRPr lang="en-US" sz="825" dirty="0"/>
          </a:p>
        </p:txBody>
      </p:sp>
      <p:sp>
        <p:nvSpPr>
          <p:cNvPr id="153" name="Shape 133"/>
          <p:cNvSpPr/>
          <p:nvPr/>
        </p:nvSpPr>
        <p:spPr>
          <a:xfrm>
            <a:off x="8082855" y="2857500"/>
            <a:ext cx="3699421" cy="4010025"/>
          </a:xfrm>
          <a:prstGeom prst="roundRect">
            <a:avLst>
              <a:gd name="adj" fmla="val 2575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4" name="Text 134"/>
          <p:cNvSpPr/>
          <p:nvPr/>
        </p:nvSpPr>
        <p:spPr>
          <a:xfrm>
            <a:off x="8263830" y="3038475"/>
            <a:ext cx="3437595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RECOMMANDATION MOTEUR</a:t>
            </a:r>
            <a:endParaRPr lang="en-US" sz="750" dirty="0"/>
          </a:p>
        </p:txBody>
      </p:sp>
      <p:sp>
        <p:nvSpPr>
          <p:cNvPr id="155" name="Text 135"/>
          <p:cNvSpPr/>
          <p:nvPr/>
        </p:nvSpPr>
        <p:spPr>
          <a:xfrm>
            <a:off x="8263830" y="3238500"/>
            <a:ext cx="3437595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D63232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Capture partielle 80€</a:t>
            </a:r>
            <a:endParaRPr lang="en-US" sz="1500" dirty="0"/>
          </a:p>
        </p:txBody>
      </p:sp>
      <p:sp>
        <p:nvSpPr>
          <p:cNvPr id="156" name="Text 136"/>
          <p:cNvSpPr/>
          <p:nvPr/>
        </p:nvSpPr>
        <p:spPr>
          <a:xfrm>
            <a:off x="8263830" y="3524250"/>
            <a:ext cx="3437595" cy="666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Dégradation visible mineure du corps machine + tag RFID manquant. Profil utilisateur défavorable (3 incidents/9 loc.). Capture suggérée correspond au remplacement du tag + frais nettoyage.</a:t>
            </a:r>
            <a:endParaRPr lang="en-US" sz="825" dirty="0"/>
          </a:p>
        </p:txBody>
      </p:sp>
      <p:sp>
        <p:nvSpPr>
          <p:cNvPr id="157" name="Shape 137"/>
          <p:cNvSpPr/>
          <p:nvPr/>
        </p:nvSpPr>
        <p:spPr>
          <a:xfrm>
            <a:off x="8263830" y="4267200"/>
            <a:ext cx="3337471" cy="57150"/>
          </a:xfrm>
          <a:prstGeom prst="roundRect">
            <a:avLst>
              <a:gd name="adj" fmla="val 50000"/>
            </a:avLst>
          </a:prstGeom>
          <a:solidFill>
            <a:srgbClr val="1C1C1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8" name="Shape 138"/>
          <p:cNvSpPr/>
          <p:nvPr/>
        </p:nvSpPr>
        <p:spPr>
          <a:xfrm>
            <a:off x="8263830" y="4267200"/>
            <a:ext cx="1067991" cy="57150"/>
          </a:xfrm>
          <a:prstGeom prst="rect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9" name="Shape 139"/>
          <p:cNvSpPr/>
          <p:nvPr/>
        </p:nvSpPr>
        <p:spPr>
          <a:xfrm>
            <a:off x="9331821" y="4267200"/>
            <a:ext cx="2269480" cy="57150"/>
          </a:xfrm>
          <a:prstGeom prst="rect">
            <a:avLst/>
          </a:prstGeom>
          <a:solidFill>
            <a:srgbClr val="38383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0" name="Shape 140"/>
          <p:cNvSpPr/>
          <p:nvPr/>
        </p:nvSpPr>
        <p:spPr>
          <a:xfrm>
            <a:off x="8263830" y="4495800"/>
            <a:ext cx="3337471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1" name="Text 141"/>
          <p:cNvSpPr/>
          <p:nvPr/>
        </p:nvSpPr>
        <p:spPr>
          <a:xfrm>
            <a:off x="8263830" y="4657725"/>
            <a:ext cx="3437595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DÉCISION OPÉRATEUR</a:t>
            </a:r>
            <a:endParaRPr lang="en-US" sz="750" dirty="0"/>
          </a:p>
        </p:txBody>
      </p:sp>
      <p:sp>
        <p:nvSpPr>
          <p:cNvPr id="162" name="Shape 142"/>
          <p:cNvSpPr/>
          <p:nvPr/>
        </p:nvSpPr>
        <p:spPr>
          <a:xfrm>
            <a:off x="8263830" y="4876800"/>
            <a:ext cx="3337471" cy="285750"/>
          </a:xfrm>
          <a:prstGeom prst="roundRect">
            <a:avLst>
              <a:gd name="adj" fmla="val 23333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3" name="Text 143"/>
          <p:cNvSpPr/>
          <p:nvPr/>
        </p:nvSpPr>
        <p:spPr>
          <a:xfrm>
            <a:off x="8359080" y="4953000"/>
            <a:ext cx="139452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75" b="1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Capturer 80€ (suggéré)</a:t>
            </a:r>
            <a:endParaRPr lang="en-US" sz="975" dirty="0"/>
          </a:p>
        </p:txBody>
      </p:sp>
      <p:sp>
        <p:nvSpPr>
          <p:cNvPr id="164" name="Shape 144"/>
          <p:cNvSpPr/>
          <p:nvPr/>
        </p:nvSpPr>
        <p:spPr>
          <a:xfrm>
            <a:off x="8263830" y="5238750"/>
            <a:ext cx="3337471" cy="304800"/>
          </a:xfrm>
          <a:prstGeom prst="roundRect">
            <a:avLst>
              <a:gd name="adj" fmla="val 21875"/>
            </a:avLst>
          </a:prstGeom>
          <a:solidFill>
            <a:srgbClr val="131315"/>
          </a:solidFill>
          <a:ln w="9525">
            <a:solidFill>
              <a:srgbClr val="38383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5" name="Text 145"/>
          <p:cNvSpPr/>
          <p:nvPr/>
        </p:nvSpPr>
        <p:spPr>
          <a:xfrm>
            <a:off x="8368605" y="5324475"/>
            <a:ext cx="1677293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7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Capturer un autre montant…</a:t>
            </a:r>
            <a:endParaRPr lang="en-US" sz="975" dirty="0"/>
          </a:p>
        </p:txBody>
      </p:sp>
      <p:sp>
        <p:nvSpPr>
          <p:cNvPr id="166" name="Shape 146"/>
          <p:cNvSpPr/>
          <p:nvPr/>
        </p:nvSpPr>
        <p:spPr>
          <a:xfrm>
            <a:off x="8263830" y="5619750"/>
            <a:ext cx="3337471" cy="304800"/>
          </a:xfrm>
          <a:prstGeom prst="roundRect">
            <a:avLst>
              <a:gd name="adj" fmla="val 21875"/>
            </a:avLst>
          </a:prstGeom>
          <a:solidFill>
            <a:srgbClr val="131315"/>
          </a:solidFill>
          <a:ln w="9525">
            <a:solidFill>
              <a:srgbClr val="38383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7" name="Text 147"/>
          <p:cNvSpPr/>
          <p:nvPr/>
        </p:nvSpPr>
        <p:spPr>
          <a:xfrm>
            <a:off x="8368605" y="5705475"/>
            <a:ext cx="151388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7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Capturer la totalité (350€)</a:t>
            </a:r>
            <a:endParaRPr lang="en-US" sz="975" dirty="0"/>
          </a:p>
        </p:txBody>
      </p:sp>
      <p:sp>
        <p:nvSpPr>
          <p:cNvPr id="168" name="Shape 148"/>
          <p:cNvSpPr/>
          <p:nvPr/>
        </p:nvSpPr>
        <p:spPr>
          <a:xfrm>
            <a:off x="8263830" y="6000750"/>
            <a:ext cx="3337471" cy="304800"/>
          </a:xfrm>
          <a:prstGeom prst="roundRect">
            <a:avLst>
              <a:gd name="adj" fmla="val 21875"/>
            </a:avLst>
          </a:prstGeom>
          <a:solidFill>
            <a:srgbClr val="131315"/>
          </a:solidFill>
          <a:ln w="9525">
            <a:solidFill>
              <a:srgbClr val="38383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9" name="Text 149"/>
          <p:cNvSpPr/>
          <p:nvPr/>
        </p:nvSpPr>
        <p:spPr>
          <a:xfrm>
            <a:off x="8368605" y="6086475"/>
            <a:ext cx="101724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7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Libérer la totalité</a:t>
            </a:r>
            <a:endParaRPr lang="en-US" sz="975" dirty="0"/>
          </a:p>
        </p:txBody>
      </p:sp>
      <p:sp>
        <p:nvSpPr>
          <p:cNvPr id="170" name="Shape 150"/>
          <p:cNvSpPr/>
          <p:nvPr/>
        </p:nvSpPr>
        <p:spPr>
          <a:xfrm>
            <a:off x="8263830" y="6381750"/>
            <a:ext cx="3337471" cy="304800"/>
          </a:xfrm>
          <a:prstGeom prst="roundRect">
            <a:avLst>
              <a:gd name="adj" fmla="val 21875"/>
            </a:avLst>
          </a:prstGeom>
          <a:solidFill>
            <a:srgbClr val="D63232">
              <a:alpha val="10000"/>
            </a:srgbClr>
          </a:solidFill>
          <a:ln w="9525">
            <a:solidFill>
              <a:srgbClr val="D63232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71" name="Text 151"/>
          <p:cNvSpPr/>
          <p:nvPr/>
        </p:nvSpPr>
        <p:spPr>
          <a:xfrm>
            <a:off x="8368605" y="6467475"/>
            <a:ext cx="1903512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75" b="1" dirty="0">
                <a:solidFill>
                  <a:srgbClr val="D63232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Mettre le compte en surveillance</a:t>
            </a:r>
            <a:endParaRPr lang="en-US" sz="975" dirty="0"/>
          </a:p>
        </p:txBody>
      </p:sp>
      <p:sp>
        <p:nvSpPr>
          <p:cNvPr id="172" name="Shape 152"/>
          <p:cNvSpPr/>
          <p:nvPr/>
        </p:nvSpPr>
        <p:spPr>
          <a:xfrm>
            <a:off x="8082855" y="7000875"/>
            <a:ext cx="3699421" cy="1381125"/>
          </a:xfrm>
          <a:prstGeom prst="roundRect">
            <a:avLst>
              <a:gd name="adj" fmla="val 6897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73" name="Text 153"/>
          <p:cNvSpPr/>
          <p:nvPr/>
        </p:nvSpPr>
        <p:spPr>
          <a:xfrm>
            <a:off x="8263830" y="7181850"/>
            <a:ext cx="3437595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PROFIL UTILISATEUR</a:t>
            </a:r>
            <a:endParaRPr lang="en-US" sz="750" dirty="0"/>
          </a:p>
        </p:txBody>
      </p:sp>
      <p:sp>
        <p:nvSpPr>
          <p:cNvPr id="174" name="Shape 154"/>
          <p:cNvSpPr/>
          <p:nvPr/>
        </p:nvSpPr>
        <p:spPr>
          <a:xfrm>
            <a:off x="8263830" y="7400925"/>
            <a:ext cx="361950" cy="361950"/>
          </a:xfrm>
          <a:prstGeom prst="ellipse">
            <a:avLst/>
          </a:prstGeom>
          <a:solidFill>
            <a:srgbClr val="1C1C1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5" name="Text 155"/>
          <p:cNvSpPr/>
          <p:nvPr/>
        </p:nvSpPr>
        <p:spPr>
          <a:xfrm>
            <a:off x="8337203" y="7510462"/>
            <a:ext cx="291257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MP</a:t>
            </a:r>
            <a:endParaRPr lang="en-US" sz="1050" dirty="0"/>
          </a:p>
        </p:txBody>
      </p:sp>
      <p:sp>
        <p:nvSpPr>
          <p:cNvPr id="176" name="Text 156"/>
          <p:cNvSpPr/>
          <p:nvPr/>
        </p:nvSpPr>
        <p:spPr>
          <a:xfrm>
            <a:off x="8721030" y="7429054"/>
            <a:ext cx="1895177" cy="19139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050" b="1" kern="0" spc="-1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Marc Pellegrin</a:t>
            </a:r>
            <a:endParaRPr lang="en-US" sz="1050" dirty="0"/>
          </a:p>
        </p:txBody>
      </p:sp>
      <p:sp>
        <p:nvSpPr>
          <p:cNvPr id="177" name="Text 157"/>
          <p:cNvSpPr/>
          <p:nvPr/>
        </p:nvSpPr>
        <p:spPr>
          <a:xfrm>
            <a:off x="8721030" y="7601396"/>
            <a:ext cx="1895177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B2B · entreprise depuis 2025</a:t>
            </a:r>
            <a:endParaRPr lang="en-US" sz="825" dirty="0"/>
          </a:p>
        </p:txBody>
      </p:sp>
      <p:sp>
        <p:nvSpPr>
          <p:cNvPr id="178" name="Text 158"/>
          <p:cNvSpPr/>
          <p:nvPr/>
        </p:nvSpPr>
        <p:spPr>
          <a:xfrm>
            <a:off x="8263830" y="7896225"/>
            <a:ext cx="1137791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14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LOC.</a:t>
            </a:r>
            <a:endParaRPr lang="en-US" sz="675" dirty="0"/>
          </a:p>
        </p:txBody>
      </p:sp>
      <p:sp>
        <p:nvSpPr>
          <p:cNvPr id="179" name="Text 159"/>
          <p:cNvSpPr/>
          <p:nvPr/>
        </p:nvSpPr>
        <p:spPr>
          <a:xfrm>
            <a:off x="8263830" y="8010525"/>
            <a:ext cx="1137791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9</a:t>
            </a:r>
            <a:endParaRPr lang="en-US" sz="1350" dirty="0"/>
          </a:p>
        </p:txBody>
      </p:sp>
      <p:sp>
        <p:nvSpPr>
          <p:cNvPr id="180" name="Text 160"/>
          <p:cNvSpPr/>
          <p:nvPr/>
        </p:nvSpPr>
        <p:spPr>
          <a:xfrm>
            <a:off x="9401621" y="7896225"/>
            <a:ext cx="1137940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14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INCIDENTS</a:t>
            </a:r>
            <a:endParaRPr lang="en-US" sz="675" dirty="0"/>
          </a:p>
        </p:txBody>
      </p:sp>
      <p:sp>
        <p:nvSpPr>
          <p:cNvPr id="181" name="Text 161"/>
          <p:cNvSpPr/>
          <p:nvPr/>
        </p:nvSpPr>
        <p:spPr>
          <a:xfrm>
            <a:off x="9401621" y="8010525"/>
            <a:ext cx="113794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D63232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3</a:t>
            </a:r>
            <a:endParaRPr lang="en-US" sz="1350" dirty="0"/>
          </a:p>
        </p:txBody>
      </p:sp>
      <p:sp>
        <p:nvSpPr>
          <p:cNvPr id="182" name="Text 162"/>
          <p:cNvSpPr/>
          <p:nvPr/>
        </p:nvSpPr>
        <p:spPr>
          <a:xfrm>
            <a:off x="10539561" y="7896225"/>
            <a:ext cx="1137791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14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SCORE</a:t>
            </a:r>
            <a:endParaRPr lang="en-US" sz="675" dirty="0"/>
          </a:p>
        </p:txBody>
      </p:sp>
      <p:sp>
        <p:nvSpPr>
          <p:cNvPr id="183" name="Text 163"/>
          <p:cNvSpPr/>
          <p:nvPr/>
        </p:nvSpPr>
        <p:spPr>
          <a:xfrm>
            <a:off x="10539561" y="8010525"/>
            <a:ext cx="1137791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F5A623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C</a:t>
            </a:r>
            <a:endParaRPr lang="en-US" sz="13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5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71450" y="133350"/>
            <a:ext cx="1969889" cy="238125"/>
          </a:xfrm>
          <a:prstGeom prst="roundRect">
            <a:avLst>
              <a:gd name="adj" fmla="val 16000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>
                <a:alpha val="6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276225" y="190500"/>
            <a:ext cx="183653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kern="0" spc="45" dirty="0">
                <a:solidFill>
                  <a:srgbClr val="6B686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DÉTAIL SESSION · CHRONOLOGIE</a:t>
            </a:r>
            <a:endParaRPr lang="en-US" sz="75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2192000" cy="7810500"/>
          </a:xfrm>
          <a:prstGeom prst="roundRect">
            <a:avLst>
              <a:gd name="adj" fmla="val 1220"/>
            </a:avLst>
          </a:prstGeom>
          <a:solidFill>
            <a:srgbClr val="35363A"/>
          </a:solidFill>
          <a:ln/>
          <a:effectLst>
            <a:outerShdw blurRad="762000" dist="2286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12192000" cy="419100"/>
          </a:xfrm>
          <a:prstGeom prst="rect">
            <a:avLst/>
          </a:prstGeom>
          <a:solidFill>
            <a:srgbClr val="202124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133350" y="152400"/>
            <a:ext cx="114300" cy="114300"/>
          </a:xfrm>
          <a:prstGeom prst="ellipse">
            <a:avLst/>
          </a:prstGeom>
          <a:solidFill>
            <a:srgbClr val="FF5F57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323850" y="152400"/>
            <a:ext cx="114300" cy="114300"/>
          </a:xfrm>
          <a:prstGeom prst="ellipse">
            <a:avLst/>
          </a:prstGeom>
          <a:solidFill>
            <a:srgbClr val="FEBC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" name="Shape 6"/>
          <p:cNvSpPr/>
          <p:nvPr/>
        </p:nvSpPr>
        <p:spPr>
          <a:xfrm>
            <a:off x="514350" y="152400"/>
            <a:ext cx="114300" cy="114300"/>
          </a:xfrm>
          <a:prstGeom prst="ellipse">
            <a:avLst/>
          </a:prstGeom>
          <a:solidFill>
            <a:srgbClr val="28C84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" name="Shape 7"/>
          <p:cNvSpPr/>
          <p:nvPr/>
        </p:nvSpPr>
        <p:spPr>
          <a:xfrm>
            <a:off x="800100" y="95250"/>
            <a:ext cx="1177082" cy="323850"/>
          </a:xfrm>
          <a:prstGeom prst="roundRect">
            <a:avLst>
              <a:gd name="adj" fmla="val 23529"/>
            </a:avLst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900" y="323850"/>
            <a:ext cx="76200" cy="95250"/>
          </a:xfrm>
          <a:prstGeom prst="rect">
            <a:avLst/>
          </a:prstGeom>
        </p:spPr>
      </p:pic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1977182" y="323850"/>
            <a:ext cx="76200" cy="95250"/>
          </a:xfrm>
          <a:prstGeom prst="rect">
            <a:avLst/>
          </a:prstGeom>
        </p:spPr>
      </p:pic>
      <p:sp>
        <p:nvSpPr>
          <p:cNvPr id="12" name="Shape 8"/>
          <p:cNvSpPr/>
          <p:nvPr/>
        </p:nvSpPr>
        <p:spPr>
          <a:xfrm>
            <a:off x="914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" name="Text 9"/>
          <p:cNvSpPr/>
          <p:nvPr/>
        </p:nvSpPr>
        <p:spPr>
          <a:xfrm>
            <a:off x="1123950" y="180975"/>
            <a:ext cx="815132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Session A7K9X</a:t>
            </a:r>
            <a:endParaRPr lang="en-US" sz="900" dirty="0"/>
          </a:p>
        </p:txBody>
      </p:sp>
      <p:sp>
        <p:nvSpPr>
          <p:cNvPr id="14" name="Shape 10"/>
          <p:cNvSpPr/>
          <p:nvPr/>
        </p:nvSpPr>
        <p:spPr>
          <a:xfrm>
            <a:off x="2091482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" name="Text 11"/>
          <p:cNvSpPr/>
          <p:nvPr/>
        </p:nvSpPr>
        <p:spPr>
          <a:xfrm>
            <a:off x="2301032" y="180975"/>
            <a:ext cx="94863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Stripe Dashboard</a:t>
            </a:r>
            <a:endParaRPr lang="en-US" sz="900" dirty="0"/>
          </a:p>
        </p:txBody>
      </p:sp>
      <p:sp>
        <p:nvSpPr>
          <p:cNvPr id="16" name="Shape 12"/>
          <p:cNvSpPr/>
          <p:nvPr/>
        </p:nvSpPr>
        <p:spPr>
          <a:xfrm>
            <a:off x="3402062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" name="Text 13"/>
          <p:cNvSpPr/>
          <p:nvPr/>
        </p:nvSpPr>
        <p:spPr>
          <a:xfrm>
            <a:off x="3611612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Notion</a:t>
            </a:r>
            <a:endParaRPr lang="en-US" sz="900" dirty="0"/>
          </a:p>
        </p:txBody>
      </p:sp>
      <p:sp>
        <p:nvSpPr>
          <p:cNvPr id="18" name="Shape 14"/>
          <p:cNvSpPr/>
          <p:nvPr/>
        </p:nvSpPr>
        <p:spPr>
          <a:xfrm>
            <a:off x="0" y="419100"/>
            <a:ext cx="12192000" cy="381000"/>
          </a:xfrm>
          <a:prstGeom prst="rect">
            <a:avLst/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" name="Shape 15"/>
          <p:cNvSpPr/>
          <p:nvPr/>
        </p:nvSpPr>
        <p:spPr>
          <a:xfrm>
            <a:off x="1333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" name="Shape 16"/>
          <p:cNvSpPr/>
          <p:nvPr/>
        </p:nvSpPr>
        <p:spPr>
          <a:xfrm>
            <a:off x="438150" y="466725"/>
            <a:ext cx="11315700" cy="285750"/>
          </a:xfrm>
          <a:prstGeom prst="roundRect">
            <a:avLst>
              <a:gd name="adj" fmla="val 50000"/>
            </a:avLst>
          </a:prstGeom>
          <a:solidFill>
            <a:srgbClr val="282A2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" name="Shape 17"/>
          <p:cNvSpPr/>
          <p:nvPr/>
        </p:nvSpPr>
        <p:spPr>
          <a:xfrm>
            <a:off x="571500" y="552450"/>
            <a:ext cx="114300" cy="1143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" name="Text 18"/>
          <p:cNvSpPr/>
          <p:nvPr/>
        </p:nvSpPr>
        <p:spPr>
          <a:xfrm>
            <a:off x="762000" y="528638"/>
            <a:ext cx="11184255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admin.toolbox24.fr/sessions/A7K9X</a:t>
            </a:r>
            <a:endParaRPr lang="en-US" sz="975" dirty="0"/>
          </a:p>
        </p:txBody>
      </p:sp>
      <p:sp>
        <p:nvSpPr>
          <p:cNvPr id="23" name="Shape 19"/>
          <p:cNvSpPr/>
          <p:nvPr/>
        </p:nvSpPr>
        <p:spPr>
          <a:xfrm>
            <a:off x="119062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" name="Shape 20"/>
          <p:cNvSpPr/>
          <p:nvPr/>
        </p:nvSpPr>
        <p:spPr>
          <a:xfrm>
            <a:off x="0" y="800100"/>
            <a:ext cx="12192000" cy="70104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" name="Shape 21"/>
          <p:cNvSpPr/>
          <p:nvPr/>
        </p:nvSpPr>
        <p:spPr>
          <a:xfrm>
            <a:off x="0" y="800100"/>
            <a:ext cx="12192000" cy="7010400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6" name="Shape 22"/>
          <p:cNvSpPr/>
          <p:nvPr/>
        </p:nvSpPr>
        <p:spPr>
          <a:xfrm>
            <a:off x="0" y="800100"/>
            <a:ext cx="2095500" cy="7010400"/>
          </a:xfrm>
          <a:prstGeom prst="rect">
            <a:avLst/>
          </a:prstGeom>
          <a:solidFill>
            <a:srgbClr val="0D0D0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7" name="Shape 23"/>
          <p:cNvSpPr/>
          <p:nvPr/>
        </p:nvSpPr>
        <p:spPr>
          <a:xfrm>
            <a:off x="2085975" y="800100"/>
            <a:ext cx="9525" cy="7010400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8" name="Shape 24"/>
          <p:cNvSpPr/>
          <p:nvPr/>
        </p:nvSpPr>
        <p:spPr>
          <a:xfrm>
            <a:off x="114300" y="1495425"/>
            <a:ext cx="18573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9" name="Text 25"/>
          <p:cNvSpPr/>
          <p:nvPr/>
        </p:nvSpPr>
        <p:spPr>
          <a:xfrm>
            <a:off x="209550" y="1038225"/>
            <a:ext cx="8255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125" b="1" kern="0" spc="-22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TOOLBOX</a:t>
            </a:r>
            <a:endParaRPr lang="en-US" sz="1125" dirty="0"/>
          </a:p>
        </p:txBody>
      </p:sp>
      <p:sp>
        <p:nvSpPr>
          <p:cNvPr id="30" name="Shape 26"/>
          <p:cNvSpPr/>
          <p:nvPr/>
        </p:nvSpPr>
        <p:spPr>
          <a:xfrm>
            <a:off x="977950" y="1038225"/>
            <a:ext cx="261193" cy="152400"/>
          </a:xfrm>
          <a:prstGeom prst="roundRect">
            <a:avLst>
              <a:gd name="adj" fmla="val 12500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1" name="Text 27"/>
          <p:cNvSpPr/>
          <p:nvPr/>
        </p:nvSpPr>
        <p:spPr>
          <a:xfrm>
            <a:off x="1016050" y="1038225"/>
            <a:ext cx="261193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125" b="1" kern="0" spc="-22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24</a:t>
            </a:r>
            <a:endParaRPr lang="en-US" sz="1125" dirty="0"/>
          </a:p>
        </p:txBody>
      </p:sp>
      <p:sp>
        <p:nvSpPr>
          <p:cNvPr id="32" name="Text 28"/>
          <p:cNvSpPr/>
          <p:nvPr/>
        </p:nvSpPr>
        <p:spPr>
          <a:xfrm>
            <a:off x="209550" y="1228725"/>
            <a:ext cx="1743075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108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BACK-OFFICE · OPÉRATEUR</a:t>
            </a:r>
            <a:endParaRPr lang="en-US" sz="675" dirty="0"/>
          </a:p>
        </p:txBody>
      </p:sp>
      <p:sp>
        <p:nvSpPr>
          <p:cNvPr id="33" name="Text 29"/>
          <p:cNvSpPr/>
          <p:nvPr/>
        </p:nvSpPr>
        <p:spPr>
          <a:xfrm>
            <a:off x="209550" y="1790700"/>
            <a:ext cx="1743075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95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EXPLOITATION</a:t>
            </a:r>
            <a:endParaRPr lang="en-US" sz="675" dirty="0"/>
          </a:p>
        </p:txBody>
      </p:sp>
      <p:pic>
        <p:nvPicPr>
          <p:cNvPr id="34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9550" y="2081212"/>
            <a:ext cx="142875" cy="142875"/>
          </a:xfrm>
          <a:prstGeom prst="rect">
            <a:avLst/>
          </a:prstGeom>
        </p:spPr>
      </p:pic>
      <p:sp>
        <p:nvSpPr>
          <p:cNvPr id="35" name="Text 30"/>
          <p:cNvSpPr/>
          <p:nvPr/>
        </p:nvSpPr>
        <p:spPr>
          <a:xfrm>
            <a:off x="447675" y="2076450"/>
            <a:ext cx="1022449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Vue d'ensemble</a:t>
            </a:r>
            <a:endParaRPr lang="en-US" sz="975" dirty="0"/>
          </a:p>
        </p:txBody>
      </p:sp>
      <p:pic>
        <p:nvPicPr>
          <p:cNvPr id="36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9550" y="2424113"/>
            <a:ext cx="142875" cy="142875"/>
          </a:xfrm>
          <a:prstGeom prst="rect">
            <a:avLst/>
          </a:prstGeom>
        </p:spPr>
      </p:pic>
      <p:sp>
        <p:nvSpPr>
          <p:cNvPr id="37" name="Text 31"/>
          <p:cNvSpPr/>
          <p:nvPr/>
        </p:nvSpPr>
        <p:spPr>
          <a:xfrm>
            <a:off x="447675" y="2419350"/>
            <a:ext cx="1060996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File de validation</a:t>
            </a:r>
            <a:endParaRPr lang="en-US" sz="975" dirty="0"/>
          </a:p>
        </p:txBody>
      </p:sp>
      <p:sp>
        <p:nvSpPr>
          <p:cNvPr id="38" name="Shape 32"/>
          <p:cNvSpPr/>
          <p:nvPr/>
        </p:nvSpPr>
        <p:spPr>
          <a:xfrm>
            <a:off x="1704975" y="2424113"/>
            <a:ext cx="171450" cy="142875"/>
          </a:xfrm>
          <a:prstGeom prst="ellipse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9" name="Text 33"/>
          <p:cNvSpPr/>
          <p:nvPr/>
        </p:nvSpPr>
        <p:spPr>
          <a:xfrm>
            <a:off x="1762125" y="2433637"/>
            <a:ext cx="1333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8</a:t>
            </a:r>
            <a:endParaRPr lang="en-US" sz="750" dirty="0"/>
          </a:p>
        </p:txBody>
      </p:sp>
      <p:sp>
        <p:nvSpPr>
          <p:cNvPr id="40" name="Shape 34"/>
          <p:cNvSpPr/>
          <p:nvPr/>
        </p:nvSpPr>
        <p:spPr>
          <a:xfrm>
            <a:off x="114300" y="2686050"/>
            <a:ext cx="1857375" cy="304800"/>
          </a:xfrm>
          <a:prstGeom prst="roundRect">
            <a:avLst>
              <a:gd name="adj" fmla="val 21875"/>
            </a:avLst>
          </a:prstGeom>
          <a:solidFill>
            <a:srgbClr val="131315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41" name="Shape 35"/>
          <p:cNvSpPr/>
          <p:nvPr/>
        </p:nvSpPr>
        <p:spPr>
          <a:xfrm>
            <a:off x="114300" y="2686050"/>
            <a:ext cx="19050" cy="304800"/>
          </a:xfrm>
          <a:prstGeom prst="rect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42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550" y="2767013"/>
            <a:ext cx="142875" cy="142875"/>
          </a:xfrm>
          <a:prstGeom prst="rect">
            <a:avLst/>
          </a:prstGeom>
        </p:spPr>
      </p:pic>
      <p:sp>
        <p:nvSpPr>
          <p:cNvPr id="43" name="Text 36"/>
          <p:cNvSpPr/>
          <p:nvPr/>
        </p:nvSpPr>
        <p:spPr>
          <a:xfrm>
            <a:off x="447675" y="2762250"/>
            <a:ext cx="601414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Sessions</a:t>
            </a:r>
            <a:endParaRPr lang="en-US" sz="975" dirty="0"/>
          </a:p>
        </p:txBody>
      </p:sp>
      <p:pic>
        <p:nvPicPr>
          <p:cNvPr id="44" name="Image 5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9550" y="3109913"/>
            <a:ext cx="142875" cy="142875"/>
          </a:xfrm>
          <a:prstGeom prst="rect">
            <a:avLst/>
          </a:prstGeom>
        </p:spPr>
      </p:pic>
      <p:sp>
        <p:nvSpPr>
          <p:cNvPr id="45" name="Text 37"/>
          <p:cNvSpPr/>
          <p:nvPr/>
        </p:nvSpPr>
        <p:spPr>
          <a:xfrm>
            <a:off x="447675" y="3105150"/>
            <a:ext cx="93732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Casiers &amp; sites</a:t>
            </a:r>
            <a:endParaRPr lang="en-US" sz="975" dirty="0"/>
          </a:p>
        </p:txBody>
      </p:sp>
      <p:sp>
        <p:nvSpPr>
          <p:cNvPr id="46" name="Text 38"/>
          <p:cNvSpPr/>
          <p:nvPr/>
        </p:nvSpPr>
        <p:spPr>
          <a:xfrm>
            <a:off x="209550" y="3505200"/>
            <a:ext cx="1743075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95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ADMINISTRATION</a:t>
            </a:r>
            <a:endParaRPr lang="en-US" sz="675" dirty="0"/>
          </a:p>
        </p:txBody>
      </p:sp>
      <p:pic>
        <p:nvPicPr>
          <p:cNvPr id="47" name="Image 6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9550" y="3795713"/>
            <a:ext cx="142875" cy="142875"/>
          </a:xfrm>
          <a:prstGeom prst="rect">
            <a:avLst/>
          </a:prstGeom>
        </p:spPr>
      </p:pic>
      <p:sp>
        <p:nvSpPr>
          <p:cNvPr id="48" name="Text 39"/>
          <p:cNvSpPr/>
          <p:nvPr/>
        </p:nvSpPr>
        <p:spPr>
          <a:xfrm>
            <a:off x="447675" y="3790950"/>
            <a:ext cx="730448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Utilisateurs</a:t>
            </a:r>
            <a:endParaRPr lang="en-US" sz="975" dirty="0"/>
          </a:p>
        </p:txBody>
      </p:sp>
      <p:pic>
        <p:nvPicPr>
          <p:cNvPr id="49" name="Image 7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550" y="4138613"/>
            <a:ext cx="142875" cy="142875"/>
          </a:xfrm>
          <a:prstGeom prst="rect">
            <a:avLst/>
          </a:prstGeom>
        </p:spPr>
      </p:pic>
      <p:sp>
        <p:nvSpPr>
          <p:cNvPr id="50" name="Text 40"/>
          <p:cNvSpPr/>
          <p:nvPr/>
        </p:nvSpPr>
        <p:spPr>
          <a:xfrm>
            <a:off x="447675" y="4133850"/>
            <a:ext cx="685502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Paiements</a:t>
            </a:r>
            <a:endParaRPr lang="en-US" sz="975" dirty="0"/>
          </a:p>
        </p:txBody>
      </p:sp>
      <p:pic>
        <p:nvPicPr>
          <p:cNvPr id="51" name="Image 8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09550" y="4481513"/>
            <a:ext cx="142875" cy="142875"/>
          </a:xfrm>
          <a:prstGeom prst="rect">
            <a:avLst/>
          </a:prstGeom>
        </p:spPr>
      </p:pic>
      <p:sp>
        <p:nvSpPr>
          <p:cNvPr id="52" name="Text 41"/>
          <p:cNvSpPr/>
          <p:nvPr/>
        </p:nvSpPr>
        <p:spPr>
          <a:xfrm>
            <a:off x="447675" y="4476750"/>
            <a:ext cx="609302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Incidents</a:t>
            </a:r>
            <a:endParaRPr lang="en-US" sz="975" dirty="0"/>
          </a:p>
        </p:txBody>
      </p:sp>
      <p:sp>
        <p:nvSpPr>
          <p:cNvPr id="53" name="Shape 42"/>
          <p:cNvSpPr/>
          <p:nvPr/>
        </p:nvSpPr>
        <p:spPr>
          <a:xfrm>
            <a:off x="1704975" y="4481513"/>
            <a:ext cx="171450" cy="142875"/>
          </a:xfrm>
          <a:prstGeom prst="ellipse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4" name="Text 43"/>
          <p:cNvSpPr/>
          <p:nvPr/>
        </p:nvSpPr>
        <p:spPr>
          <a:xfrm>
            <a:off x="1762125" y="4491038"/>
            <a:ext cx="1333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</a:t>
            </a:r>
            <a:endParaRPr lang="en-US" sz="750" dirty="0"/>
          </a:p>
        </p:txBody>
      </p:sp>
      <p:pic>
        <p:nvPicPr>
          <p:cNvPr id="55" name="Image 9" descr="preencoded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09550" y="4824413"/>
            <a:ext cx="142875" cy="142875"/>
          </a:xfrm>
          <a:prstGeom prst="rect">
            <a:avLst/>
          </a:prstGeom>
        </p:spPr>
      </p:pic>
      <p:sp>
        <p:nvSpPr>
          <p:cNvPr id="56" name="Text 44"/>
          <p:cNvSpPr/>
          <p:nvPr/>
        </p:nvSpPr>
        <p:spPr>
          <a:xfrm>
            <a:off x="447675" y="4819650"/>
            <a:ext cx="6445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Reporting</a:t>
            </a:r>
            <a:endParaRPr lang="en-US" sz="975" dirty="0"/>
          </a:p>
        </p:txBody>
      </p:sp>
      <p:sp>
        <p:nvSpPr>
          <p:cNvPr id="57" name="Shape 45"/>
          <p:cNvSpPr/>
          <p:nvPr/>
        </p:nvSpPr>
        <p:spPr>
          <a:xfrm>
            <a:off x="114300" y="7229475"/>
            <a:ext cx="18573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8" name="Shape 46"/>
          <p:cNvSpPr/>
          <p:nvPr/>
        </p:nvSpPr>
        <p:spPr>
          <a:xfrm>
            <a:off x="209550" y="7353300"/>
            <a:ext cx="209550" cy="209550"/>
          </a:xfrm>
          <a:prstGeom prst="ellipse">
            <a:avLst/>
          </a:prstGeom>
          <a:solidFill>
            <a:srgbClr val="1C1C1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9" name="Text 47"/>
          <p:cNvSpPr/>
          <p:nvPr/>
        </p:nvSpPr>
        <p:spPr>
          <a:xfrm>
            <a:off x="247352" y="7410450"/>
            <a:ext cx="209996" cy="133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GB</a:t>
            </a:r>
            <a:endParaRPr lang="en-US" sz="675" dirty="0"/>
          </a:p>
        </p:txBody>
      </p:sp>
      <p:sp>
        <p:nvSpPr>
          <p:cNvPr id="60" name="Text 48"/>
          <p:cNvSpPr/>
          <p:nvPr/>
        </p:nvSpPr>
        <p:spPr>
          <a:xfrm>
            <a:off x="514350" y="7381875"/>
            <a:ext cx="806797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Guillaume B.</a:t>
            </a:r>
            <a:endParaRPr lang="en-US" sz="975" dirty="0"/>
          </a:p>
        </p:txBody>
      </p:sp>
      <p:sp>
        <p:nvSpPr>
          <p:cNvPr id="61" name="Shape 49"/>
          <p:cNvSpPr/>
          <p:nvPr/>
        </p:nvSpPr>
        <p:spPr>
          <a:xfrm>
            <a:off x="2095500" y="800100"/>
            <a:ext cx="10096500" cy="714375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2" name="Shape 50"/>
          <p:cNvSpPr/>
          <p:nvPr/>
        </p:nvSpPr>
        <p:spPr>
          <a:xfrm>
            <a:off x="2095500" y="1504950"/>
            <a:ext cx="1009650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3" name="Text 51"/>
          <p:cNvSpPr/>
          <p:nvPr/>
        </p:nvSpPr>
        <p:spPr>
          <a:xfrm>
            <a:off x="2324100" y="1070372"/>
            <a:ext cx="1868984" cy="20240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125" b="1" kern="0" spc="-1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Session A7K9X · Camille T.</a:t>
            </a:r>
            <a:endParaRPr lang="en-US" sz="1125" dirty="0"/>
          </a:p>
        </p:txBody>
      </p:sp>
      <p:sp>
        <p:nvSpPr>
          <p:cNvPr id="64" name="Shape 52"/>
          <p:cNvSpPr/>
          <p:nvPr/>
        </p:nvSpPr>
        <p:spPr>
          <a:xfrm>
            <a:off x="4250234" y="914400"/>
            <a:ext cx="2481411" cy="476250"/>
          </a:xfrm>
          <a:prstGeom prst="roundRect">
            <a:avLst>
              <a:gd name="adj" fmla="val 16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65" name="Image 10" descr="preencoded.pn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374059" y="1085850"/>
            <a:ext cx="103584" cy="133350"/>
          </a:xfrm>
          <a:prstGeom prst="rect">
            <a:avLst/>
          </a:prstGeom>
        </p:spPr>
      </p:pic>
      <p:sp>
        <p:nvSpPr>
          <p:cNvPr id="66" name="Text 53"/>
          <p:cNvSpPr/>
          <p:nvPr/>
        </p:nvSpPr>
        <p:spPr>
          <a:xfrm>
            <a:off x="4553843" y="1000125"/>
            <a:ext cx="1871960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Rechercher session, utilisateur, casier…</a:t>
            </a:r>
            <a:endParaRPr lang="en-US" sz="975" dirty="0"/>
          </a:p>
        </p:txBody>
      </p:sp>
      <p:sp>
        <p:nvSpPr>
          <p:cNvPr id="67" name="Text 54"/>
          <p:cNvSpPr/>
          <p:nvPr/>
        </p:nvSpPr>
        <p:spPr>
          <a:xfrm>
            <a:off x="6425803" y="1085850"/>
            <a:ext cx="258217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⌘K</a:t>
            </a:r>
            <a:endParaRPr lang="en-US" sz="825" dirty="0"/>
          </a:p>
        </p:txBody>
      </p:sp>
      <p:sp>
        <p:nvSpPr>
          <p:cNvPr id="68" name="Shape 55"/>
          <p:cNvSpPr/>
          <p:nvPr/>
        </p:nvSpPr>
        <p:spPr>
          <a:xfrm>
            <a:off x="9232106" y="1033462"/>
            <a:ext cx="1573560" cy="238125"/>
          </a:xfrm>
          <a:prstGeom prst="roundRect">
            <a:avLst>
              <a:gd name="adj" fmla="val 50000"/>
            </a:avLst>
          </a:prstGeom>
          <a:solidFill>
            <a:srgbClr val="4ADE80">
              <a:alpha val="8000"/>
            </a:srgbClr>
          </a:solidFill>
          <a:ln w="9525">
            <a:solidFill>
              <a:srgbClr val="4ADE80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9" name="Shape 56"/>
          <p:cNvSpPr/>
          <p:nvPr/>
        </p:nvSpPr>
        <p:spPr>
          <a:xfrm>
            <a:off x="9336881" y="1123950"/>
            <a:ext cx="57150" cy="57150"/>
          </a:xfrm>
          <a:prstGeom prst="ellipse">
            <a:avLst/>
          </a:prstGeom>
          <a:solidFill>
            <a:srgbClr val="4ADE8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0" name="Text 57"/>
          <p:cNvSpPr/>
          <p:nvPr/>
        </p:nvSpPr>
        <p:spPr>
          <a:xfrm>
            <a:off x="9470231" y="1090613"/>
            <a:ext cx="130686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REALTIME · SUPABASE</a:t>
            </a:r>
            <a:endParaRPr lang="en-US" sz="750" dirty="0"/>
          </a:p>
        </p:txBody>
      </p:sp>
      <p:sp>
        <p:nvSpPr>
          <p:cNvPr id="71" name="Shape 58"/>
          <p:cNvSpPr/>
          <p:nvPr/>
        </p:nvSpPr>
        <p:spPr>
          <a:xfrm>
            <a:off x="10939016" y="1023938"/>
            <a:ext cx="1024384" cy="257175"/>
          </a:xfrm>
          <a:prstGeom prst="roundRect">
            <a:avLst>
              <a:gd name="adj" fmla="val 25926"/>
            </a:avLst>
          </a:prstGeom>
          <a:solidFill>
            <a:srgbClr val="131315"/>
          </a:solidFill>
          <a:ln w="9525">
            <a:solidFill>
              <a:srgbClr val="38383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2" name="Text 59"/>
          <p:cNvSpPr/>
          <p:nvPr/>
        </p:nvSpPr>
        <p:spPr>
          <a:xfrm>
            <a:off x="11005691" y="1081088"/>
            <a:ext cx="891034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Site Lyon-Est ▾</a:t>
            </a:r>
            <a:endParaRPr lang="en-US" sz="900" dirty="0"/>
          </a:p>
        </p:txBody>
      </p:sp>
      <p:sp>
        <p:nvSpPr>
          <p:cNvPr id="73" name="Text 60"/>
          <p:cNvSpPr/>
          <p:nvPr/>
        </p:nvSpPr>
        <p:spPr>
          <a:xfrm>
            <a:off x="2362200" y="1743075"/>
            <a:ext cx="9849993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← Sessions · 14 sept 2026</a:t>
            </a:r>
            <a:endParaRPr lang="en-US" sz="900" dirty="0"/>
          </a:p>
        </p:txBody>
      </p:sp>
      <p:sp>
        <p:nvSpPr>
          <p:cNvPr id="74" name="Shape 61"/>
          <p:cNvSpPr/>
          <p:nvPr/>
        </p:nvSpPr>
        <p:spPr>
          <a:xfrm>
            <a:off x="2362200" y="1990725"/>
            <a:ext cx="1364010" cy="180975"/>
          </a:xfrm>
          <a:prstGeom prst="roundRect">
            <a:avLst>
              <a:gd name="adj" fmla="val 21053"/>
            </a:avLst>
          </a:prstGeom>
          <a:solidFill>
            <a:srgbClr val="4ADE80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5" name="Text 62"/>
          <p:cNvSpPr/>
          <p:nvPr/>
        </p:nvSpPr>
        <p:spPr>
          <a:xfrm>
            <a:off x="2428875" y="2019300"/>
            <a:ext cx="130686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VERT · VALIDÉE AUTO</a:t>
            </a:r>
            <a:endParaRPr lang="en-US" sz="750" dirty="0"/>
          </a:p>
        </p:txBody>
      </p:sp>
      <p:sp>
        <p:nvSpPr>
          <p:cNvPr id="76" name="Text 63"/>
          <p:cNvSpPr/>
          <p:nvPr/>
        </p:nvSpPr>
        <p:spPr>
          <a:xfrm>
            <a:off x="2362200" y="2266950"/>
            <a:ext cx="3853172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950" b="1" kern="0" spc="-39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Perceuse Bosch 18V · Casier 04</a:t>
            </a:r>
            <a:endParaRPr lang="en-US" sz="1950" dirty="0"/>
          </a:p>
        </p:txBody>
      </p:sp>
      <p:sp>
        <p:nvSpPr>
          <p:cNvPr id="77" name="Text 64"/>
          <p:cNvSpPr/>
          <p:nvPr/>
        </p:nvSpPr>
        <p:spPr>
          <a:xfrm>
            <a:off x="2362200" y="2590800"/>
            <a:ext cx="3853172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RETIRÉE 14:06 · DÉPOSÉE 18:53 · DURÉE 4H47</a:t>
            </a:r>
            <a:endParaRPr lang="en-US" sz="825" dirty="0"/>
          </a:p>
        </p:txBody>
      </p:sp>
      <p:sp>
        <p:nvSpPr>
          <p:cNvPr id="78" name="Shape 65"/>
          <p:cNvSpPr/>
          <p:nvPr/>
        </p:nvSpPr>
        <p:spPr>
          <a:xfrm>
            <a:off x="2362200" y="2838450"/>
            <a:ext cx="9563100" cy="4686300"/>
          </a:xfrm>
          <a:prstGeom prst="roundRect">
            <a:avLst>
              <a:gd name="adj" fmla="val 2033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9" name="Text 66"/>
          <p:cNvSpPr/>
          <p:nvPr/>
        </p:nvSpPr>
        <p:spPr>
          <a:xfrm>
            <a:off x="2543175" y="3019425"/>
            <a:ext cx="9477185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CHRONOLOGIE</a:t>
            </a:r>
            <a:endParaRPr lang="en-US" sz="750" dirty="0"/>
          </a:p>
        </p:txBody>
      </p:sp>
      <p:sp>
        <p:nvSpPr>
          <p:cNvPr id="80" name="Text 67"/>
          <p:cNvSpPr/>
          <p:nvPr/>
        </p:nvSpPr>
        <p:spPr>
          <a:xfrm>
            <a:off x="2466975" y="3295650"/>
            <a:ext cx="552450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r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14:02</a:t>
            </a:r>
            <a:endParaRPr lang="en-US" sz="825" dirty="0"/>
          </a:p>
        </p:txBody>
      </p:sp>
      <p:sp>
        <p:nvSpPr>
          <p:cNvPr id="81" name="Shape 68"/>
          <p:cNvSpPr/>
          <p:nvPr/>
        </p:nvSpPr>
        <p:spPr>
          <a:xfrm>
            <a:off x="3176588" y="3333750"/>
            <a:ext cx="85725" cy="85725"/>
          </a:xfrm>
          <a:prstGeom prst="ellipse">
            <a:avLst/>
          </a:prstGeom>
          <a:solidFill>
            <a:srgbClr val="4ADE8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2" name="Shape 69"/>
          <p:cNvSpPr/>
          <p:nvPr/>
        </p:nvSpPr>
        <p:spPr>
          <a:xfrm>
            <a:off x="3219450" y="3429000"/>
            <a:ext cx="9525" cy="33337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3" name="Text 70"/>
          <p:cNvSpPr/>
          <p:nvPr/>
        </p:nvSpPr>
        <p:spPr>
          <a:xfrm>
            <a:off x="3419475" y="3295650"/>
            <a:ext cx="8574596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b="1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Réservation créée</a:t>
            </a:r>
            <a:endParaRPr lang="en-US" sz="975" dirty="0"/>
          </a:p>
        </p:txBody>
      </p:sp>
      <p:sp>
        <p:nvSpPr>
          <p:cNvPr id="84" name="Text 71"/>
          <p:cNvSpPr/>
          <p:nvPr/>
        </p:nvSpPr>
        <p:spPr>
          <a:xfrm>
            <a:off x="3419475" y="3476625"/>
            <a:ext cx="8574596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Catalogue · 4h sélectionnées · 24€</a:t>
            </a:r>
            <a:endParaRPr lang="en-US" sz="825" dirty="0"/>
          </a:p>
        </p:txBody>
      </p:sp>
      <p:sp>
        <p:nvSpPr>
          <p:cNvPr id="85" name="Text 72"/>
          <p:cNvSpPr/>
          <p:nvPr/>
        </p:nvSpPr>
        <p:spPr>
          <a:xfrm>
            <a:off x="2466975" y="3762375"/>
            <a:ext cx="552450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r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14:06</a:t>
            </a:r>
            <a:endParaRPr lang="en-US" sz="825" dirty="0"/>
          </a:p>
        </p:txBody>
      </p:sp>
      <p:sp>
        <p:nvSpPr>
          <p:cNvPr id="86" name="Shape 73"/>
          <p:cNvSpPr/>
          <p:nvPr/>
        </p:nvSpPr>
        <p:spPr>
          <a:xfrm>
            <a:off x="3176588" y="3800475"/>
            <a:ext cx="85725" cy="85725"/>
          </a:xfrm>
          <a:prstGeom prst="ellipse">
            <a:avLst/>
          </a:prstGeom>
          <a:solidFill>
            <a:srgbClr val="4ADE8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7" name="Shape 74"/>
          <p:cNvSpPr/>
          <p:nvPr/>
        </p:nvSpPr>
        <p:spPr>
          <a:xfrm>
            <a:off x="3219450" y="3895725"/>
            <a:ext cx="9525" cy="33337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8" name="Text 75"/>
          <p:cNvSpPr/>
          <p:nvPr/>
        </p:nvSpPr>
        <p:spPr>
          <a:xfrm>
            <a:off x="3419475" y="3762375"/>
            <a:ext cx="8574596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b="1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Casier 04 ouvert · QR scanné</a:t>
            </a:r>
            <a:endParaRPr lang="en-US" sz="975" dirty="0"/>
          </a:p>
        </p:txBody>
      </p:sp>
      <p:sp>
        <p:nvSpPr>
          <p:cNvPr id="89" name="Text 76"/>
          <p:cNvSpPr/>
          <p:nvPr/>
        </p:nvSpPr>
        <p:spPr>
          <a:xfrm>
            <a:off x="3419475" y="3943350"/>
            <a:ext cx="8574596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Borne site Lyon-Est · OK</a:t>
            </a:r>
            <a:endParaRPr lang="en-US" sz="825" dirty="0"/>
          </a:p>
        </p:txBody>
      </p:sp>
      <p:sp>
        <p:nvSpPr>
          <p:cNvPr id="90" name="Text 77"/>
          <p:cNvSpPr/>
          <p:nvPr/>
        </p:nvSpPr>
        <p:spPr>
          <a:xfrm>
            <a:off x="2466975" y="4229100"/>
            <a:ext cx="552450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r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14:07</a:t>
            </a:r>
            <a:endParaRPr lang="en-US" sz="825" dirty="0"/>
          </a:p>
        </p:txBody>
      </p:sp>
      <p:sp>
        <p:nvSpPr>
          <p:cNvPr id="91" name="Shape 78"/>
          <p:cNvSpPr/>
          <p:nvPr/>
        </p:nvSpPr>
        <p:spPr>
          <a:xfrm>
            <a:off x="3176588" y="4267200"/>
            <a:ext cx="85725" cy="85725"/>
          </a:xfrm>
          <a:prstGeom prst="ellipse">
            <a:avLst/>
          </a:prstGeom>
          <a:solidFill>
            <a:srgbClr val="4ADE8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2" name="Shape 79"/>
          <p:cNvSpPr/>
          <p:nvPr/>
        </p:nvSpPr>
        <p:spPr>
          <a:xfrm>
            <a:off x="3219450" y="4362450"/>
            <a:ext cx="9525" cy="33337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3" name="Text 80"/>
          <p:cNvSpPr/>
          <p:nvPr/>
        </p:nvSpPr>
        <p:spPr>
          <a:xfrm>
            <a:off x="3419475" y="4229100"/>
            <a:ext cx="8574596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b="1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Photos initiales reçues</a:t>
            </a:r>
            <a:endParaRPr lang="en-US" sz="975" dirty="0"/>
          </a:p>
        </p:txBody>
      </p:sp>
      <p:sp>
        <p:nvSpPr>
          <p:cNvPr id="94" name="Text 81"/>
          <p:cNvSpPr/>
          <p:nvPr/>
        </p:nvSpPr>
        <p:spPr>
          <a:xfrm>
            <a:off x="3419475" y="4410075"/>
            <a:ext cx="8574596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4 angles · IA Vision OK</a:t>
            </a:r>
            <a:endParaRPr lang="en-US" sz="825" dirty="0"/>
          </a:p>
        </p:txBody>
      </p:sp>
      <p:sp>
        <p:nvSpPr>
          <p:cNvPr id="95" name="Text 82"/>
          <p:cNvSpPr/>
          <p:nvPr/>
        </p:nvSpPr>
        <p:spPr>
          <a:xfrm>
            <a:off x="2466975" y="4695825"/>
            <a:ext cx="552450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r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14:08</a:t>
            </a:r>
            <a:endParaRPr lang="en-US" sz="825" dirty="0"/>
          </a:p>
        </p:txBody>
      </p:sp>
      <p:sp>
        <p:nvSpPr>
          <p:cNvPr id="96" name="Shape 83"/>
          <p:cNvSpPr/>
          <p:nvPr/>
        </p:nvSpPr>
        <p:spPr>
          <a:xfrm>
            <a:off x="3176588" y="4733925"/>
            <a:ext cx="85725" cy="85725"/>
          </a:xfrm>
          <a:prstGeom prst="ellipse">
            <a:avLst/>
          </a:prstGeom>
          <a:solidFill>
            <a:srgbClr val="4ADE8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7" name="Shape 84"/>
          <p:cNvSpPr/>
          <p:nvPr/>
        </p:nvSpPr>
        <p:spPr>
          <a:xfrm>
            <a:off x="3219450" y="4829175"/>
            <a:ext cx="9525" cy="33337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8" name="Text 85"/>
          <p:cNvSpPr/>
          <p:nvPr/>
        </p:nvSpPr>
        <p:spPr>
          <a:xfrm>
            <a:off x="3419475" y="4695825"/>
            <a:ext cx="8574596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b="1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Compteur démarré</a:t>
            </a:r>
            <a:endParaRPr lang="en-US" sz="975" dirty="0"/>
          </a:p>
        </p:txBody>
      </p:sp>
      <p:sp>
        <p:nvSpPr>
          <p:cNvPr id="99" name="Text 86"/>
          <p:cNvSpPr/>
          <p:nvPr/>
        </p:nvSpPr>
        <p:spPr>
          <a:xfrm>
            <a:off x="3419475" y="4876800"/>
            <a:ext cx="8574596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Pré-autorisation 200€ posée · pi_3K1L4...</a:t>
            </a:r>
            <a:endParaRPr lang="en-US" sz="825" dirty="0"/>
          </a:p>
        </p:txBody>
      </p:sp>
      <p:sp>
        <p:nvSpPr>
          <p:cNvPr id="100" name="Text 87"/>
          <p:cNvSpPr/>
          <p:nvPr/>
        </p:nvSpPr>
        <p:spPr>
          <a:xfrm>
            <a:off x="2466975" y="5162550"/>
            <a:ext cx="552450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r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18:30</a:t>
            </a:r>
            <a:endParaRPr lang="en-US" sz="825" dirty="0"/>
          </a:p>
        </p:txBody>
      </p:sp>
      <p:sp>
        <p:nvSpPr>
          <p:cNvPr id="101" name="Shape 88"/>
          <p:cNvSpPr/>
          <p:nvPr/>
        </p:nvSpPr>
        <p:spPr>
          <a:xfrm>
            <a:off x="3176588" y="5200650"/>
            <a:ext cx="85725" cy="85725"/>
          </a:xfrm>
          <a:prstGeom prst="ellipse">
            <a:avLst/>
          </a:prstGeom>
          <a:solidFill>
            <a:srgbClr val="38383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2" name="Shape 89"/>
          <p:cNvSpPr/>
          <p:nvPr/>
        </p:nvSpPr>
        <p:spPr>
          <a:xfrm>
            <a:off x="3219450" y="5295900"/>
            <a:ext cx="9525" cy="33337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3" name="Text 90"/>
          <p:cNvSpPr/>
          <p:nvPr/>
        </p:nvSpPr>
        <p:spPr>
          <a:xfrm>
            <a:off x="3419475" y="5162550"/>
            <a:ext cx="8574596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b="1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Notification fin de créneau</a:t>
            </a:r>
            <a:endParaRPr lang="en-US" sz="975" dirty="0"/>
          </a:p>
        </p:txBody>
      </p:sp>
      <p:sp>
        <p:nvSpPr>
          <p:cNvPr id="104" name="Text 91"/>
          <p:cNvSpPr/>
          <p:nvPr/>
        </p:nvSpPr>
        <p:spPr>
          <a:xfrm>
            <a:off x="3419475" y="5343525"/>
            <a:ext cx="8574596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Push + email envoyés</a:t>
            </a:r>
            <a:endParaRPr lang="en-US" sz="825" dirty="0"/>
          </a:p>
        </p:txBody>
      </p:sp>
      <p:sp>
        <p:nvSpPr>
          <p:cNvPr id="105" name="Text 92"/>
          <p:cNvSpPr/>
          <p:nvPr/>
        </p:nvSpPr>
        <p:spPr>
          <a:xfrm>
            <a:off x="2466975" y="5629275"/>
            <a:ext cx="552450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r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18:51</a:t>
            </a:r>
            <a:endParaRPr lang="en-US" sz="825" dirty="0"/>
          </a:p>
        </p:txBody>
      </p:sp>
      <p:sp>
        <p:nvSpPr>
          <p:cNvPr id="106" name="Shape 93"/>
          <p:cNvSpPr/>
          <p:nvPr/>
        </p:nvSpPr>
        <p:spPr>
          <a:xfrm>
            <a:off x="3176588" y="5667375"/>
            <a:ext cx="85725" cy="85725"/>
          </a:xfrm>
          <a:prstGeom prst="ellipse">
            <a:avLst/>
          </a:prstGeom>
          <a:solidFill>
            <a:srgbClr val="4ADE8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7" name="Shape 94"/>
          <p:cNvSpPr/>
          <p:nvPr/>
        </p:nvSpPr>
        <p:spPr>
          <a:xfrm>
            <a:off x="3219450" y="5762625"/>
            <a:ext cx="9525" cy="33337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8" name="Text 95"/>
          <p:cNvSpPr/>
          <p:nvPr/>
        </p:nvSpPr>
        <p:spPr>
          <a:xfrm>
            <a:off x="3419475" y="5629275"/>
            <a:ext cx="8574596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b="1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Action « Je retourne »</a:t>
            </a:r>
            <a:endParaRPr lang="en-US" sz="975" dirty="0"/>
          </a:p>
        </p:txBody>
      </p:sp>
      <p:sp>
        <p:nvSpPr>
          <p:cNvPr id="109" name="Text 96"/>
          <p:cNvSpPr/>
          <p:nvPr/>
        </p:nvSpPr>
        <p:spPr>
          <a:xfrm>
            <a:off x="3419475" y="5810250"/>
            <a:ext cx="8574596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Vidéo continue 32s reçue · 4 photos</a:t>
            </a:r>
            <a:endParaRPr lang="en-US" sz="825" dirty="0"/>
          </a:p>
        </p:txBody>
      </p:sp>
      <p:sp>
        <p:nvSpPr>
          <p:cNvPr id="110" name="Text 97"/>
          <p:cNvSpPr/>
          <p:nvPr/>
        </p:nvSpPr>
        <p:spPr>
          <a:xfrm>
            <a:off x="2466975" y="6096000"/>
            <a:ext cx="552450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r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18:52</a:t>
            </a:r>
            <a:endParaRPr lang="en-US" sz="825" dirty="0"/>
          </a:p>
        </p:txBody>
      </p:sp>
      <p:sp>
        <p:nvSpPr>
          <p:cNvPr id="111" name="Shape 98"/>
          <p:cNvSpPr/>
          <p:nvPr/>
        </p:nvSpPr>
        <p:spPr>
          <a:xfrm>
            <a:off x="3176588" y="6134100"/>
            <a:ext cx="85725" cy="85725"/>
          </a:xfrm>
          <a:prstGeom prst="ellipse">
            <a:avLst/>
          </a:prstGeom>
          <a:solidFill>
            <a:srgbClr val="4ADE8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2" name="Shape 99"/>
          <p:cNvSpPr/>
          <p:nvPr/>
        </p:nvSpPr>
        <p:spPr>
          <a:xfrm>
            <a:off x="3219450" y="6229350"/>
            <a:ext cx="9525" cy="33337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3" name="Text 100"/>
          <p:cNvSpPr/>
          <p:nvPr/>
        </p:nvSpPr>
        <p:spPr>
          <a:xfrm>
            <a:off x="3419475" y="6096000"/>
            <a:ext cx="8574596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b="1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Casier 04 refermé</a:t>
            </a:r>
            <a:endParaRPr lang="en-US" sz="975" dirty="0"/>
          </a:p>
        </p:txBody>
      </p:sp>
      <p:sp>
        <p:nvSpPr>
          <p:cNvPr id="114" name="Text 101"/>
          <p:cNvSpPr/>
          <p:nvPr/>
        </p:nvSpPr>
        <p:spPr>
          <a:xfrm>
            <a:off x="3419475" y="6276975"/>
            <a:ext cx="8574596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Capteur fermeture OK · RFID outil détecté</a:t>
            </a:r>
            <a:endParaRPr lang="en-US" sz="825" dirty="0"/>
          </a:p>
        </p:txBody>
      </p:sp>
      <p:sp>
        <p:nvSpPr>
          <p:cNvPr id="115" name="Text 102"/>
          <p:cNvSpPr/>
          <p:nvPr/>
        </p:nvSpPr>
        <p:spPr>
          <a:xfrm>
            <a:off x="2466975" y="6562725"/>
            <a:ext cx="552450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r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18:53</a:t>
            </a:r>
            <a:endParaRPr lang="en-US" sz="825" dirty="0"/>
          </a:p>
        </p:txBody>
      </p:sp>
      <p:sp>
        <p:nvSpPr>
          <p:cNvPr id="116" name="Shape 103"/>
          <p:cNvSpPr/>
          <p:nvPr/>
        </p:nvSpPr>
        <p:spPr>
          <a:xfrm>
            <a:off x="3176588" y="6600825"/>
            <a:ext cx="85725" cy="85725"/>
          </a:xfrm>
          <a:prstGeom prst="ellipse">
            <a:avLst/>
          </a:prstGeom>
          <a:solidFill>
            <a:srgbClr val="4ADE8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7" name="Shape 104"/>
          <p:cNvSpPr/>
          <p:nvPr/>
        </p:nvSpPr>
        <p:spPr>
          <a:xfrm>
            <a:off x="3219450" y="6696075"/>
            <a:ext cx="9525" cy="33337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8" name="Text 105"/>
          <p:cNvSpPr/>
          <p:nvPr/>
        </p:nvSpPr>
        <p:spPr>
          <a:xfrm>
            <a:off x="3419475" y="6562725"/>
            <a:ext cx="8574596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b="1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Score calculé · 0,94</a:t>
            </a:r>
            <a:endParaRPr lang="en-US" sz="975" dirty="0"/>
          </a:p>
        </p:txBody>
      </p:sp>
      <p:sp>
        <p:nvSpPr>
          <p:cNvPr id="119" name="Text 106"/>
          <p:cNvSpPr/>
          <p:nvPr/>
        </p:nvSpPr>
        <p:spPr>
          <a:xfrm>
            <a:off x="3419475" y="6743700"/>
            <a:ext cx="8574596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Décision auto · libération totale caution</a:t>
            </a:r>
            <a:endParaRPr lang="en-US" sz="825" dirty="0"/>
          </a:p>
        </p:txBody>
      </p:sp>
      <p:sp>
        <p:nvSpPr>
          <p:cNvPr id="120" name="Text 107"/>
          <p:cNvSpPr/>
          <p:nvPr/>
        </p:nvSpPr>
        <p:spPr>
          <a:xfrm>
            <a:off x="2466975" y="7029450"/>
            <a:ext cx="552450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r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18:53</a:t>
            </a:r>
            <a:endParaRPr lang="en-US" sz="825" dirty="0"/>
          </a:p>
        </p:txBody>
      </p:sp>
      <p:sp>
        <p:nvSpPr>
          <p:cNvPr id="121" name="Shape 108"/>
          <p:cNvSpPr/>
          <p:nvPr/>
        </p:nvSpPr>
        <p:spPr>
          <a:xfrm>
            <a:off x="3176588" y="7067550"/>
            <a:ext cx="85725" cy="85725"/>
          </a:xfrm>
          <a:prstGeom prst="ellipse">
            <a:avLst/>
          </a:prstGeom>
          <a:solidFill>
            <a:srgbClr val="4ADE8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2" name="Text 109"/>
          <p:cNvSpPr/>
          <p:nvPr/>
        </p:nvSpPr>
        <p:spPr>
          <a:xfrm>
            <a:off x="3419475" y="7029450"/>
            <a:ext cx="8574596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b="1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Capture débit · 34,80€</a:t>
            </a:r>
            <a:endParaRPr lang="en-US" sz="975" dirty="0"/>
          </a:p>
        </p:txBody>
      </p:sp>
      <p:sp>
        <p:nvSpPr>
          <p:cNvPr id="123" name="Text 110"/>
          <p:cNvSpPr/>
          <p:nvPr/>
        </p:nvSpPr>
        <p:spPr>
          <a:xfrm>
            <a:off x="3419475" y="7210425"/>
            <a:ext cx="8574596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Stripe pi_3K1L9... · facture émise</a:t>
            </a:r>
            <a:endParaRPr lang="en-US" sz="82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5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71450" y="133350"/>
            <a:ext cx="1844129" cy="238125"/>
          </a:xfrm>
          <a:prstGeom prst="roundRect">
            <a:avLst>
              <a:gd name="adj" fmla="val 16000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>
                <a:alpha val="6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276225" y="190500"/>
            <a:ext cx="171077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kern="0" spc="45" dirty="0">
                <a:solidFill>
                  <a:srgbClr val="6B686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UTILISATEURS · 428 COMPTES</a:t>
            </a:r>
            <a:endParaRPr lang="en-US" sz="75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2192000" cy="7810500"/>
          </a:xfrm>
          <a:prstGeom prst="roundRect">
            <a:avLst>
              <a:gd name="adj" fmla="val 1220"/>
            </a:avLst>
          </a:prstGeom>
          <a:solidFill>
            <a:srgbClr val="35363A"/>
          </a:solidFill>
          <a:ln/>
          <a:effectLst>
            <a:outerShdw blurRad="762000" dist="2286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12192000" cy="419100"/>
          </a:xfrm>
          <a:prstGeom prst="rect">
            <a:avLst/>
          </a:prstGeom>
          <a:solidFill>
            <a:srgbClr val="202124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133350" y="152400"/>
            <a:ext cx="114300" cy="114300"/>
          </a:xfrm>
          <a:prstGeom prst="ellipse">
            <a:avLst/>
          </a:prstGeom>
          <a:solidFill>
            <a:srgbClr val="FF5F57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323850" y="152400"/>
            <a:ext cx="114300" cy="114300"/>
          </a:xfrm>
          <a:prstGeom prst="ellipse">
            <a:avLst/>
          </a:prstGeom>
          <a:solidFill>
            <a:srgbClr val="FEBC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" name="Shape 6"/>
          <p:cNvSpPr/>
          <p:nvPr/>
        </p:nvSpPr>
        <p:spPr>
          <a:xfrm>
            <a:off x="514350" y="152400"/>
            <a:ext cx="114300" cy="114300"/>
          </a:xfrm>
          <a:prstGeom prst="ellipse">
            <a:avLst/>
          </a:prstGeom>
          <a:solidFill>
            <a:srgbClr val="28C84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" name="Shape 7"/>
          <p:cNvSpPr/>
          <p:nvPr/>
        </p:nvSpPr>
        <p:spPr>
          <a:xfrm>
            <a:off x="800100" y="95250"/>
            <a:ext cx="1143000" cy="323850"/>
          </a:xfrm>
          <a:prstGeom prst="roundRect">
            <a:avLst>
              <a:gd name="adj" fmla="val 23529"/>
            </a:avLst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900" y="323850"/>
            <a:ext cx="76200" cy="95250"/>
          </a:xfrm>
          <a:prstGeom prst="rect">
            <a:avLst/>
          </a:prstGeom>
        </p:spPr>
      </p:pic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1943100" y="323850"/>
            <a:ext cx="76200" cy="95250"/>
          </a:xfrm>
          <a:prstGeom prst="rect">
            <a:avLst/>
          </a:prstGeom>
        </p:spPr>
      </p:pic>
      <p:sp>
        <p:nvSpPr>
          <p:cNvPr id="12" name="Shape 8"/>
          <p:cNvSpPr/>
          <p:nvPr/>
        </p:nvSpPr>
        <p:spPr>
          <a:xfrm>
            <a:off x="914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" name="Text 9"/>
          <p:cNvSpPr/>
          <p:nvPr/>
        </p:nvSpPr>
        <p:spPr>
          <a:xfrm>
            <a:off x="1123950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Utilisateurs</a:t>
            </a:r>
            <a:endParaRPr lang="en-US" sz="900" dirty="0"/>
          </a:p>
        </p:txBody>
      </p:sp>
      <p:sp>
        <p:nvSpPr>
          <p:cNvPr id="14" name="Shape 10"/>
          <p:cNvSpPr/>
          <p:nvPr/>
        </p:nvSpPr>
        <p:spPr>
          <a:xfrm>
            <a:off x="2057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" name="Text 11"/>
          <p:cNvSpPr/>
          <p:nvPr/>
        </p:nvSpPr>
        <p:spPr>
          <a:xfrm>
            <a:off x="2266950" y="180975"/>
            <a:ext cx="94863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Stripe Dashboard</a:t>
            </a:r>
            <a:endParaRPr lang="en-US" sz="900" dirty="0"/>
          </a:p>
        </p:txBody>
      </p:sp>
      <p:sp>
        <p:nvSpPr>
          <p:cNvPr id="16" name="Shape 12"/>
          <p:cNvSpPr/>
          <p:nvPr/>
        </p:nvSpPr>
        <p:spPr>
          <a:xfrm>
            <a:off x="336798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" name="Text 13"/>
          <p:cNvSpPr/>
          <p:nvPr/>
        </p:nvSpPr>
        <p:spPr>
          <a:xfrm>
            <a:off x="3577530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Notion</a:t>
            </a:r>
            <a:endParaRPr lang="en-US" sz="900" dirty="0"/>
          </a:p>
        </p:txBody>
      </p:sp>
      <p:sp>
        <p:nvSpPr>
          <p:cNvPr id="18" name="Shape 14"/>
          <p:cNvSpPr/>
          <p:nvPr/>
        </p:nvSpPr>
        <p:spPr>
          <a:xfrm>
            <a:off x="0" y="419100"/>
            <a:ext cx="12192000" cy="381000"/>
          </a:xfrm>
          <a:prstGeom prst="rect">
            <a:avLst/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" name="Shape 15"/>
          <p:cNvSpPr/>
          <p:nvPr/>
        </p:nvSpPr>
        <p:spPr>
          <a:xfrm>
            <a:off x="1333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" name="Shape 16"/>
          <p:cNvSpPr/>
          <p:nvPr/>
        </p:nvSpPr>
        <p:spPr>
          <a:xfrm>
            <a:off x="438150" y="466725"/>
            <a:ext cx="11315700" cy="285750"/>
          </a:xfrm>
          <a:prstGeom prst="roundRect">
            <a:avLst>
              <a:gd name="adj" fmla="val 50000"/>
            </a:avLst>
          </a:prstGeom>
          <a:solidFill>
            <a:srgbClr val="282A2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" name="Shape 17"/>
          <p:cNvSpPr/>
          <p:nvPr/>
        </p:nvSpPr>
        <p:spPr>
          <a:xfrm>
            <a:off x="571500" y="552450"/>
            <a:ext cx="114300" cy="1143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" name="Text 18"/>
          <p:cNvSpPr/>
          <p:nvPr/>
        </p:nvSpPr>
        <p:spPr>
          <a:xfrm>
            <a:off x="762000" y="528638"/>
            <a:ext cx="11184255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admin.toolbox24.fr/utilisateurs</a:t>
            </a:r>
            <a:endParaRPr lang="en-US" sz="975" dirty="0"/>
          </a:p>
        </p:txBody>
      </p:sp>
      <p:sp>
        <p:nvSpPr>
          <p:cNvPr id="23" name="Shape 19"/>
          <p:cNvSpPr/>
          <p:nvPr/>
        </p:nvSpPr>
        <p:spPr>
          <a:xfrm>
            <a:off x="119062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" name="Shape 20"/>
          <p:cNvSpPr/>
          <p:nvPr/>
        </p:nvSpPr>
        <p:spPr>
          <a:xfrm>
            <a:off x="0" y="800100"/>
            <a:ext cx="12192000" cy="70104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" name="Shape 21"/>
          <p:cNvSpPr/>
          <p:nvPr/>
        </p:nvSpPr>
        <p:spPr>
          <a:xfrm>
            <a:off x="0" y="800100"/>
            <a:ext cx="12192000" cy="7010400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6" name="Shape 22"/>
          <p:cNvSpPr/>
          <p:nvPr/>
        </p:nvSpPr>
        <p:spPr>
          <a:xfrm>
            <a:off x="0" y="800100"/>
            <a:ext cx="2095500" cy="7010400"/>
          </a:xfrm>
          <a:prstGeom prst="rect">
            <a:avLst/>
          </a:prstGeom>
          <a:solidFill>
            <a:srgbClr val="0D0D0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7" name="Shape 23"/>
          <p:cNvSpPr/>
          <p:nvPr/>
        </p:nvSpPr>
        <p:spPr>
          <a:xfrm>
            <a:off x="2085975" y="800100"/>
            <a:ext cx="9525" cy="7010400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8" name="Shape 24"/>
          <p:cNvSpPr/>
          <p:nvPr/>
        </p:nvSpPr>
        <p:spPr>
          <a:xfrm>
            <a:off x="114300" y="1495425"/>
            <a:ext cx="18573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9" name="Text 25"/>
          <p:cNvSpPr/>
          <p:nvPr/>
        </p:nvSpPr>
        <p:spPr>
          <a:xfrm>
            <a:off x="209550" y="1038225"/>
            <a:ext cx="8255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125" b="1" kern="0" spc="-22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TOOLBOX</a:t>
            </a:r>
            <a:endParaRPr lang="en-US" sz="1125" dirty="0"/>
          </a:p>
        </p:txBody>
      </p:sp>
      <p:sp>
        <p:nvSpPr>
          <p:cNvPr id="30" name="Shape 26"/>
          <p:cNvSpPr/>
          <p:nvPr/>
        </p:nvSpPr>
        <p:spPr>
          <a:xfrm>
            <a:off x="977950" y="1038225"/>
            <a:ext cx="261193" cy="152400"/>
          </a:xfrm>
          <a:prstGeom prst="roundRect">
            <a:avLst>
              <a:gd name="adj" fmla="val 12500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1" name="Text 27"/>
          <p:cNvSpPr/>
          <p:nvPr/>
        </p:nvSpPr>
        <p:spPr>
          <a:xfrm>
            <a:off x="1016050" y="1038225"/>
            <a:ext cx="261193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125" b="1" kern="0" spc="-22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24</a:t>
            </a:r>
            <a:endParaRPr lang="en-US" sz="1125" dirty="0"/>
          </a:p>
        </p:txBody>
      </p:sp>
      <p:sp>
        <p:nvSpPr>
          <p:cNvPr id="32" name="Text 28"/>
          <p:cNvSpPr/>
          <p:nvPr/>
        </p:nvSpPr>
        <p:spPr>
          <a:xfrm>
            <a:off x="209550" y="1228725"/>
            <a:ext cx="1743075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108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BACK-OFFICE · OPÉRATEUR</a:t>
            </a:r>
            <a:endParaRPr lang="en-US" sz="675" dirty="0"/>
          </a:p>
        </p:txBody>
      </p:sp>
      <p:sp>
        <p:nvSpPr>
          <p:cNvPr id="33" name="Text 29"/>
          <p:cNvSpPr/>
          <p:nvPr/>
        </p:nvSpPr>
        <p:spPr>
          <a:xfrm>
            <a:off x="209550" y="1790700"/>
            <a:ext cx="1743075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95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EXPLOITATION</a:t>
            </a:r>
            <a:endParaRPr lang="en-US" sz="675" dirty="0"/>
          </a:p>
        </p:txBody>
      </p:sp>
      <p:pic>
        <p:nvPicPr>
          <p:cNvPr id="34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9550" y="2081212"/>
            <a:ext cx="142875" cy="142875"/>
          </a:xfrm>
          <a:prstGeom prst="rect">
            <a:avLst/>
          </a:prstGeom>
        </p:spPr>
      </p:pic>
      <p:sp>
        <p:nvSpPr>
          <p:cNvPr id="35" name="Text 30"/>
          <p:cNvSpPr/>
          <p:nvPr/>
        </p:nvSpPr>
        <p:spPr>
          <a:xfrm>
            <a:off x="447675" y="2076450"/>
            <a:ext cx="1022449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Vue d'ensemble</a:t>
            </a:r>
            <a:endParaRPr lang="en-US" sz="975" dirty="0"/>
          </a:p>
        </p:txBody>
      </p:sp>
      <p:pic>
        <p:nvPicPr>
          <p:cNvPr id="36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9550" y="2424113"/>
            <a:ext cx="142875" cy="142875"/>
          </a:xfrm>
          <a:prstGeom prst="rect">
            <a:avLst/>
          </a:prstGeom>
        </p:spPr>
      </p:pic>
      <p:sp>
        <p:nvSpPr>
          <p:cNvPr id="37" name="Text 31"/>
          <p:cNvSpPr/>
          <p:nvPr/>
        </p:nvSpPr>
        <p:spPr>
          <a:xfrm>
            <a:off x="447675" y="2419350"/>
            <a:ext cx="1060996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File de validation</a:t>
            </a:r>
            <a:endParaRPr lang="en-US" sz="975" dirty="0"/>
          </a:p>
        </p:txBody>
      </p:sp>
      <p:sp>
        <p:nvSpPr>
          <p:cNvPr id="38" name="Shape 32"/>
          <p:cNvSpPr/>
          <p:nvPr/>
        </p:nvSpPr>
        <p:spPr>
          <a:xfrm>
            <a:off x="1704975" y="2424113"/>
            <a:ext cx="171450" cy="142875"/>
          </a:xfrm>
          <a:prstGeom prst="ellipse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9" name="Text 33"/>
          <p:cNvSpPr/>
          <p:nvPr/>
        </p:nvSpPr>
        <p:spPr>
          <a:xfrm>
            <a:off x="1762125" y="2433637"/>
            <a:ext cx="1333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8</a:t>
            </a:r>
            <a:endParaRPr lang="en-US" sz="750" dirty="0"/>
          </a:p>
        </p:txBody>
      </p:sp>
      <p:pic>
        <p:nvPicPr>
          <p:cNvPr id="40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550" y="2767013"/>
            <a:ext cx="142875" cy="142875"/>
          </a:xfrm>
          <a:prstGeom prst="rect">
            <a:avLst/>
          </a:prstGeom>
        </p:spPr>
      </p:pic>
      <p:sp>
        <p:nvSpPr>
          <p:cNvPr id="41" name="Text 34"/>
          <p:cNvSpPr/>
          <p:nvPr/>
        </p:nvSpPr>
        <p:spPr>
          <a:xfrm>
            <a:off x="447675" y="2762250"/>
            <a:ext cx="601414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Sessions</a:t>
            </a:r>
            <a:endParaRPr lang="en-US" sz="975" dirty="0"/>
          </a:p>
        </p:txBody>
      </p:sp>
      <p:pic>
        <p:nvPicPr>
          <p:cNvPr id="42" name="Image 5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9550" y="3109913"/>
            <a:ext cx="142875" cy="142875"/>
          </a:xfrm>
          <a:prstGeom prst="rect">
            <a:avLst/>
          </a:prstGeom>
        </p:spPr>
      </p:pic>
      <p:sp>
        <p:nvSpPr>
          <p:cNvPr id="43" name="Text 35"/>
          <p:cNvSpPr/>
          <p:nvPr/>
        </p:nvSpPr>
        <p:spPr>
          <a:xfrm>
            <a:off x="447675" y="3105150"/>
            <a:ext cx="93732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Casiers &amp; sites</a:t>
            </a:r>
            <a:endParaRPr lang="en-US" sz="975" dirty="0"/>
          </a:p>
        </p:txBody>
      </p:sp>
      <p:sp>
        <p:nvSpPr>
          <p:cNvPr id="44" name="Text 36"/>
          <p:cNvSpPr/>
          <p:nvPr/>
        </p:nvSpPr>
        <p:spPr>
          <a:xfrm>
            <a:off x="209550" y="3505200"/>
            <a:ext cx="1743075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95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ADMINISTRATION</a:t>
            </a:r>
            <a:endParaRPr lang="en-US" sz="675" dirty="0"/>
          </a:p>
        </p:txBody>
      </p:sp>
      <p:sp>
        <p:nvSpPr>
          <p:cNvPr id="45" name="Shape 37"/>
          <p:cNvSpPr/>
          <p:nvPr/>
        </p:nvSpPr>
        <p:spPr>
          <a:xfrm>
            <a:off x="114300" y="3714750"/>
            <a:ext cx="1857375" cy="304800"/>
          </a:xfrm>
          <a:prstGeom prst="roundRect">
            <a:avLst>
              <a:gd name="adj" fmla="val 21875"/>
            </a:avLst>
          </a:prstGeom>
          <a:solidFill>
            <a:srgbClr val="131315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46" name="Shape 38"/>
          <p:cNvSpPr/>
          <p:nvPr/>
        </p:nvSpPr>
        <p:spPr>
          <a:xfrm>
            <a:off x="114300" y="3714750"/>
            <a:ext cx="19050" cy="304800"/>
          </a:xfrm>
          <a:prstGeom prst="rect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47" name="Image 6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9550" y="3795713"/>
            <a:ext cx="142875" cy="142875"/>
          </a:xfrm>
          <a:prstGeom prst="rect">
            <a:avLst/>
          </a:prstGeom>
        </p:spPr>
      </p:pic>
      <p:sp>
        <p:nvSpPr>
          <p:cNvPr id="48" name="Text 39"/>
          <p:cNvSpPr/>
          <p:nvPr/>
        </p:nvSpPr>
        <p:spPr>
          <a:xfrm>
            <a:off x="447675" y="3790950"/>
            <a:ext cx="730448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Utilisateurs</a:t>
            </a:r>
            <a:endParaRPr lang="en-US" sz="975" dirty="0"/>
          </a:p>
        </p:txBody>
      </p:sp>
      <p:pic>
        <p:nvPicPr>
          <p:cNvPr id="49" name="Image 7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550" y="4138613"/>
            <a:ext cx="142875" cy="142875"/>
          </a:xfrm>
          <a:prstGeom prst="rect">
            <a:avLst/>
          </a:prstGeom>
        </p:spPr>
      </p:pic>
      <p:sp>
        <p:nvSpPr>
          <p:cNvPr id="50" name="Text 40"/>
          <p:cNvSpPr/>
          <p:nvPr/>
        </p:nvSpPr>
        <p:spPr>
          <a:xfrm>
            <a:off x="447675" y="4133850"/>
            <a:ext cx="685502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Paiements</a:t>
            </a:r>
            <a:endParaRPr lang="en-US" sz="975" dirty="0"/>
          </a:p>
        </p:txBody>
      </p:sp>
      <p:pic>
        <p:nvPicPr>
          <p:cNvPr id="51" name="Image 8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09550" y="4481513"/>
            <a:ext cx="142875" cy="142875"/>
          </a:xfrm>
          <a:prstGeom prst="rect">
            <a:avLst/>
          </a:prstGeom>
        </p:spPr>
      </p:pic>
      <p:sp>
        <p:nvSpPr>
          <p:cNvPr id="52" name="Text 41"/>
          <p:cNvSpPr/>
          <p:nvPr/>
        </p:nvSpPr>
        <p:spPr>
          <a:xfrm>
            <a:off x="447675" y="4476750"/>
            <a:ext cx="609302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Incidents</a:t>
            </a:r>
            <a:endParaRPr lang="en-US" sz="975" dirty="0"/>
          </a:p>
        </p:txBody>
      </p:sp>
      <p:sp>
        <p:nvSpPr>
          <p:cNvPr id="53" name="Shape 42"/>
          <p:cNvSpPr/>
          <p:nvPr/>
        </p:nvSpPr>
        <p:spPr>
          <a:xfrm>
            <a:off x="1704975" y="4481513"/>
            <a:ext cx="171450" cy="142875"/>
          </a:xfrm>
          <a:prstGeom prst="ellipse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4" name="Text 43"/>
          <p:cNvSpPr/>
          <p:nvPr/>
        </p:nvSpPr>
        <p:spPr>
          <a:xfrm>
            <a:off x="1762125" y="4491038"/>
            <a:ext cx="1333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</a:t>
            </a:r>
            <a:endParaRPr lang="en-US" sz="750" dirty="0"/>
          </a:p>
        </p:txBody>
      </p:sp>
      <p:pic>
        <p:nvPicPr>
          <p:cNvPr id="55" name="Image 9" descr="preencoded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09550" y="4824413"/>
            <a:ext cx="142875" cy="142875"/>
          </a:xfrm>
          <a:prstGeom prst="rect">
            <a:avLst/>
          </a:prstGeom>
        </p:spPr>
      </p:pic>
      <p:sp>
        <p:nvSpPr>
          <p:cNvPr id="56" name="Text 44"/>
          <p:cNvSpPr/>
          <p:nvPr/>
        </p:nvSpPr>
        <p:spPr>
          <a:xfrm>
            <a:off x="447675" y="4819650"/>
            <a:ext cx="6445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Reporting</a:t>
            </a:r>
            <a:endParaRPr lang="en-US" sz="975" dirty="0"/>
          </a:p>
        </p:txBody>
      </p:sp>
      <p:sp>
        <p:nvSpPr>
          <p:cNvPr id="57" name="Shape 45"/>
          <p:cNvSpPr/>
          <p:nvPr/>
        </p:nvSpPr>
        <p:spPr>
          <a:xfrm>
            <a:off x="114300" y="7229475"/>
            <a:ext cx="18573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8" name="Shape 46"/>
          <p:cNvSpPr/>
          <p:nvPr/>
        </p:nvSpPr>
        <p:spPr>
          <a:xfrm>
            <a:off x="209550" y="7353300"/>
            <a:ext cx="209550" cy="209550"/>
          </a:xfrm>
          <a:prstGeom prst="ellipse">
            <a:avLst/>
          </a:prstGeom>
          <a:solidFill>
            <a:srgbClr val="1C1C1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9" name="Text 47"/>
          <p:cNvSpPr/>
          <p:nvPr/>
        </p:nvSpPr>
        <p:spPr>
          <a:xfrm>
            <a:off x="247352" y="7410450"/>
            <a:ext cx="209996" cy="133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GB</a:t>
            </a:r>
            <a:endParaRPr lang="en-US" sz="675" dirty="0"/>
          </a:p>
        </p:txBody>
      </p:sp>
      <p:sp>
        <p:nvSpPr>
          <p:cNvPr id="60" name="Text 48"/>
          <p:cNvSpPr/>
          <p:nvPr/>
        </p:nvSpPr>
        <p:spPr>
          <a:xfrm>
            <a:off x="514350" y="7381875"/>
            <a:ext cx="806797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Guillaume B.</a:t>
            </a:r>
            <a:endParaRPr lang="en-US" sz="975" dirty="0"/>
          </a:p>
        </p:txBody>
      </p:sp>
      <p:sp>
        <p:nvSpPr>
          <p:cNvPr id="61" name="Shape 49"/>
          <p:cNvSpPr/>
          <p:nvPr/>
        </p:nvSpPr>
        <p:spPr>
          <a:xfrm>
            <a:off x="2095500" y="800100"/>
            <a:ext cx="10096500" cy="714375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2" name="Shape 50"/>
          <p:cNvSpPr/>
          <p:nvPr/>
        </p:nvSpPr>
        <p:spPr>
          <a:xfrm>
            <a:off x="2095500" y="1504950"/>
            <a:ext cx="1009650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3" name="Text 51"/>
          <p:cNvSpPr/>
          <p:nvPr/>
        </p:nvSpPr>
        <p:spPr>
          <a:xfrm>
            <a:off x="2324100" y="1070372"/>
            <a:ext cx="843558" cy="20240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125" b="1" kern="0" spc="-1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Utilisateurs</a:t>
            </a:r>
            <a:endParaRPr lang="en-US" sz="1125" dirty="0"/>
          </a:p>
        </p:txBody>
      </p:sp>
      <p:sp>
        <p:nvSpPr>
          <p:cNvPr id="64" name="Shape 52"/>
          <p:cNvSpPr/>
          <p:nvPr/>
        </p:nvSpPr>
        <p:spPr>
          <a:xfrm>
            <a:off x="3224808" y="914400"/>
            <a:ext cx="2994124" cy="476250"/>
          </a:xfrm>
          <a:prstGeom prst="roundRect">
            <a:avLst>
              <a:gd name="adj" fmla="val 16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65" name="Image 10" descr="preencoded.pn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348633" y="1085850"/>
            <a:ext cx="131564" cy="133350"/>
          </a:xfrm>
          <a:prstGeom prst="rect">
            <a:avLst/>
          </a:prstGeom>
        </p:spPr>
      </p:pic>
      <p:sp>
        <p:nvSpPr>
          <p:cNvPr id="66" name="Text 53"/>
          <p:cNvSpPr/>
          <p:nvPr/>
        </p:nvSpPr>
        <p:spPr>
          <a:xfrm>
            <a:off x="3556397" y="1000125"/>
            <a:ext cx="2356693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Rechercher session, utilisateur, casier…</a:t>
            </a:r>
            <a:endParaRPr lang="en-US" sz="975" dirty="0"/>
          </a:p>
        </p:txBody>
      </p:sp>
      <p:sp>
        <p:nvSpPr>
          <p:cNvPr id="67" name="Text 54"/>
          <p:cNvSpPr/>
          <p:nvPr/>
        </p:nvSpPr>
        <p:spPr>
          <a:xfrm>
            <a:off x="5913090" y="1085850"/>
            <a:ext cx="258217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⌘K</a:t>
            </a:r>
            <a:endParaRPr lang="en-US" sz="825" dirty="0"/>
          </a:p>
        </p:txBody>
      </p:sp>
      <p:sp>
        <p:nvSpPr>
          <p:cNvPr id="68" name="Shape 55"/>
          <p:cNvSpPr/>
          <p:nvPr/>
        </p:nvSpPr>
        <p:spPr>
          <a:xfrm>
            <a:off x="9232106" y="1033462"/>
            <a:ext cx="1573560" cy="238125"/>
          </a:xfrm>
          <a:prstGeom prst="roundRect">
            <a:avLst>
              <a:gd name="adj" fmla="val 50000"/>
            </a:avLst>
          </a:prstGeom>
          <a:solidFill>
            <a:srgbClr val="4ADE80">
              <a:alpha val="8000"/>
            </a:srgbClr>
          </a:solidFill>
          <a:ln w="9525">
            <a:solidFill>
              <a:srgbClr val="4ADE80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9" name="Shape 56"/>
          <p:cNvSpPr/>
          <p:nvPr/>
        </p:nvSpPr>
        <p:spPr>
          <a:xfrm>
            <a:off x="9336881" y="1123950"/>
            <a:ext cx="57150" cy="57150"/>
          </a:xfrm>
          <a:prstGeom prst="ellipse">
            <a:avLst/>
          </a:prstGeom>
          <a:solidFill>
            <a:srgbClr val="4ADE80">
              <a:alpha val="3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0" name="Text 57"/>
          <p:cNvSpPr/>
          <p:nvPr/>
        </p:nvSpPr>
        <p:spPr>
          <a:xfrm>
            <a:off x="9470231" y="1090613"/>
            <a:ext cx="130686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REALTIME · SUPABASE</a:t>
            </a:r>
            <a:endParaRPr lang="en-US" sz="750" dirty="0"/>
          </a:p>
        </p:txBody>
      </p:sp>
      <p:sp>
        <p:nvSpPr>
          <p:cNvPr id="71" name="Shape 58"/>
          <p:cNvSpPr/>
          <p:nvPr/>
        </p:nvSpPr>
        <p:spPr>
          <a:xfrm>
            <a:off x="10939016" y="1023938"/>
            <a:ext cx="1024384" cy="257175"/>
          </a:xfrm>
          <a:prstGeom prst="roundRect">
            <a:avLst>
              <a:gd name="adj" fmla="val 25926"/>
            </a:avLst>
          </a:prstGeom>
          <a:solidFill>
            <a:srgbClr val="131315"/>
          </a:solidFill>
          <a:ln w="9525">
            <a:solidFill>
              <a:srgbClr val="38383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2" name="Text 59"/>
          <p:cNvSpPr/>
          <p:nvPr/>
        </p:nvSpPr>
        <p:spPr>
          <a:xfrm>
            <a:off x="11005691" y="1081088"/>
            <a:ext cx="891034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Site Lyon-Est ▾</a:t>
            </a:r>
            <a:endParaRPr lang="en-US" sz="900" dirty="0"/>
          </a:p>
        </p:txBody>
      </p:sp>
      <p:sp>
        <p:nvSpPr>
          <p:cNvPr id="73" name="Shape 60"/>
          <p:cNvSpPr/>
          <p:nvPr/>
        </p:nvSpPr>
        <p:spPr>
          <a:xfrm>
            <a:off x="2362200" y="1743075"/>
            <a:ext cx="2290763" cy="981075"/>
          </a:xfrm>
          <a:prstGeom prst="roundRect">
            <a:avLst>
              <a:gd name="adj" fmla="val 9709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4" name="Text 61"/>
          <p:cNvSpPr/>
          <p:nvPr/>
        </p:nvSpPr>
        <p:spPr>
          <a:xfrm>
            <a:off x="2524125" y="1905000"/>
            <a:ext cx="2043113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9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TOTAL COMPTES</a:t>
            </a:r>
            <a:endParaRPr lang="en-US" sz="750" dirty="0"/>
          </a:p>
        </p:txBody>
      </p:sp>
      <p:sp>
        <p:nvSpPr>
          <p:cNvPr id="75" name="Text 62"/>
          <p:cNvSpPr/>
          <p:nvPr/>
        </p:nvSpPr>
        <p:spPr>
          <a:xfrm>
            <a:off x="2524125" y="2085975"/>
            <a:ext cx="2043113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b="1" kern="0" spc="-45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428</a:t>
            </a:r>
            <a:endParaRPr lang="en-US" sz="2250" dirty="0"/>
          </a:p>
        </p:txBody>
      </p:sp>
      <p:sp>
        <p:nvSpPr>
          <p:cNvPr id="76" name="Text 63"/>
          <p:cNvSpPr/>
          <p:nvPr/>
        </p:nvSpPr>
        <p:spPr>
          <a:xfrm>
            <a:off x="2524125" y="2428875"/>
            <a:ext cx="2043113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+24 ce mois</a:t>
            </a:r>
            <a:endParaRPr lang="en-US" sz="825" dirty="0"/>
          </a:p>
        </p:txBody>
      </p:sp>
      <p:sp>
        <p:nvSpPr>
          <p:cNvPr id="77" name="Shape 64"/>
          <p:cNvSpPr/>
          <p:nvPr/>
        </p:nvSpPr>
        <p:spPr>
          <a:xfrm>
            <a:off x="4786313" y="1743075"/>
            <a:ext cx="2290763" cy="981075"/>
          </a:xfrm>
          <a:prstGeom prst="roundRect">
            <a:avLst>
              <a:gd name="adj" fmla="val 9709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8" name="Text 65"/>
          <p:cNvSpPr/>
          <p:nvPr/>
        </p:nvSpPr>
        <p:spPr>
          <a:xfrm>
            <a:off x="4948238" y="1905000"/>
            <a:ext cx="2043113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9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ACTIFS · 30J</a:t>
            </a:r>
            <a:endParaRPr lang="en-US" sz="750" dirty="0"/>
          </a:p>
        </p:txBody>
      </p:sp>
      <p:sp>
        <p:nvSpPr>
          <p:cNvPr id="79" name="Text 66"/>
          <p:cNvSpPr/>
          <p:nvPr/>
        </p:nvSpPr>
        <p:spPr>
          <a:xfrm>
            <a:off x="4948238" y="2085975"/>
            <a:ext cx="2043113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b="1" kern="0" spc="-45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186</a:t>
            </a:r>
            <a:endParaRPr lang="en-US" sz="2250" dirty="0"/>
          </a:p>
        </p:txBody>
      </p:sp>
      <p:sp>
        <p:nvSpPr>
          <p:cNvPr id="80" name="Text 67"/>
          <p:cNvSpPr/>
          <p:nvPr/>
        </p:nvSpPr>
        <p:spPr>
          <a:xfrm>
            <a:off x="4948238" y="2428875"/>
            <a:ext cx="2043113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43% du parc</a:t>
            </a:r>
            <a:endParaRPr lang="en-US" sz="825" dirty="0"/>
          </a:p>
        </p:txBody>
      </p:sp>
      <p:sp>
        <p:nvSpPr>
          <p:cNvPr id="81" name="Shape 68"/>
          <p:cNvSpPr/>
          <p:nvPr/>
        </p:nvSpPr>
        <p:spPr>
          <a:xfrm>
            <a:off x="7210425" y="1743075"/>
            <a:ext cx="2290763" cy="981075"/>
          </a:xfrm>
          <a:prstGeom prst="roundRect">
            <a:avLst>
              <a:gd name="adj" fmla="val 9709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2" name="Text 69"/>
          <p:cNvSpPr/>
          <p:nvPr/>
        </p:nvSpPr>
        <p:spPr>
          <a:xfrm>
            <a:off x="7372350" y="1905000"/>
            <a:ext cx="2043113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9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SOUS SURVEILLANCE</a:t>
            </a:r>
            <a:endParaRPr lang="en-US" sz="750" dirty="0"/>
          </a:p>
        </p:txBody>
      </p:sp>
      <p:sp>
        <p:nvSpPr>
          <p:cNvPr id="83" name="Text 70"/>
          <p:cNvSpPr/>
          <p:nvPr/>
        </p:nvSpPr>
        <p:spPr>
          <a:xfrm>
            <a:off x="7372350" y="2085975"/>
            <a:ext cx="2043113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b="1" kern="0" spc="-45" dirty="0">
                <a:solidFill>
                  <a:srgbClr val="F5A623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12</a:t>
            </a:r>
            <a:endParaRPr lang="en-US" sz="2250" dirty="0"/>
          </a:p>
        </p:txBody>
      </p:sp>
      <p:sp>
        <p:nvSpPr>
          <p:cNvPr id="84" name="Text 71"/>
          <p:cNvSpPr/>
          <p:nvPr/>
        </p:nvSpPr>
        <p:spPr>
          <a:xfrm>
            <a:off x="7372350" y="2428875"/>
            <a:ext cx="2043113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file prioritaire</a:t>
            </a:r>
            <a:endParaRPr lang="en-US" sz="825" dirty="0"/>
          </a:p>
        </p:txBody>
      </p:sp>
      <p:sp>
        <p:nvSpPr>
          <p:cNvPr id="85" name="Shape 72"/>
          <p:cNvSpPr/>
          <p:nvPr/>
        </p:nvSpPr>
        <p:spPr>
          <a:xfrm>
            <a:off x="9634538" y="1743075"/>
            <a:ext cx="2290763" cy="981075"/>
          </a:xfrm>
          <a:prstGeom prst="roundRect">
            <a:avLst>
              <a:gd name="adj" fmla="val 9709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6" name="Text 73"/>
          <p:cNvSpPr/>
          <p:nvPr/>
        </p:nvSpPr>
        <p:spPr>
          <a:xfrm>
            <a:off x="9796463" y="1905000"/>
            <a:ext cx="2043113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9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BLOQUÉS</a:t>
            </a:r>
            <a:endParaRPr lang="en-US" sz="750" dirty="0"/>
          </a:p>
        </p:txBody>
      </p:sp>
      <p:sp>
        <p:nvSpPr>
          <p:cNvPr id="87" name="Text 74"/>
          <p:cNvSpPr/>
          <p:nvPr/>
        </p:nvSpPr>
        <p:spPr>
          <a:xfrm>
            <a:off x="9796463" y="2085975"/>
            <a:ext cx="2043113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b="1" kern="0" spc="-45" dirty="0">
                <a:solidFill>
                  <a:srgbClr val="D63232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3</a:t>
            </a:r>
            <a:endParaRPr lang="en-US" sz="2250" dirty="0"/>
          </a:p>
        </p:txBody>
      </p:sp>
      <p:sp>
        <p:nvSpPr>
          <p:cNvPr id="88" name="Text 75"/>
          <p:cNvSpPr/>
          <p:nvPr/>
        </p:nvSpPr>
        <p:spPr>
          <a:xfrm>
            <a:off x="9796463" y="2428875"/>
            <a:ext cx="2043113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dossiers ouverts</a:t>
            </a:r>
            <a:endParaRPr lang="en-US" sz="825" dirty="0"/>
          </a:p>
        </p:txBody>
      </p:sp>
      <p:sp>
        <p:nvSpPr>
          <p:cNvPr id="89" name="Shape 76"/>
          <p:cNvSpPr/>
          <p:nvPr/>
        </p:nvSpPr>
        <p:spPr>
          <a:xfrm>
            <a:off x="2362200" y="2952750"/>
            <a:ext cx="512713" cy="295275"/>
          </a:xfrm>
          <a:prstGeom prst="roundRect">
            <a:avLst>
              <a:gd name="adj" fmla="val 50000"/>
            </a:avLst>
          </a:prstGeom>
          <a:solidFill>
            <a:srgbClr val="F5F5F4"/>
          </a:solidFill>
          <a:ln w="9525">
            <a:solidFill>
              <a:srgbClr val="F5F5F4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0" name="Text 77"/>
          <p:cNvSpPr/>
          <p:nvPr/>
        </p:nvSpPr>
        <p:spPr>
          <a:xfrm>
            <a:off x="2486025" y="3028950"/>
            <a:ext cx="341263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0A0A0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Tous</a:t>
            </a:r>
            <a:endParaRPr lang="en-US" sz="900" dirty="0"/>
          </a:p>
        </p:txBody>
      </p:sp>
      <p:sp>
        <p:nvSpPr>
          <p:cNvPr id="91" name="Shape 78"/>
          <p:cNvSpPr/>
          <p:nvPr/>
        </p:nvSpPr>
        <p:spPr>
          <a:xfrm>
            <a:off x="2951113" y="2952750"/>
            <a:ext cx="468213" cy="295275"/>
          </a:xfrm>
          <a:prstGeom prst="roundRect">
            <a:avLst>
              <a:gd name="adj" fmla="val 50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2" name="Text 79"/>
          <p:cNvSpPr/>
          <p:nvPr/>
        </p:nvSpPr>
        <p:spPr>
          <a:xfrm>
            <a:off x="3074938" y="3028950"/>
            <a:ext cx="296763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B2B</a:t>
            </a:r>
            <a:endParaRPr lang="en-US" sz="900" dirty="0"/>
          </a:p>
        </p:txBody>
      </p:sp>
      <p:sp>
        <p:nvSpPr>
          <p:cNvPr id="93" name="Shape 80"/>
          <p:cNvSpPr/>
          <p:nvPr/>
        </p:nvSpPr>
        <p:spPr>
          <a:xfrm>
            <a:off x="3495526" y="2952750"/>
            <a:ext cx="476994" cy="295275"/>
          </a:xfrm>
          <a:prstGeom prst="roundRect">
            <a:avLst>
              <a:gd name="adj" fmla="val 50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4" name="Text 81"/>
          <p:cNvSpPr/>
          <p:nvPr/>
        </p:nvSpPr>
        <p:spPr>
          <a:xfrm>
            <a:off x="3619351" y="3028950"/>
            <a:ext cx="305544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B2C</a:t>
            </a:r>
            <a:endParaRPr lang="en-US" sz="900" dirty="0"/>
          </a:p>
        </p:txBody>
      </p:sp>
      <p:sp>
        <p:nvSpPr>
          <p:cNvPr id="95" name="Shape 82"/>
          <p:cNvSpPr/>
          <p:nvPr/>
        </p:nvSpPr>
        <p:spPr>
          <a:xfrm>
            <a:off x="4048720" y="2952750"/>
            <a:ext cx="920204" cy="295275"/>
          </a:xfrm>
          <a:prstGeom prst="roundRect">
            <a:avLst>
              <a:gd name="adj" fmla="val 50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6" name="Text 83"/>
          <p:cNvSpPr/>
          <p:nvPr/>
        </p:nvSpPr>
        <p:spPr>
          <a:xfrm>
            <a:off x="4172545" y="3028950"/>
            <a:ext cx="748754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Surveillance</a:t>
            </a:r>
            <a:endParaRPr lang="en-US" sz="900" dirty="0"/>
          </a:p>
        </p:txBody>
      </p:sp>
      <p:sp>
        <p:nvSpPr>
          <p:cNvPr id="97" name="Shape 84"/>
          <p:cNvSpPr/>
          <p:nvPr/>
        </p:nvSpPr>
        <p:spPr>
          <a:xfrm>
            <a:off x="5045125" y="2952750"/>
            <a:ext cx="688777" cy="295275"/>
          </a:xfrm>
          <a:prstGeom prst="roundRect">
            <a:avLst>
              <a:gd name="adj" fmla="val 50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8" name="Text 85"/>
          <p:cNvSpPr/>
          <p:nvPr/>
        </p:nvSpPr>
        <p:spPr>
          <a:xfrm>
            <a:off x="5168950" y="3028950"/>
            <a:ext cx="517327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Bloqués</a:t>
            </a:r>
            <a:endParaRPr lang="en-US" sz="900" dirty="0"/>
          </a:p>
        </p:txBody>
      </p:sp>
      <p:sp>
        <p:nvSpPr>
          <p:cNvPr id="99" name="Shape 86"/>
          <p:cNvSpPr/>
          <p:nvPr/>
        </p:nvSpPr>
        <p:spPr>
          <a:xfrm>
            <a:off x="11257657" y="2952750"/>
            <a:ext cx="667643" cy="295275"/>
          </a:xfrm>
          <a:prstGeom prst="roundRect">
            <a:avLst>
              <a:gd name="adj" fmla="val 22581"/>
            </a:avLst>
          </a:prstGeom>
          <a:solidFill>
            <a:srgbClr val="131315"/>
          </a:solidFill>
          <a:ln w="9525">
            <a:solidFill>
              <a:srgbClr val="38383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0" name="Text 87"/>
          <p:cNvSpPr/>
          <p:nvPr/>
        </p:nvSpPr>
        <p:spPr>
          <a:xfrm>
            <a:off x="11324332" y="3033713"/>
            <a:ext cx="534293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Exporter</a:t>
            </a:r>
            <a:endParaRPr lang="en-US" sz="900" dirty="0"/>
          </a:p>
        </p:txBody>
      </p:sp>
      <p:sp>
        <p:nvSpPr>
          <p:cNvPr id="101" name="Shape 88"/>
          <p:cNvSpPr/>
          <p:nvPr/>
        </p:nvSpPr>
        <p:spPr>
          <a:xfrm>
            <a:off x="2362200" y="3381375"/>
            <a:ext cx="9563100" cy="4143375"/>
          </a:xfrm>
          <a:prstGeom prst="roundRect">
            <a:avLst>
              <a:gd name="adj" fmla="val 2299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2" name="Shape 89"/>
          <p:cNvSpPr/>
          <p:nvPr/>
        </p:nvSpPr>
        <p:spPr>
          <a:xfrm>
            <a:off x="2371725" y="3390900"/>
            <a:ext cx="2552105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3" name="Shape 90"/>
          <p:cNvSpPr/>
          <p:nvPr/>
        </p:nvSpPr>
        <p:spPr>
          <a:xfrm>
            <a:off x="2371725" y="3700463"/>
            <a:ext cx="255210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4" name="Text 91"/>
          <p:cNvSpPr/>
          <p:nvPr/>
        </p:nvSpPr>
        <p:spPr>
          <a:xfrm>
            <a:off x="2486025" y="3486150"/>
            <a:ext cx="2400068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UTILISATEUR</a:t>
            </a:r>
            <a:endParaRPr lang="en-US" sz="750" dirty="0"/>
          </a:p>
        </p:txBody>
      </p:sp>
      <p:sp>
        <p:nvSpPr>
          <p:cNvPr id="105" name="Shape 92"/>
          <p:cNvSpPr/>
          <p:nvPr/>
        </p:nvSpPr>
        <p:spPr>
          <a:xfrm>
            <a:off x="4923830" y="3390900"/>
            <a:ext cx="620018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6" name="Shape 93"/>
          <p:cNvSpPr/>
          <p:nvPr/>
        </p:nvSpPr>
        <p:spPr>
          <a:xfrm>
            <a:off x="4923830" y="3700463"/>
            <a:ext cx="620018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7" name="Text 94"/>
          <p:cNvSpPr/>
          <p:nvPr/>
        </p:nvSpPr>
        <p:spPr>
          <a:xfrm>
            <a:off x="5038130" y="3486150"/>
            <a:ext cx="467618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TYPE</a:t>
            </a:r>
            <a:endParaRPr lang="en-US" sz="750" dirty="0"/>
          </a:p>
        </p:txBody>
      </p:sp>
      <p:sp>
        <p:nvSpPr>
          <p:cNvPr id="108" name="Shape 95"/>
          <p:cNvSpPr/>
          <p:nvPr/>
        </p:nvSpPr>
        <p:spPr>
          <a:xfrm>
            <a:off x="5543848" y="3390900"/>
            <a:ext cx="1123206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9" name="Shape 96"/>
          <p:cNvSpPr/>
          <p:nvPr/>
        </p:nvSpPr>
        <p:spPr>
          <a:xfrm>
            <a:off x="5543848" y="3700463"/>
            <a:ext cx="1123206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0" name="Text 97"/>
          <p:cNvSpPr/>
          <p:nvPr/>
        </p:nvSpPr>
        <p:spPr>
          <a:xfrm>
            <a:off x="5658148" y="3486150"/>
            <a:ext cx="970806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INSCRIT</a:t>
            </a:r>
            <a:endParaRPr lang="en-US" sz="750" dirty="0"/>
          </a:p>
        </p:txBody>
      </p:sp>
      <p:sp>
        <p:nvSpPr>
          <p:cNvPr id="111" name="Shape 98"/>
          <p:cNvSpPr/>
          <p:nvPr/>
        </p:nvSpPr>
        <p:spPr>
          <a:xfrm>
            <a:off x="6667054" y="3390900"/>
            <a:ext cx="1037332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2" name="Shape 99"/>
          <p:cNvSpPr/>
          <p:nvPr/>
        </p:nvSpPr>
        <p:spPr>
          <a:xfrm>
            <a:off x="6667054" y="3700463"/>
            <a:ext cx="103733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3" name="Text 100"/>
          <p:cNvSpPr/>
          <p:nvPr/>
        </p:nvSpPr>
        <p:spPr>
          <a:xfrm>
            <a:off x="6781354" y="3486150"/>
            <a:ext cx="884932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LOCATIONS</a:t>
            </a:r>
            <a:endParaRPr lang="en-US" sz="750" dirty="0"/>
          </a:p>
        </p:txBody>
      </p:sp>
      <p:sp>
        <p:nvSpPr>
          <p:cNvPr id="114" name="Shape 101"/>
          <p:cNvSpPr/>
          <p:nvPr/>
        </p:nvSpPr>
        <p:spPr>
          <a:xfrm>
            <a:off x="7704386" y="3390900"/>
            <a:ext cx="1037332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5" name="Shape 102"/>
          <p:cNvSpPr/>
          <p:nvPr/>
        </p:nvSpPr>
        <p:spPr>
          <a:xfrm>
            <a:off x="7704386" y="3700463"/>
            <a:ext cx="103733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6" name="Text 103"/>
          <p:cNvSpPr/>
          <p:nvPr/>
        </p:nvSpPr>
        <p:spPr>
          <a:xfrm>
            <a:off x="7818686" y="3486150"/>
            <a:ext cx="884932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INCIDENTS</a:t>
            </a:r>
            <a:endParaRPr lang="en-US" sz="750" dirty="0"/>
          </a:p>
        </p:txBody>
      </p:sp>
      <p:sp>
        <p:nvSpPr>
          <p:cNvPr id="117" name="Shape 104"/>
          <p:cNvSpPr/>
          <p:nvPr/>
        </p:nvSpPr>
        <p:spPr>
          <a:xfrm>
            <a:off x="8741718" y="3390900"/>
            <a:ext cx="703362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8" name="Shape 105"/>
          <p:cNvSpPr/>
          <p:nvPr/>
        </p:nvSpPr>
        <p:spPr>
          <a:xfrm>
            <a:off x="8741718" y="3700463"/>
            <a:ext cx="70336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9" name="Text 106"/>
          <p:cNvSpPr/>
          <p:nvPr/>
        </p:nvSpPr>
        <p:spPr>
          <a:xfrm>
            <a:off x="8856018" y="3486150"/>
            <a:ext cx="550962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SCORE</a:t>
            </a:r>
            <a:endParaRPr lang="en-US" sz="750" dirty="0"/>
          </a:p>
        </p:txBody>
      </p:sp>
      <p:sp>
        <p:nvSpPr>
          <p:cNvPr id="120" name="Shape 107"/>
          <p:cNvSpPr/>
          <p:nvPr/>
        </p:nvSpPr>
        <p:spPr>
          <a:xfrm>
            <a:off x="9445079" y="3390900"/>
            <a:ext cx="1426071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1" name="Shape 108"/>
          <p:cNvSpPr/>
          <p:nvPr/>
        </p:nvSpPr>
        <p:spPr>
          <a:xfrm>
            <a:off x="9445079" y="3700463"/>
            <a:ext cx="1426071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2" name="Text 109"/>
          <p:cNvSpPr/>
          <p:nvPr/>
        </p:nvSpPr>
        <p:spPr>
          <a:xfrm>
            <a:off x="9559379" y="3486150"/>
            <a:ext cx="1273671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STATUT</a:t>
            </a:r>
            <a:endParaRPr lang="en-US" sz="750" dirty="0"/>
          </a:p>
        </p:txBody>
      </p:sp>
      <p:sp>
        <p:nvSpPr>
          <p:cNvPr id="123" name="Shape 110"/>
          <p:cNvSpPr/>
          <p:nvPr/>
        </p:nvSpPr>
        <p:spPr>
          <a:xfrm>
            <a:off x="10871150" y="3390900"/>
            <a:ext cx="1044625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4" name="Shape 111"/>
          <p:cNvSpPr/>
          <p:nvPr/>
        </p:nvSpPr>
        <p:spPr>
          <a:xfrm>
            <a:off x="10871150" y="3700463"/>
            <a:ext cx="104462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5" name="Shape 112"/>
          <p:cNvSpPr/>
          <p:nvPr/>
        </p:nvSpPr>
        <p:spPr>
          <a:xfrm>
            <a:off x="2371725" y="4243388"/>
            <a:ext cx="255210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6" name="Shape 113"/>
          <p:cNvSpPr/>
          <p:nvPr/>
        </p:nvSpPr>
        <p:spPr>
          <a:xfrm>
            <a:off x="2486025" y="3838575"/>
            <a:ext cx="285750" cy="285750"/>
          </a:xfrm>
          <a:prstGeom prst="ellipse">
            <a:avLst/>
          </a:prstGeom>
          <a:solidFill>
            <a:srgbClr val="1C1C1F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7" name="Text 114"/>
          <p:cNvSpPr/>
          <p:nvPr/>
        </p:nvSpPr>
        <p:spPr>
          <a:xfrm>
            <a:off x="2457450" y="3848100"/>
            <a:ext cx="342900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82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CT</a:t>
            </a:r>
            <a:endParaRPr lang="en-US" sz="825" dirty="0"/>
          </a:p>
        </p:txBody>
      </p:sp>
      <p:sp>
        <p:nvSpPr>
          <p:cNvPr id="128" name="Text 115"/>
          <p:cNvSpPr/>
          <p:nvPr/>
        </p:nvSpPr>
        <p:spPr>
          <a:xfrm>
            <a:off x="2867025" y="3829050"/>
            <a:ext cx="137547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Camille Thibault</a:t>
            </a:r>
            <a:endParaRPr lang="en-US" sz="975" dirty="0"/>
          </a:p>
        </p:txBody>
      </p:sp>
      <p:sp>
        <p:nvSpPr>
          <p:cNvPr id="129" name="Text 116"/>
          <p:cNvSpPr/>
          <p:nvPr/>
        </p:nvSpPr>
        <p:spPr>
          <a:xfrm>
            <a:off x="2867025" y="4000500"/>
            <a:ext cx="137547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camille.t@exemple.fr</a:t>
            </a:r>
            <a:endParaRPr lang="en-US" sz="825" dirty="0"/>
          </a:p>
        </p:txBody>
      </p:sp>
      <p:sp>
        <p:nvSpPr>
          <p:cNvPr id="130" name="Shape 117"/>
          <p:cNvSpPr/>
          <p:nvPr/>
        </p:nvSpPr>
        <p:spPr>
          <a:xfrm>
            <a:off x="4923830" y="4243388"/>
            <a:ext cx="620018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1" name="Text 118"/>
          <p:cNvSpPr/>
          <p:nvPr/>
        </p:nvSpPr>
        <p:spPr>
          <a:xfrm>
            <a:off x="5038130" y="3924300"/>
            <a:ext cx="271165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B2C</a:t>
            </a:r>
            <a:endParaRPr lang="en-US" sz="825" dirty="0"/>
          </a:p>
        </p:txBody>
      </p:sp>
      <p:sp>
        <p:nvSpPr>
          <p:cNvPr id="132" name="Shape 119"/>
          <p:cNvSpPr/>
          <p:nvPr/>
        </p:nvSpPr>
        <p:spPr>
          <a:xfrm>
            <a:off x="5543848" y="4243388"/>
            <a:ext cx="1123206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3" name="Text 120"/>
          <p:cNvSpPr/>
          <p:nvPr/>
        </p:nvSpPr>
        <p:spPr>
          <a:xfrm>
            <a:off x="5658148" y="3824288"/>
            <a:ext cx="970806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mar. 2026</a:t>
            </a:r>
            <a:endParaRPr lang="en-US" sz="975" dirty="0"/>
          </a:p>
        </p:txBody>
      </p:sp>
      <p:sp>
        <p:nvSpPr>
          <p:cNvPr id="134" name="Shape 121"/>
          <p:cNvSpPr/>
          <p:nvPr/>
        </p:nvSpPr>
        <p:spPr>
          <a:xfrm>
            <a:off x="6667054" y="4243388"/>
            <a:ext cx="103733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5" name="Text 122"/>
          <p:cNvSpPr/>
          <p:nvPr/>
        </p:nvSpPr>
        <p:spPr>
          <a:xfrm>
            <a:off x="6781354" y="3824288"/>
            <a:ext cx="884932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12</a:t>
            </a:r>
            <a:endParaRPr lang="en-US" sz="975" dirty="0"/>
          </a:p>
        </p:txBody>
      </p:sp>
      <p:sp>
        <p:nvSpPr>
          <p:cNvPr id="136" name="Shape 123"/>
          <p:cNvSpPr/>
          <p:nvPr/>
        </p:nvSpPr>
        <p:spPr>
          <a:xfrm>
            <a:off x="7704386" y="4243388"/>
            <a:ext cx="103733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7" name="Text 124"/>
          <p:cNvSpPr/>
          <p:nvPr/>
        </p:nvSpPr>
        <p:spPr>
          <a:xfrm>
            <a:off x="7818686" y="3824288"/>
            <a:ext cx="884932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</a:t>
            </a:r>
            <a:endParaRPr lang="en-US" sz="975" dirty="0"/>
          </a:p>
        </p:txBody>
      </p:sp>
      <p:sp>
        <p:nvSpPr>
          <p:cNvPr id="138" name="Shape 125"/>
          <p:cNvSpPr/>
          <p:nvPr/>
        </p:nvSpPr>
        <p:spPr>
          <a:xfrm>
            <a:off x="8741718" y="4243388"/>
            <a:ext cx="70336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9" name="Text 126"/>
          <p:cNvSpPr/>
          <p:nvPr/>
        </p:nvSpPr>
        <p:spPr>
          <a:xfrm>
            <a:off x="8856018" y="3824288"/>
            <a:ext cx="550962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A+</a:t>
            </a:r>
            <a:endParaRPr lang="en-US" sz="975" dirty="0"/>
          </a:p>
        </p:txBody>
      </p:sp>
      <p:sp>
        <p:nvSpPr>
          <p:cNvPr id="140" name="Shape 127"/>
          <p:cNvSpPr/>
          <p:nvPr/>
        </p:nvSpPr>
        <p:spPr>
          <a:xfrm>
            <a:off x="9445079" y="4243388"/>
            <a:ext cx="1426071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1" name="Shape 128"/>
          <p:cNvSpPr/>
          <p:nvPr/>
        </p:nvSpPr>
        <p:spPr>
          <a:xfrm>
            <a:off x="9559379" y="3890962"/>
            <a:ext cx="457200" cy="180975"/>
          </a:xfrm>
          <a:prstGeom prst="roundRect">
            <a:avLst>
              <a:gd name="adj" fmla="val 21053"/>
            </a:avLst>
          </a:prstGeom>
          <a:solidFill>
            <a:srgbClr val="4ADE80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2" name="Text 129"/>
          <p:cNvSpPr/>
          <p:nvPr/>
        </p:nvSpPr>
        <p:spPr>
          <a:xfrm>
            <a:off x="9626054" y="3919537"/>
            <a:ext cx="4000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ACTIF</a:t>
            </a:r>
            <a:endParaRPr lang="en-US" sz="750" dirty="0"/>
          </a:p>
        </p:txBody>
      </p:sp>
      <p:sp>
        <p:nvSpPr>
          <p:cNvPr id="143" name="Shape 130"/>
          <p:cNvSpPr/>
          <p:nvPr/>
        </p:nvSpPr>
        <p:spPr>
          <a:xfrm>
            <a:off x="10871150" y="4243388"/>
            <a:ext cx="104462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4" name="Text 131"/>
          <p:cNvSpPr/>
          <p:nvPr/>
        </p:nvSpPr>
        <p:spPr>
          <a:xfrm>
            <a:off x="11042600" y="3914775"/>
            <a:ext cx="491282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Profil →</a:t>
            </a:r>
            <a:endParaRPr lang="en-US" sz="900" dirty="0"/>
          </a:p>
        </p:txBody>
      </p:sp>
      <p:sp>
        <p:nvSpPr>
          <p:cNvPr id="145" name="Shape 132"/>
          <p:cNvSpPr/>
          <p:nvPr/>
        </p:nvSpPr>
        <p:spPr>
          <a:xfrm>
            <a:off x="2371725" y="4786313"/>
            <a:ext cx="255210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6" name="Shape 133"/>
          <p:cNvSpPr/>
          <p:nvPr/>
        </p:nvSpPr>
        <p:spPr>
          <a:xfrm>
            <a:off x="2486025" y="4381500"/>
            <a:ext cx="285750" cy="285750"/>
          </a:xfrm>
          <a:prstGeom prst="ellipse">
            <a:avLst/>
          </a:prstGeom>
          <a:solidFill>
            <a:srgbClr val="1C1C1F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7" name="Text 134"/>
          <p:cNvSpPr/>
          <p:nvPr/>
        </p:nvSpPr>
        <p:spPr>
          <a:xfrm>
            <a:off x="2457450" y="4391025"/>
            <a:ext cx="342900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82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MP</a:t>
            </a:r>
            <a:endParaRPr lang="en-US" sz="825" dirty="0"/>
          </a:p>
        </p:txBody>
      </p:sp>
      <p:sp>
        <p:nvSpPr>
          <p:cNvPr id="148" name="Text 135"/>
          <p:cNvSpPr/>
          <p:nvPr/>
        </p:nvSpPr>
        <p:spPr>
          <a:xfrm>
            <a:off x="2867025" y="4371975"/>
            <a:ext cx="1505396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Marc Pellegrin</a:t>
            </a:r>
            <a:endParaRPr lang="en-US" sz="975" dirty="0"/>
          </a:p>
        </p:txBody>
      </p:sp>
      <p:sp>
        <p:nvSpPr>
          <p:cNvPr id="149" name="Text 136"/>
          <p:cNvSpPr/>
          <p:nvPr/>
        </p:nvSpPr>
        <p:spPr>
          <a:xfrm>
            <a:off x="2867025" y="4543425"/>
            <a:ext cx="1505396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m.pellegrin@btp-pro.fr</a:t>
            </a:r>
            <a:endParaRPr lang="en-US" sz="825" dirty="0"/>
          </a:p>
        </p:txBody>
      </p:sp>
      <p:sp>
        <p:nvSpPr>
          <p:cNvPr id="150" name="Shape 137"/>
          <p:cNvSpPr/>
          <p:nvPr/>
        </p:nvSpPr>
        <p:spPr>
          <a:xfrm>
            <a:off x="4923830" y="4786313"/>
            <a:ext cx="620018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1" name="Text 138"/>
          <p:cNvSpPr/>
          <p:nvPr/>
        </p:nvSpPr>
        <p:spPr>
          <a:xfrm>
            <a:off x="5038130" y="4467225"/>
            <a:ext cx="271165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B2B</a:t>
            </a:r>
            <a:endParaRPr lang="en-US" sz="825" dirty="0"/>
          </a:p>
        </p:txBody>
      </p:sp>
      <p:sp>
        <p:nvSpPr>
          <p:cNvPr id="152" name="Shape 139"/>
          <p:cNvSpPr/>
          <p:nvPr/>
        </p:nvSpPr>
        <p:spPr>
          <a:xfrm>
            <a:off x="5543848" y="4786313"/>
            <a:ext cx="1123206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3" name="Text 140"/>
          <p:cNvSpPr/>
          <p:nvPr/>
        </p:nvSpPr>
        <p:spPr>
          <a:xfrm>
            <a:off x="5658148" y="4367213"/>
            <a:ext cx="970806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jan. 2025</a:t>
            </a:r>
            <a:endParaRPr lang="en-US" sz="975" dirty="0"/>
          </a:p>
        </p:txBody>
      </p:sp>
      <p:sp>
        <p:nvSpPr>
          <p:cNvPr id="154" name="Shape 141"/>
          <p:cNvSpPr/>
          <p:nvPr/>
        </p:nvSpPr>
        <p:spPr>
          <a:xfrm>
            <a:off x="6667054" y="4786313"/>
            <a:ext cx="103733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5" name="Text 142"/>
          <p:cNvSpPr/>
          <p:nvPr/>
        </p:nvSpPr>
        <p:spPr>
          <a:xfrm>
            <a:off x="6781354" y="4367213"/>
            <a:ext cx="884932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9</a:t>
            </a:r>
            <a:endParaRPr lang="en-US" sz="975" dirty="0"/>
          </a:p>
        </p:txBody>
      </p:sp>
      <p:sp>
        <p:nvSpPr>
          <p:cNvPr id="156" name="Shape 143"/>
          <p:cNvSpPr/>
          <p:nvPr/>
        </p:nvSpPr>
        <p:spPr>
          <a:xfrm>
            <a:off x="7704386" y="4786313"/>
            <a:ext cx="103733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7" name="Text 144"/>
          <p:cNvSpPr/>
          <p:nvPr/>
        </p:nvSpPr>
        <p:spPr>
          <a:xfrm>
            <a:off x="7818686" y="4367213"/>
            <a:ext cx="884932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D6323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3</a:t>
            </a:r>
            <a:endParaRPr lang="en-US" sz="975" dirty="0"/>
          </a:p>
        </p:txBody>
      </p:sp>
      <p:sp>
        <p:nvSpPr>
          <p:cNvPr id="158" name="Shape 145"/>
          <p:cNvSpPr/>
          <p:nvPr/>
        </p:nvSpPr>
        <p:spPr>
          <a:xfrm>
            <a:off x="8741718" y="4786313"/>
            <a:ext cx="70336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9" name="Text 146"/>
          <p:cNvSpPr/>
          <p:nvPr/>
        </p:nvSpPr>
        <p:spPr>
          <a:xfrm>
            <a:off x="8856018" y="4367213"/>
            <a:ext cx="550962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C</a:t>
            </a:r>
            <a:endParaRPr lang="en-US" sz="975" dirty="0"/>
          </a:p>
        </p:txBody>
      </p:sp>
      <p:sp>
        <p:nvSpPr>
          <p:cNvPr id="160" name="Shape 147"/>
          <p:cNvSpPr/>
          <p:nvPr/>
        </p:nvSpPr>
        <p:spPr>
          <a:xfrm>
            <a:off x="9445079" y="4786313"/>
            <a:ext cx="1426071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1" name="Shape 148"/>
          <p:cNvSpPr/>
          <p:nvPr/>
        </p:nvSpPr>
        <p:spPr>
          <a:xfrm>
            <a:off x="9559379" y="4433888"/>
            <a:ext cx="910679" cy="180975"/>
          </a:xfrm>
          <a:prstGeom prst="roundRect">
            <a:avLst>
              <a:gd name="adj" fmla="val 21053"/>
            </a:avLst>
          </a:prstGeom>
          <a:solidFill>
            <a:srgbClr val="F5A623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2" name="Text 149"/>
          <p:cNvSpPr/>
          <p:nvPr/>
        </p:nvSpPr>
        <p:spPr>
          <a:xfrm>
            <a:off x="9626054" y="4462463"/>
            <a:ext cx="85352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F5A623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SURVEILLANCE</a:t>
            </a:r>
            <a:endParaRPr lang="en-US" sz="750" dirty="0"/>
          </a:p>
        </p:txBody>
      </p:sp>
      <p:sp>
        <p:nvSpPr>
          <p:cNvPr id="163" name="Shape 150"/>
          <p:cNvSpPr/>
          <p:nvPr/>
        </p:nvSpPr>
        <p:spPr>
          <a:xfrm>
            <a:off x="10871150" y="4786313"/>
            <a:ext cx="104462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4" name="Text 151"/>
          <p:cNvSpPr/>
          <p:nvPr/>
        </p:nvSpPr>
        <p:spPr>
          <a:xfrm>
            <a:off x="11042600" y="4457700"/>
            <a:ext cx="491282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Profil →</a:t>
            </a:r>
            <a:endParaRPr lang="en-US" sz="900" dirty="0"/>
          </a:p>
        </p:txBody>
      </p:sp>
      <p:sp>
        <p:nvSpPr>
          <p:cNvPr id="165" name="Shape 152"/>
          <p:cNvSpPr/>
          <p:nvPr/>
        </p:nvSpPr>
        <p:spPr>
          <a:xfrm>
            <a:off x="2371725" y="5329238"/>
            <a:ext cx="255210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6" name="Shape 153"/>
          <p:cNvSpPr/>
          <p:nvPr/>
        </p:nvSpPr>
        <p:spPr>
          <a:xfrm>
            <a:off x="2486025" y="4924425"/>
            <a:ext cx="285750" cy="285750"/>
          </a:xfrm>
          <a:prstGeom prst="ellipse">
            <a:avLst/>
          </a:prstGeom>
          <a:solidFill>
            <a:srgbClr val="1C1C1F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7" name="Text 154"/>
          <p:cNvSpPr/>
          <p:nvPr/>
        </p:nvSpPr>
        <p:spPr>
          <a:xfrm>
            <a:off x="2457450" y="4933950"/>
            <a:ext cx="342900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82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SR</a:t>
            </a:r>
            <a:endParaRPr lang="en-US" sz="825" dirty="0"/>
          </a:p>
        </p:txBody>
      </p:sp>
      <p:sp>
        <p:nvSpPr>
          <p:cNvPr id="168" name="Text 155"/>
          <p:cNvSpPr/>
          <p:nvPr/>
        </p:nvSpPr>
        <p:spPr>
          <a:xfrm>
            <a:off x="2867025" y="4914900"/>
            <a:ext cx="131058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Sophie Renaud</a:t>
            </a:r>
            <a:endParaRPr lang="en-US" sz="975" dirty="0"/>
          </a:p>
        </p:txBody>
      </p:sp>
      <p:sp>
        <p:nvSpPr>
          <p:cNvPr id="169" name="Text 156"/>
          <p:cNvSpPr/>
          <p:nvPr/>
        </p:nvSpPr>
        <p:spPr>
          <a:xfrm>
            <a:off x="2867025" y="5086350"/>
            <a:ext cx="131058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sophie.renaud@gm.fr</a:t>
            </a:r>
            <a:endParaRPr lang="en-US" sz="825" dirty="0"/>
          </a:p>
        </p:txBody>
      </p:sp>
      <p:sp>
        <p:nvSpPr>
          <p:cNvPr id="170" name="Shape 157"/>
          <p:cNvSpPr/>
          <p:nvPr/>
        </p:nvSpPr>
        <p:spPr>
          <a:xfrm>
            <a:off x="4923830" y="5329238"/>
            <a:ext cx="620018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1" name="Text 158"/>
          <p:cNvSpPr/>
          <p:nvPr/>
        </p:nvSpPr>
        <p:spPr>
          <a:xfrm>
            <a:off x="5038130" y="5010150"/>
            <a:ext cx="271165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B2C</a:t>
            </a:r>
            <a:endParaRPr lang="en-US" sz="825" dirty="0"/>
          </a:p>
        </p:txBody>
      </p:sp>
      <p:sp>
        <p:nvSpPr>
          <p:cNvPr id="172" name="Shape 159"/>
          <p:cNvSpPr/>
          <p:nvPr/>
        </p:nvSpPr>
        <p:spPr>
          <a:xfrm>
            <a:off x="5543848" y="5329238"/>
            <a:ext cx="1123206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3" name="Text 160"/>
          <p:cNvSpPr/>
          <p:nvPr/>
        </p:nvSpPr>
        <p:spPr>
          <a:xfrm>
            <a:off x="5658148" y="4910138"/>
            <a:ext cx="970806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août 2025</a:t>
            </a:r>
            <a:endParaRPr lang="en-US" sz="975" dirty="0"/>
          </a:p>
        </p:txBody>
      </p:sp>
      <p:sp>
        <p:nvSpPr>
          <p:cNvPr id="174" name="Shape 161"/>
          <p:cNvSpPr/>
          <p:nvPr/>
        </p:nvSpPr>
        <p:spPr>
          <a:xfrm>
            <a:off x="6667054" y="5329238"/>
            <a:ext cx="103733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5" name="Text 162"/>
          <p:cNvSpPr/>
          <p:nvPr/>
        </p:nvSpPr>
        <p:spPr>
          <a:xfrm>
            <a:off x="6781354" y="4910138"/>
            <a:ext cx="884932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28</a:t>
            </a:r>
            <a:endParaRPr lang="en-US" sz="975" dirty="0"/>
          </a:p>
        </p:txBody>
      </p:sp>
      <p:sp>
        <p:nvSpPr>
          <p:cNvPr id="176" name="Shape 163"/>
          <p:cNvSpPr/>
          <p:nvPr/>
        </p:nvSpPr>
        <p:spPr>
          <a:xfrm>
            <a:off x="7704386" y="5329238"/>
            <a:ext cx="103733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7" name="Text 164"/>
          <p:cNvSpPr/>
          <p:nvPr/>
        </p:nvSpPr>
        <p:spPr>
          <a:xfrm>
            <a:off x="7818686" y="4910138"/>
            <a:ext cx="884932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A623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</a:t>
            </a:r>
            <a:endParaRPr lang="en-US" sz="975" dirty="0"/>
          </a:p>
        </p:txBody>
      </p:sp>
      <p:sp>
        <p:nvSpPr>
          <p:cNvPr id="178" name="Shape 165"/>
          <p:cNvSpPr/>
          <p:nvPr/>
        </p:nvSpPr>
        <p:spPr>
          <a:xfrm>
            <a:off x="8741718" y="5329238"/>
            <a:ext cx="70336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9" name="Text 166"/>
          <p:cNvSpPr/>
          <p:nvPr/>
        </p:nvSpPr>
        <p:spPr>
          <a:xfrm>
            <a:off x="8856018" y="4910138"/>
            <a:ext cx="550962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B+</a:t>
            </a:r>
            <a:endParaRPr lang="en-US" sz="975" dirty="0"/>
          </a:p>
        </p:txBody>
      </p:sp>
      <p:sp>
        <p:nvSpPr>
          <p:cNvPr id="180" name="Shape 167"/>
          <p:cNvSpPr/>
          <p:nvPr/>
        </p:nvSpPr>
        <p:spPr>
          <a:xfrm>
            <a:off x="9445079" y="5329238"/>
            <a:ext cx="1426071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1" name="Shape 168"/>
          <p:cNvSpPr/>
          <p:nvPr/>
        </p:nvSpPr>
        <p:spPr>
          <a:xfrm>
            <a:off x="9559379" y="4976813"/>
            <a:ext cx="457200" cy="180975"/>
          </a:xfrm>
          <a:prstGeom prst="roundRect">
            <a:avLst>
              <a:gd name="adj" fmla="val 21053"/>
            </a:avLst>
          </a:prstGeom>
          <a:solidFill>
            <a:srgbClr val="4ADE80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2" name="Text 169"/>
          <p:cNvSpPr/>
          <p:nvPr/>
        </p:nvSpPr>
        <p:spPr>
          <a:xfrm>
            <a:off x="9626054" y="5005388"/>
            <a:ext cx="4000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ACTIF</a:t>
            </a:r>
            <a:endParaRPr lang="en-US" sz="750" dirty="0"/>
          </a:p>
        </p:txBody>
      </p:sp>
      <p:sp>
        <p:nvSpPr>
          <p:cNvPr id="183" name="Shape 170"/>
          <p:cNvSpPr/>
          <p:nvPr/>
        </p:nvSpPr>
        <p:spPr>
          <a:xfrm>
            <a:off x="10871150" y="5329238"/>
            <a:ext cx="104462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4" name="Text 171"/>
          <p:cNvSpPr/>
          <p:nvPr/>
        </p:nvSpPr>
        <p:spPr>
          <a:xfrm>
            <a:off x="11042600" y="5000625"/>
            <a:ext cx="491282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Profil →</a:t>
            </a:r>
            <a:endParaRPr lang="en-US" sz="900" dirty="0"/>
          </a:p>
        </p:txBody>
      </p:sp>
      <p:sp>
        <p:nvSpPr>
          <p:cNvPr id="185" name="Shape 172"/>
          <p:cNvSpPr/>
          <p:nvPr/>
        </p:nvSpPr>
        <p:spPr>
          <a:xfrm>
            <a:off x="2371725" y="5872163"/>
            <a:ext cx="255210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6" name="Shape 173"/>
          <p:cNvSpPr/>
          <p:nvPr/>
        </p:nvSpPr>
        <p:spPr>
          <a:xfrm>
            <a:off x="2486025" y="5467350"/>
            <a:ext cx="285750" cy="285750"/>
          </a:xfrm>
          <a:prstGeom prst="ellipse">
            <a:avLst/>
          </a:prstGeom>
          <a:solidFill>
            <a:srgbClr val="1C1C1F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87" name="Text 174"/>
          <p:cNvSpPr/>
          <p:nvPr/>
        </p:nvSpPr>
        <p:spPr>
          <a:xfrm>
            <a:off x="2457450" y="5476875"/>
            <a:ext cx="342900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82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HM</a:t>
            </a:r>
            <a:endParaRPr lang="en-US" sz="825" dirty="0"/>
          </a:p>
        </p:txBody>
      </p:sp>
      <p:sp>
        <p:nvSpPr>
          <p:cNvPr id="188" name="Text 175"/>
          <p:cNvSpPr/>
          <p:nvPr/>
        </p:nvSpPr>
        <p:spPr>
          <a:xfrm>
            <a:off x="2867025" y="5457825"/>
            <a:ext cx="1440507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Hugo Marchand</a:t>
            </a:r>
            <a:endParaRPr lang="en-US" sz="975" dirty="0"/>
          </a:p>
        </p:txBody>
      </p:sp>
      <p:sp>
        <p:nvSpPr>
          <p:cNvPr id="189" name="Text 176"/>
          <p:cNvSpPr/>
          <p:nvPr/>
        </p:nvSpPr>
        <p:spPr>
          <a:xfrm>
            <a:off x="2867025" y="5629275"/>
            <a:ext cx="1440507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h.marchand@exemple.fr</a:t>
            </a:r>
            <a:endParaRPr lang="en-US" sz="825" dirty="0"/>
          </a:p>
        </p:txBody>
      </p:sp>
      <p:sp>
        <p:nvSpPr>
          <p:cNvPr id="190" name="Shape 177"/>
          <p:cNvSpPr/>
          <p:nvPr/>
        </p:nvSpPr>
        <p:spPr>
          <a:xfrm>
            <a:off x="4923830" y="5872163"/>
            <a:ext cx="620018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1" name="Text 178"/>
          <p:cNvSpPr/>
          <p:nvPr/>
        </p:nvSpPr>
        <p:spPr>
          <a:xfrm>
            <a:off x="5038130" y="5553075"/>
            <a:ext cx="271165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B2C</a:t>
            </a:r>
            <a:endParaRPr lang="en-US" sz="825" dirty="0"/>
          </a:p>
        </p:txBody>
      </p:sp>
      <p:sp>
        <p:nvSpPr>
          <p:cNvPr id="192" name="Shape 179"/>
          <p:cNvSpPr/>
          <p:nvPr/>
        </p:nvSpPr>
        <p:spPr>
          <a:xfrm>
            <a:off x="5543848" y="5872163"/>
            <a:ext cx="1123206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3" name="Text 180"/>
          <p:cNvSpPr/>
          <p:nvPr/>
        </p:nvSpPr>
        <p:spPr>
          <a:xfrm>
            <a:off x="5658148" y="5453063"/>
            <a:ext cx="970806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mar. 2026</a:t>
            </a:r>
            <a:endParaRPr lang="en-US" sz="975" dirty="0"/>
          </a:p>
        </p:txBody>
      </p:sp>
      <p:sp>
        <p:nvSpPr>
          <p:cNvPr id="194" name="Shape 181"/>
          <p:cNvSpPr/>
          <p:nvPr/>
        </p:nvSpPr>
        <p:spPr>
          <a:xfrm>
            <a:off x="6667054" y="5872163"/>
            <a:ext cx="103733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5" name="Text 182"/>
          <p:cNvSpPr/>
          <p:nvPr/>
        </p:nvSpPr>
        <p:spPr>
          <a:xfrm>
            <a:off x="6781354" y="5453063"/>
            <a:ext cx="884932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4</a:t>
            </a:r>
            <a:endParaRPr lang="en-US" sz="975" dirty="0"/>
          </a:p>
        </p:txBody>
      </p:sp>
      <p:sp>
        <p:nvSpPr>
          <p:cNvPr id="196" name="Shape 183"/>
          <p:cNvSpPr/>
          <p:nvPr/>
        </p:nvSpPr>
        <p:spPr>
          <a:xfrm>
            <a:off x="7704386" y="5872163"/>
            <a:ext cx="103733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7" name="Text 184"/>
          <p:cNvSpPr/>
          <p:nvPr/>
        </p:nvSpPr>
        <p:spPr>
          <a:xfrm>
            <a:off x="7818686" y="5453063"/>
            <a:ext cx="884932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</a:t>
            </a:r>
            <a:endParaRPr lang="en-US" sz="975" dirty="0"/>
          </a:p>
        </p:txBody>
      </p:sp>
      <p:sp>
        <p:nvSpPr>
          <p:cNvPr id="198" name="Shape 185"/>
          <p:cNvSpPr/>
          <p:nvPr/>
        </p:nvSpPr>
        <p:spPr>
          <a:xfrm>
            <a:off x="8741718" y="5872163"/>
            <a:ext cx="70336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9" name="Text 186"/>
          <p:cNvSpPr/>
          <p:nvPr/>
        </p:nvSpPr>
        <p:spPr>
          <a:xfrm>
            <a:off x="8856018" y="5453063"/>
            <a:ext cx="550962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A</a:t>
            </a:r>
            <a:endParaRPr lang="en-US" sz="975" dirty="0"/>
          </a:p>
        </p:txBody>
      </p:sp>
      <p:sp>
        <p:nvSpPr>
          <p:cNvPr id="200" name="Shape 187"/>
          <p:cNvSpPr/>
          <p:nvPr/>
        </p:nvSpPr>
        <p:spPr>
          <a:xfrm>
            <a:off x="9445079" y="5872163"/>
            <a:ext cx="1426071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1" name="Shape 188"/>
          <p:cNvSpPr/>
          <p:nvPr/>
        </p:nvSpPr>
        <p:spPr>
          <a:xfrm>
            <a:off x="9559379" y="5519738"/>
            <a:ext cx="457200" cy="180975"/>
          </a:xfrm>
          <a:prstGeom prst="roundRect">
            <a:avLst>
              <a:gd name="adj" fmla="val 21053"/>
            </a:avLst>
          </a:prstGeom>
          <a:solidFill>
            <a:srgbClr val="4ADE80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2" name="Text 189"/>
          <p:cNvSpPr/>
          <p:nvPr/>
        </p:nvSpPr>
        <p:spPr>
          <a:xfrm>
            <a:off x="9626054" y="5548313"/>
            <a:ext cx="4000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ACTIF</a:t>
            </a:r>
            <a:endParaRPr lang="en-US" sz="750" dirty="0"/>
          </a:p>
        </p:txBody>
      </p:sp>
      <p:sp>
        <p:nvSpPr>
          <p:cNvPr id="203" name="Shape 190"/>
          <p:cNvSpPr/>
          <p:nvPr/>
        </p:nvSpPr>
        <p:spPr>
          <a:xfrm>
            <a:off x="10871150" y="5872163"/>
            <a:ext cx="104462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4" name="Text 191"/>
          <p:cNvSpPr/>
          <p:nvPr/>
        </p:nvSpPr>
        <p:spPr>
          <a:xfrm>
            <a:off x="11042600" y="5543550"/>
            <a:ext cx="491282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Profil →</a:t>
            </a:r>
            <a:endParaRPr lang="en-US" sz="900" dirty="0"/>
          </a:p>
        </p:txBody>
      </p:sp>
      <p:sp>
        <p:nvSpPr>
          <p:cNvPr id="205" name="Shape 192"/>
          <p:cNvSpPr/>
          <p:nvPr/>
        </p:nvSpPr>
        <p:spPr>
          <a:xfrm>
            <a:off x="2371725" y="6415088"/>
            <a:ext cx="255210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6" name="Shape 193"/>
          <p:cNvSpPr/>
          <p:nvPr/>
        </p:nvSpPr>
        <p:spPr>
          <a:xfrm>
            <a:off x="2486025" y="6010275"/>
            <a:ext cx="285750" cy="285750"/>
          </a:xfrm>
          <a:prstGeom prst="ellipse">
            <a:avLst/>
          </a:prstGeom>
          <a:solidFill>
            <a:srgbClr val="1C1C1F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07" name="Text 194"/>
          <p:cNvSpPr/>
          <p:nvPr/>
        </p:nvSpPr>
        <p:spPr>
          <a:xfrm>
            <a:off x="2457450" y="6019800"/>
            <a:ext cx="342900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82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JDC</a:t>
            </a:r>
            <a:endParaRPr lang="en-US" sz="825" dirty="0"/>
          </a:p>
        </p:txBody>
      </p:sp>
      <p:sp>
        <p:nvSpPr>
          <p:cNvPr id="208" name="Text 195"/>
          <p:cNvSpPr/>
          <p:nvPr/>
        </p:nvSpPr>
        <p:spPr>
          <a:xfrm>
            <a:off x="2867025" y="6000750"/>
            <a:ext cx="137547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Julien Da Costa</a:t>
            </a:r>
            <a:endParaRPr lang="en-US" sz="975" dirty="0"/>
          </a:p>
        </p:txBody>
      </p:sp>
      <p:sp>
        <p:nvSpPr>
          <p:cNvPr id="209" name="Text 196"/>
          <p:cNvSpPr/>
          <p:nvPr/>
        </p:nvSpPr>
        <p:spPr>
          <a:xfrm>
            <a:off x="2867025" y="6172200"/>
            <a:ext cx="137547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j.dacosta@exemple.fr</a:t>
            </a:r>
            <a:endParaRPr lang="en-US" sz="825" dirty="0"/>
          </a:p>
        </p:txBody>
      </p:sp>
      <p:sp>
        <p:nvSpPr>
          <p:cNvPr id="210" name="Shape 197"/>
          <p:cNvSpPr/>
          <p:nvPr/>
        </p:nvSpPr>
        <p:spPr>
          <a:xfrm>
            <a:off x="4923830" y="6415088"/>
            <a:ext cx="620018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1" name="Text 198"/>
          <p:cNvSpPr/>
          <p:nvPr/>
        </p:nvSpPr>
        <p:spPr>
          <a:xfrm>
            <a:off x="5038130" y="6096000"/>
            <a:ext cx="271165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B2B</a:t>
            </a:r>
            <a:endParaRPr lang="en-US" sz="825" dirty="0"/>
          </a:p>
        </p:txBody>
      </p:sp>
      <p:sp>
        <p:nvSpPr>
          <p:cNvPr id="212" name="Shape 199"/>
          <p:cNvSpPr/>
          <p:nvPr/>
        </p:nvSpPr>
        <p:spPr>
          <a:xfrm>
            <a:off x="5543848" y="6415088"/>
            <a:ext cx="1123206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3" name="Text 200"/>
          <p:cNvSpPr/>
          <p:nvPr/>
        </p:nvSpPr>
        <p:spPr>
          <a:xfrm>
            <a:off x="5658148" y="5995988"/>
            <a:ext cx="970806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fév. 2024</a:t>
            </a:r>
            <a:endParaRPr lang="en-US" sz="975" dirty="0"/>
          </a:p>
        </p:txBody>
      </p:sp>
      <p:sp>
        <p:nvSpPr>
          <p:cNvPr id="214" name="Shape 201"/>
          <p:cNvSpPr/>
          <p:nvPr/>
        </p:nvSpPr>
        <p:spPr>
          <a:xfrm>
            <a:off x="6667054" y="6415088"/>
            <a:ext cx="103733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5" name="Text 202"/>
          <p:cNvSpPr/>
          <p:nvPr/>
        </p:nvSpPr>
        <p:spPr>
          <a:xfrm>
            <a:off x="6781354" y="5995988"/>
            <a:ext cx="884932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47</a:t>
            </a:r>
            <a:endParaRPr lang="en-US" sz="975" dirty="0"/>
          </a:p>
        </p:txBody>
      </p:sp>
      <p:sp>
        <p:nvSpPr>
          <p:cNvPr id="216" name="Shape 203"/>
          <p:cNvSpPr/>
          <p:nvPr/>
        </p:nvSpPr>
        <p:spPr>
          <a:xfrm>
            <a:off x="7704386" y="6415088"/>
            <a:ext cx="103733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7" name="Text 204"/>
          <p:cNvSpPr/>
          <p:nvPr/>
        </p:nvSpPr>
        <p:spPr>
          <a:xfrm>
            <a:off x="7818686" y="5995988"/>
            <a:ext cx="884932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D6323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6</a:t>
            </a:r>
            <a:endParaRPr lang="en-US" sz="975" dirty="0"/>
          </a:p>
        </p:txBody>
      </p:sp>
      <p:sp>
        <p:nvSpPr>
          <p:cNvPr id="218" name="Shape 205"/>
          <p:cNvSpPr/>
          <p:nvPr/>
        </p:nvSpPr>
        <p:spPr>
          <a:xfrm>
            <a:off x="8741718" y="6415088"/>
            <a:ext cx="70336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9" name="Text 206"/>
          <p:cNvSpPr/>
          <p:nvPr/>
        </p:nvSpPr>
        <p:spPr>
          <a:xfrm>
            <a:off x="8856018" y="5995988"/>
            <a:ext cx="550962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D</a:t>
            </a:r>
            <a:endParaRPr lang="en-US" sz="975" dirty="0"/>
          </a:p>
        </p:txBody>
      </p:sp>
      <p:sp>
        <p:nvSpPr>
          <p:cNvPr id="220" name="Shape 207"/>
          <p:cNvSpPr/>
          <p:nvPr/>
        </p:nvSpPr>
        <p:spPr>
          <a:xfrm>
            <a:off x="9445079" y="6415088"/>
            <a:ext cx="1426071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1" name="Shape 208"/>
          <p:cNvSpPr/>
          <p:nvPr/>
        </p:nvSpPr>
        <p:spPr>
          <a:xfrm>
            <a:off x="9559379" y="6062663"/>
            <a:ext cx="522089" cy="180975"/>
          </a:xfrm>
          <a:prstGeom prst="roundRect">
            <a:avLst>
              <a:gd name="adj" fmla="val 21053"/>
            </a:avLst>
          </a:prstGeom>
          <a:solidFill>
            <a:srgbClr val="D63232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2" name="Text 209"/>
          <p:cNvSpPr/>
          <p:nvPr/>
        </p:nvSpPr>
        <p:spPr>
          <a:xfrm>
            <a:off x="9626054" y="6091238"/>
            <a:ext cx="46493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D6323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BLOQUÉ</a:t>
            </a:r>
            <a:endParaRPr lang="en-US" sz="750" dirty="0"/>
          </a:p>
        </p:txBody>
      </p:sp>
      <p:sp>
        <p:nvSpPr>
          <p:cNvPr id="223" name="Shape 210"/>
          <p:cNvSpPr/>
          <p:nvPr/>
        </p:nvSpPr>
        <p:spPr>
          <a:xfrm>
            <a:off x="10871150" y="6415088"/>
            <a:ext cx="104462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4" name="Text 211"/>
          <p:cNvSpPr/>
          <p:nvPr/>
        </p:nvSpPr>
        <p:spPr>
          <a:xfrm>
            <a:off x="11042600" y="6086475"/>
            <a:ext cx="491282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Profil →</a:t>
            </a:r>
            <a:endParaRPr lang="en-US" sz="900" dirty="0"/>
          </a:p>
        </p:txBody>
      </p:sp>
      <p:sp>
        <p:nvSpPr>
          <p:cNvPr id="225" name="Shape 212"/>
          <p:cNvSpPr/>
          <p:nvPr/>
        </p:nvSpPr>
        <p:spPr>
          <a:xfrm>
            <a:off x="2371725" y="6958013"/>
            <a:ext cx="255210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6" name="Shape 213"/>
          <p:cNvSpPr/>
          <p:nvPr/>
        </p:nvSpPr>
        <p:spPr>
          <a:xfrm>
            <a:off x="2486025" y="6553200"/>
            <a:ext cx="285750" cy="285750"/>
          </a:xfrm>
          <a:prstGeom prst="ellipse">
            <a:avLst/>
          </a:prstGeom>
          <a:solidFill>
            <a:srgbClr val="1C1C1F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7" name="Text 214"/>
          <p:cNvSpPr/>
          <p:nvPr/>
        </p:nvSpPr>
        <p:spPr>
          <a:xfrm>
            <a:off x="2457450" y="6562725"/>
            <a:ext cx="342900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82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LV</a:t>
            </a:r>
            <a:endParaRPr lang="en-US" sz="825" dirty="0"/>
          </a:p>
        </p:txBody>
      </p:sp>
      <p:sp>
        <p:nvSpPr>
          <p:cNvPr id="228" name="Text 215"/>
          <p:cNvSpPr/>
          <p:nvPr/>
        </p:nvSpPr>
        <p:spPr>
          <a:xfrm>
            <a:off x="2867025" y="6543675"/>
            <a:ext cx="1115616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Léa Vasseur</a:t>
            </a:r>
            <a:endParaRPr lang="en-US" sz="975" dirty="0"/>
          </a:p>
        </p:txBody>
      </p:sp>
      <p:sp>
        <p:nvSpPr>
          <p:cNvPr id="229" name="Text 216"/>
          <p:cNvSpPr/>
          <p:nvPr/>
        </p:nvSpPr>
        <p:spPr>
          <a:xfrm>
            <a:off x="2867025" y="6715125"/>
            <a:ext cx="1115616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lea.v@exemple.fr</a:t>
            </a:r>
            <a:endParaRPr lang="en-US" sz="825" dirty="0"/>
          </a:p>
        </p:txBody>
      </p:sp>
      <p:sp>
        <p:nvSpPr>
          <p:cNvPr id="230" name="Shape 217"/>
          <p:cNvSpPr/>
          <p:nvPr/>
        </p:nvSpPr>
        <p:spPr>
          <a:xfrm>
            <a:off x="4923830" y="6958013"/>
            <a:ext cx="620018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31" name="Text 218"/>
          <p:cNvSpPr/>
          <p:nvPr/>
        </p:nvSpPr>
        <p:spPr>
          <a:xfrm>
            <a:off x="5038130" y="6638925"/>
            <a:ext cx="271165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B2C</a:t>
            </a:r>
            <a:endParaRPr lang="en-US" sz="825" dirty="0"/>
          </a:p>
        </p:txBody>
      </p:sp>
      <p:sp>
        <p:nvSpPr>
          <p:cNvPr id="232" name="Shape 219"/>
          <p:cNvSpPr/>
          <p:nvPr/>
        </p:nvSpPr>
        <p:spPr>
          <a:xfrm>
            <a:off x="5543848" y="6958013"/>
            <a:ext cx="1123206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33" name="Text 220"/>
          <p:cNvSpPr/>
          <p:nvPr/>
        </p:nvSpPr>
        <p:spPr>
          <a:xfrm>
            <a:off x="5658148" y="6538913"/>
            <a:ext cx="970806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juin 2025</a:t>
            </a:r>
            <a:endParaRPr lang="en-US" sz="975" dirty="0"/>
          </a:p>
        </p:txBody>
      </p:sp>
      <p:sp>
        <p:nvSpPr>
          <p:cNvPr id="234" name="Shape 221"/>
          <p:cNvSpPr/>
          <p:nvPr/>
        </p:nvSpPr>
        <p:spPr>
          <a:xfrm>
            <a:off x="6667054" y="6958013"/>
            <a:ext cx="103733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35" name="Text 222"/>
          <p:cNvSpPr/>
          <p:nvPr/>
        </p:nvSpPr>
        <p:spPr>
          <a:xfrm>
            <a:off x="6781354" y="6538913"/>
            <a:ext cx="884932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6</a:t>
            </a:r>
            <a:endParaRPr lang="en-US" sz="975" dirty="0"/>
          </a:p>
        </p:txBody>
      </p:sp>
      <p:sp>
        <p:nvSpPr>
          <p:cNvPr id="236" name="Shape 223"/>
          <p:cNvSpPr/>
          <p:nvPr/>
        </p:nvSpPr>
        <p:spPr>
          <a:xfrm>
            <a:off x="7704386" y="6958013"/>
            <a:ext cx="103733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37" name="Text 224"/>
          <p:cNvSpPr/>
          <p:nvPr/>
        </p:nvSpPr>
        <p:spPr>
          <a:xfrm>
            <a:off x="7818686" y="6538913"/>
            <a:ext cx="884932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</a:t>
            </a:r>
            <a:endParaRPr lang="en-US" sz="975" dirty="0"/>
          </a:p>
        </p:txBody>
      </p:sp>
      <p:sp>
        <p:nvSpPr>
          <p:cNvPr id="238" name="Shape 225"/>
          <p:cNvSpPr/>
          <p:nvPr/>
        </p:nvSpPr>
        <p:spPr>
          <a:xfrm>
            <a:off x="8741718" y="6958013"/>
            <a:ext cx="70336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39" name="Text 226"/>
          <p:cNvSpPr/>
          <p:nvPr/>
        </p:nvSpPr>
        <p:spPr>
          <a:xfrm>
            <a:off x="8856018" y="6538913"/>
            <a:ext cx="550962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A</a:t>
            </a:r>
            <a:endParaRPr lang="en-US" sz="975" dirty="0"/>
          </a:p>
        </p:txBody>
      </p:sp>
      <p:sp>
        <p:nvSpPr>
          <p:cNvPr id="240" name="Shape 227"/>
          <p:cNvSpPr/>
          <p:nvPr/>
        </p:nvSpPr>
        <p:spPr>
          <a:xfrm>
            <a:off x="9445079" y="6958013"/>
            <a:ext cx="1426071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1" name="Shape 228"/>
          <p:cNvSpPr/>
          <p:nvPr/>
        </p:nvSpPr>
        <p:spPr>
          <a:xfrm>
            <a:off x="9559379" y="6605588"/>
            <a:ext cx="457200" cy="180975"/>
          </a:xfrm>
          <a:prstGeom prst="roundRect">
            <a:avLst>
              <a:gd name="adj" fmla="val 21053"/>
            </a:avLst>
          </a:prstGeom>
          <a:solidFill>
            <a:srgbClr val="4ADE80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2" name="Text 229"/>
          <p:cNvSpPr/>
          <p:nvPr/>
        </p:nvSpPr>
        <p:spPr>
          <a:xfrm>
            <a:off x="9626054" y="6634163"/>
            <a:ext cx="4000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ACTIF</a:t>
            </a:r>
            <a:endParaRPr lang="en-US" sz="750" dirty="0"/>
          </a:p>
        </p:txBody>
      </p:sp>
      <p:sp>
        <p:nvSpPr>
          <p:cNvPr id="243" name="Shape 230"/>
          <p:cNvSpPr/>
          <p:nvPr/>
        </p:nvSpPr>
        <p:spPr>
          <a:xfrm>
            <a:off x="10871150" y="6958013"/>
            <a:ext cx="104462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4" name="Text 231"/>
          <p:cNvSpPr/>
          <p:nvPr/>
        </p:nvSpPr>
        <p:spPr>
          <a:xfrm>
            <a:off x="11042600" y="6629400"/>
            <a:ext cx="491282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Profil →</a:t>
            </a:r>
            <a:endParaRPr lang="en-US" sz="900" dirty="0"/>
          </a:p>
        </p:txBody>
      </p:sp>
      <p:sp>
        <p:nvSpPr>
          <p:cNvPr id="245" name="Shape 232"/>
          <p:cNvSpPr/>
          <p:nvPr/>
        </p:nvSpPr>
        <p:spPr>
          <a:xfrm>
            <a:off x="2371725" y="7500938"/>
            <a:ext cx="255210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6" name="Shape 233"/>
          <p:cNvSpPr/>
          <p:nvPr/>
        </p:nvSpPr>
        <p:spPr>
          <a:xfrm>
            <a:off x="2486025" y="7096125"/>
            <a:ext cx="285750" cy="285750"/>
          </a:xfrm>
          <a:prstGeom prst="ellipse">
            <a:avLst/>
          </a:prstGeom>
          <a:solidFill>
            <a:srgbClr val="1C1C1F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47" name="Text 234"/>
          <p:cNvSpPr/>
          <p:nvPr/>
        </p:nvSpPr>
        <p:spPr>
          <a:xfrm>
            <a:off x="2457450" y="7105650"/>
            <a:ext cx="342900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82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TS</a:t>
            </a:r>
            <a:endParaRPr lang="en-US" sz="825" dirty="0"/>
          </a:p>
        </p:txBody>
      </p:sp>
      <p:sp>
        <p:nvSpPr>
          <p:cNvPr id="248" name="Text 235"/>
          <p:cNvSpPr/>
          <p:nvPr/>
        </p:nvSpPr>
        <p:spPr>
          <a:xfrm>
            <a:off x="2867025" y="7086600"/>
            <a:ext cx="137547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Théo Saunier</a:t>
            </a:r>
            <a:endParaRPr lang="en-US" sz="975" dirty="0"/>
          </a:p>
        </p:txBody>
      </p:sp>
      <p:sp>
        <p:nvSpPr>
          <p:cNvPr id="249" name="Text 236"/>
          <p:cNvSpPr/>
          <p:nvPr/>
        </p:nvSpPr>
        <p:spPr>
          <a:xfrm>
            <a:off x="2867025" y="7258050"/>
            <a:ext cx="137547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t.saunier@exemple.fr</a:t>
            </a:r>
            <a:endParaRPr lang="en-US" sz="825" dirty="0"/>
          </a:p>
        </p:txBody>
      </p:sp>
      <p:sp>
        <p:nvSpPr>
          <p:cNvPr id="250" name="Shape 237"/>
          <p:cNvSpPr/>
          <p:nvPr/>
        </p:nvSpPr>
        <p:spPr>
          <a:xfrm>
            <a:off x="4923830" y="7500938"/>
            <a:ext cx="620018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1" name="Text 238"/>
          <p:cNvSpPr/>
          <p:nvPr/>
        </p:nvSpPr>
        <p:spPr>
          <a:xfrm>
            <a:off x="5038130" y="7181850"/>
            <a:ext cx="271165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B2C</a:t>
            </a:r>
            <a:endParaRPr lang="en-US" sz="825" dirty="0"/>
          </a:p>
        </p:txBody>
      </p:sp>
      <p:sp>
        <p:nvSpPr>
          <p:cNvPr id="252" name="Shape 239"/>
          <p:cNvSpPr/>
          <p:nvPr/>
        </p:nvSpPr>
        <p:spPr>
          <a:xfrm>
            <a:off x="5543848" y="7500938"/>
            <a:ext cx="1123206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3" name="Text 240"/>
          <p:cNvSpPr/>
          <p:nvPr/>
        </p:nvSpPr>
        <p:spPr>
          <a:xfrm>
            <a:off x="5658148" y="7081838"/>
            <a:ext cx="970806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mar. 2026</a:t>
            </a:r>
            <a:endParaRPr lang="en-US" sz="975" dirty="0"/>
          </a:p>
        </p:txBody>
      </p:sp>
      <p:sp>
        <p:nvSpPr>
          <p:cNvPr id="254" name="Shape 241"/>
          <p:cNvSpPr/>
          <p:nvPr/>
        </p:nvSpPr>
        <p:spPr>
          <a:xfrm>
            <a:off x="6667054" y="7500938"/>
            <a:ext cx="103733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5" name="Text 242"/>
          <p:cNvSpPr/>
          <p:nvPr/>
        </p:nvSpPr>
        <p:spPr>
          <a:xfrm>
            <a:off x="6781354" y="7081838"/>
            <a:ext cx="884932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</a:t>
            </a:r>
            <a:endParaRPr lang="en-US" sz="975" dirty="0"/>
          </a:p>
        </p:txBody>
      </p:sp>
      <p:sp>
        <p:nvSpPr>
          <p:cNvPr id="256" name="Shape 243"/>
          <p:cNvSpPr/>
          <p:nvPr/>
        </p:nvSpPr>
        <p:spPr>
          <a:xfrm>
            <a:off x="7704386" y="7500938"/>
            <a:ext cx="103733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7" name="Text 244"/>
          <p:cNvSpPr/>
          <p:nvPr/>
        </p:nvSpPr>
        <p:spPr>
          <a:xfrm>
            <a:off x="7818686" y="7081838"/>
            <a:ext cx="884932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</a:t>
            </a:r>
            <a:endParaRPr lang="en-US" sz="975" dirty="0"/>
          </a:p>
        </p:txBody>
      </p:sp>
      <p:sp>
        <p:nvSpPr>
          <p:cNvPr id="258" name="Shape 245"/>
          <p:cNvSpPr/>
          <p:nvPr/>
        </p:nvSpPr>
        <p:spPr>
          <a:xfrm>
            <a:off x="8741718" y="7500938"/>
            <a:ext cx="70336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9" name="Text 246"/>
          <p:cNvSpPr/>
          <p:nvPr/>
        </p:nvSpPr>
        <p:spPr>
          <a:xfrm>
            <a:off x="8856018" y="7081838"/>
            <a:ext cx="550962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—</a:t>
            </a:r>
            <a:endParaRPr lang="en-US" sz="975" dirty="0"/>
          </a:p>
        </p:txBody>
      </p:sp>
      <p:sp>
        <p:nvSpPr>
          <p:cNvPr id="260" name="Shape 247"/>
          <p:cNvSpPr/>
          <p:nvPr/>
        </p:nvSpPr>
        <p:spPr>
          <a:xfrm>
            <a:off x="9445079" y="7500938"/>
            <a:ext cx="1426071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61" name="Shape 248"/>
          <p:cNvSpPr/>
          <p:nvPr/>
        </p:nvSpPr>
        <p:spPr>
          <a:xfrm>
            <a:off x="9559379" y="7148513"/>
            <a:ext cx="586829" cy="180975"/>
          </a:xfrm>
          <a:prstGeom prst="roundRect">
            <a:avLst>
              <a:gd name="adj" fmla="val 21053"/>
            </a:avLst>
          </a:prstGeom>
          <a:solidFill>
            <a:srgbClr val="4ADE80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62" name="Text 249"/>
          <p:cNvSpPr/>
          <p:nvPr/>
        </p:nvSpPr>
        <p:spPr>
          <a:xfrm>
            <a:off x="9626054" y="7177088"/>
            <a:ext cx="52967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NOUVEAU</a:t>
            </a:r>
            <a:endParaRPr lang="en-US" sz="750" dirty="0"/>
          </a:p>
        </p:txBody>
      </p:sp>
      <p:sp>
        <p:nvSpPr>
          <p:cNvPr id="263" name="Shape 250"/>
          <p:cNvSpPr/>
          <p:nvPr/>
        </p:nvSpPr>
        <p:spPr>
          <a:xfrm>
            <a:off x="10871150" y="7500938"/>
            <a:ext cx="104462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64" name="Text 251"/>
          <p:cNvSpPr/>
          <p:nvPr/>
        </p:nvSpPr>
        <p:spPr>
          <a:xfrm>
            <a:off x="11042600" y="7172325"/>
            <a:ext cx="491282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Profil →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5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71450" y="133350"/>
            <a:ext cx="1655564" cy="238125"/>
          </a:xfrm>
          <a:prstGeom prst="roundRect">
            <a:avLst>
              <a:gd name="adj" fmla="val 16000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>
                <a:alpha val="6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276225" y="190500"/>
            <a:ext cx="1522214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kern="0" spc="45" dirty="0">
                <a:solidFill>
                  <a:srgbClr val="6B686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PROFIL UTILISATEUR 360°</a:t>
            </a:r>
            <a:endParaRPr lang="en-US" sz="75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2192000" cy="7810500"/>
          </a:xfrm>
          <a:prstGeom prst="roundRect">
            <a:avLst>
              <a:gd name="adj" fmla="val 1220"/>
            </a:avLst>
          </a:prstGeom>
          <a:solidFill>
            <a:srgbClr val="35363A"/>
          </a:solidFill>
          <a:ln/>
          <a:effectLst>
            <a:outerShdw blurRad="762000" dist="2286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12192000" cy="419100"/>
          </a:xfrm>
          <a:prstGeom prst="rect">
            <a:avLst/>
          </a:prstGeom>
          <a:solidFill>
            <a:srgbClr val="202124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133350" y="152400"/>
            <a:ext cx="114300" cy="114300"/>
          </a:xfrm>
          <a:prstGeom prst="ellipse">
            <a:avLst/>
          </a:prstGeom>
          <a:solidFill>
            <a:srgbClr val="FF5F57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323850" y="152400"/>
            <a:ext cx="114300" cy="114300"/>
          </a:xfrm>
          <a:prstGeom prst="ellipse">
            <a:avLst/>
          </a:prstGeom>
          <a:solidFill>
            <a:srgbClr val="FEBC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" name="Shape 6"/>
          <p:cNvSpPr/>
          <p:nvPr/>
        </p:nvSpPr>
        <p:spPr>
          <a:xfrm>
            <a:off x="514350" y="152400"/>
            <a:ext cx="114300" cy="114300"/>
          </a:xfrm>
          <a:prstGeom prst="ellipse">
            <a:avLst/>
          </a:prstGeom>
          <a:solidFill>
            <a:srgbClr val="28C84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" name="Shape 7"/>
          <p:cNvSpPr/>
          <p:nvPr/>
        </p:nvSpPr>
        <p:spPr>
          <a:xfrm>
            <a:off x="800100" y="95250"/>
            <a:ext cx="1156990" cy="323850"/>
          </a:xfrm>
          <a:prstGeom prst="roundRect">
            <a:avLst>
              <a:gd name="adj" fmla="val 23529"/>
            </a:avLst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900" y="323850"/>
            <a:ext cx="76200" cy="95250"/>
          </a:xfrm>
          <a:prstGeom prst="rect">
            <a:avLst/>
          </a:prstGeom>
        </p:spPr>
      </p:pic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1957090" y="323850"/>
            <a:ext cx="76200" cy="95250"/>
          </a:xfrm>
          <a:prstGeom prst="rect">
            <a:avLst/>
          </a:prstGeom>
        </p:spPr>
      </p:pic>
      <p:sp>
        <p:nvSpPr>
          <p:cNvPr id="12" name="Shape 8"/>
          <p:cNvSpPr/>
          <p:nvPr/>
        </p:nvSpPr>
        <p:spPr>
          <a:xfrm>
            <a:off x="914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" name="Text 9"/>
          <p:cNvSpPr/>
          <p:nvPr/>
        </p:nvSpPr>
        <p:spPr>
          <a:xfrm>
            <a:off x="1123950" y="180975"/>
            <a:ext cx="79504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Marc Pellegrin</a:t>
            </a:r>
            <a:endParaRPr lang="en-US" sz="900" dirty="0"/>
          </a:p>
        </p:txBody>
      </p:sp>
      <p:sp>
        <p:nvSpPr>
          <p:cNvPr id="14" name="Shape 10"/>
          <p:cNvSpPr/>
          <p:nvPr/>
        </p:nvSpPr>
        <p:spPr>
          <a:xfrm>
            <a:off x="207139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" name="Text 11"/>
          <p:cNvSpPr/>
          <p:nvPr/>
        </p:nvSpPr>
        <p:spPr>
          <a:xfrm>
            <a:off x="2280940" y="180975"/>
            <a:ext cx="94863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Stripe Dashboard</a:t>
            </a:r>
            <a:endParaRPr lang="en-US" sz="900" dirty="0"/>
          </a:p>
        </p:txBody>
      </p:sp>
      <p:sp>
        <p:nvSpPr>
          <p:cNvPr id="16" name="Shape 12"/>
          <p:cNvSpPr/>
          <p:nvPr/>
        </p:nvSpPr>
        <p:spPr>
          <a:xfrm>
            <a:off x="338197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" name="Text 13"/>
          <p:cNvSpPr/>
          <p:nvPr/>
        </p:nvSpPr>
        <p:spPr>
          <a:xfrm>
            <a:off x="3591520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Notion</a:t>
            </a:r>
            <a:endParaRPr lang="en-US" sz="900" dirty="0"/>
          </a:p>
        </p:txBody>
      </p:sp>
      <p:sp>
        <p:nvSpPr>
          <p:cNvPr id="18" name="Shape 14"/>
          <p:cNvSpPr/>
          <p:nvPr/>
        </p:nvSpPr>
        <p:spPr>
          <a:xfrm>
            <a:off x="0" y="419100"/>
            <a:ext cx="12192000" cy="381000"/>
          </a:xfrm>
          <a:prstGeom prst="rect">
            <a:avLst/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" name="Shape 15"/>
          <p:cNvSpPr/>
          <p:nvPr/>
        </p:nvSpPr>
        <p:spPr>
          <a:xfrm>
            <a:off x="1333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" name="Shape 16"/>
          <p:cNvSpPr/>
          <p:nvPr/>
        </p:nvSpPr>
        <p:spPr>
          <a:xfrm>
            <a:off x="438150" y="466725"/>
            <a:ext cx="11315700" cy="285750"/>
          </a:xfrm>
          <a:prstGeom prst="roundRect">
            <a:avLst>
              <a:gd name="adj" fmla="val 50000"/>
            </a:avLst>
          </a:prstGeom>
          <a:solidFill>
            <a:srgbClr val="282A2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" name="Shape 17"/>
          <p:cNvSpPr/>
          <p:nvPr/>
        </p:nvSpPr>
        <p:spPr>
          <a:xfrm>
            <a:off x="571500" y="552450"/>
            <a:ext cx="114300" cy="1143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" name="Text 18"/>
          <p:cNvSpPr/>
          <p:nvPr/>
        </p:nvSpPr>
        <p:spPr>
          <a:xfrm>
            <a:off x="762000" y="528638"/>
            <a:ext cx="11184255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admin.toolbox24.fr/utilisateurs/m-pellegrin</a:t>
            </a:r>
            <a:endParaRPr lang="en-US" sz="975" dirty="0"/>
          </a:p>
        </p:txBody>
      </p:sp>
      <p:sp>
        <p:nvSpPr>
          <p:cNvPr id="23" name="Shape 19"/>
          <p:cNvSpPr/>
          <p:nvPr/>
        </p:nvSpPr>
        <p:spPr>
          <a:xfrm>
            <a:off x="119062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" name="Shape 20"/>
          <p:cNvSpPr/>
          <p:nvPr/>
        </p:nvSpPr>
        <p:spPr>
          <a:xfrm>
            <a:off x="0" y="800100"/>
            <a:ext cx="12192000" cy="70104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" name="Shape 21"/>
          <p:cNvSpPr/>
          <p:nvPr/>
        </p:nvSpPr>
        <p:spPr>
          <a:xfrm>
            <a:off x="0" y="800100"/>
            <a:ext cx="12192000" cy="7010400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6" name="Shape 22"/>
          <p:cNvSpPr/>
          <p:nvPr/>
        </p:nvSpPr>
        <p:spPr>
          <a:xfrm>
            <a:off x="0" y="800100"/>
            <a:ext cx="2095500" cy="7010400"/>
          </a:xfrm>
          <a:prstGeom prst="rect">
            <a:avLst/>
          </a:prstGeom>
          <a:solidFill>
            <a:srgbClr val="0D0D0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7" name="Shape 23"/>
          <p:cNvSpPr/>
          <p:nvPr/>
        </p:nvSpPr>
        <p:spPr>
          <a:xfrm>
            <a:off x="2085975" y="800100"/>
            <a:ext cx="9525" cy="7010400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8" name="Shape 24"/>
          <p:cNvSpPr/>
          <p:nvPr/>
        </p:nvSpPr>
        <p:spPr>
          <a:xfrm>
            <a:off x="114300" y="1495425"/>
            <a:ext cx="18573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9" name="Text 25"/>
          <p:cNvSpPr/>
          <p:nvPr/>
        </p:nvSpPr>
        <p:spPr>
          <a:xfrm>
            <a:off x="209550" y="1038225"/>
            <a:ext cx="8255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125" b="1" kern="0" spc="-22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TOOLBOX</a:t>
            </a:r>
            <a:endParaRPr lang="en-US" sz="1125" dirty="0"/>
          </a:p>
        </p:txBody>
      </p:sp>
      <p:sp>
        <p:nvSpPr>
          <p:cNvPr id="30" name="Shape 26"/>
          <p:cNvSpPr/>
          <p:nvPr/>
        </p:nvSpPr>
        <p:spPr>
          <a:xfrm>
            <a:off x="977950" y="1038225"/>
            <a:ext cx="261193" cy="152400"/>
          </a:xfrm>
          <a:prstGeom prst="roundRect">
            <a:avLst>
              <a:gd name="adj" fmla="val 12500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1" name="Text 27"/>
          <p:cNvSpPr/>
          <p:nvPr/>
        </p:nvSpPr>
        <p:spPr>
          <a:xfrm>
            <a:off x="1016050" y="1038225"/>
            <a:ext cx="261193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125" b="1" kern="0" spc="-22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24</a:t>
            </a:r>
            <a:endParaRPr lang="en-US" sz="1125" dirty="0"/>
          </a:p>
        </p:txBody>
      </p:sp>
      <p:sp>
        <p:nvSpPr>
          <p:cNvPr id="32" name="Text 28"/>
          <p:cNvSpPr/>
          <p:nvPr/>
        </p:nvSpPr>
        <p:spPr>
          <a:xfrm>
            <a:off x="209550" y="1228725"/>
            <a:ext cx="1743075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108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BACK-OFFICE · OPÉRATEUR</a:t>
            </a:r>
            <a:endParaRPr lang="en-US" sz="675" dirty="0"/>
          </a:p>
        </p:txBody>
      </p:sp>
      <p:sp>
        <p:nvSpPr>
          <p:cNvPr id="33" name="Text 29"/>
          <p:cNvSpPr/>
          <p:nvPr/>
        </p:nvSpPr>
        <p:spPr>
          <a:xfrm>
            <a:off x="209550" y="1790700"/>
            <a:ext cx="1743075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95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EXPLOITATION</a:t>
            </a:r>
            <a:endParaRPr lang="en-US" sz="675" dirty="0"/>
          </a:p>
        </p:txBody>
      </p:sp>
      <p:pic>
        <p:nvPicPr>
          <p:cNvPr id="34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9550" y="2081212"/>
            <a:ext cx="142875" cy="142875"/>
          </a:xfrm>
          <a:prstGeom prst="rect">
            <a:avLst/>
          </a:prstGeom>
        </p:spPr>
      </p:pic>
      <p:sp>
        <p:nvSpPr>
          <p:cNvPr id="35" name="Text 30"/>
          <p:cNvSpPr/>
          <p:nvPr/>
        </p:nvSpPr>
        <p:spPr>
          <a:xfrm>
            <a:off x="447675" y="2076450"/>
            <a:ext cx="1022449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Vue d'ensemble</a:t>
            </a:r>
            <a:endParaRPr lang="en-US" sz="975" dirty="0"/>
          </a:p>
        </p:txBody>
      </p:sp>
      <p:pic>
        <p:nvPicPr>
          <p:cNvPr id="36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9550" y="2424113"/>
            <a:ext cx="142875" cy="142875"/>
          </a:xfrm>
          <a:prstGeom prst="rect">
            <a:avLst/>
          </a:prstGeom>
        </p:spPr>
      </p:pic>
      <p:sp>
        <p:nvSpPr>
          <p:cNvPr id="37" name="Text 31"/>
          <p:cNvSpPr/>
          <p:nvPr/>
        </p:nvSpPr>
        <p:spPr>
          <a:xfrm>
            <a:off x="447675" y="2419350"/>
            <a:ext cx="1060996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File de validation</a:t>
            </a:r>
            <a:endParaRPr lang="en-US" sz="975" dirty="0"/>
          </a:p>
        </p:txBody>
      </p:sp>
      <p:sp>
        <p:nvSpPr>
          <p:cNvPr id="38" name="Shape 32"/>
          <p:cNvSpPr/>
          <p:nvPr/>
        </p:nvSpPr>
        <p:spPr>
          <a:xfrm>
            <a:off x="1704975" y="2424113"/>
            <a:ext cx="171450" cy="142875"/>
          </a:xfrm>
          <a:prstGeom prst="ellipse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9" name="Text 33"/>
          <p:cNvSpPr/>
          <p:nvPr/>
        </p:nvSpPr>
        <p:spPr>
          <a:xfrm>
            <a:off x="1762125" y="2433637"/>
            <a:ext cx="1333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8</a:t>
            </a:r>
            <a:endParaRPr lang="en-US" sz="750" dirty="0"/>
          </a:p>
        </p:txBody>
      </p:sp>
      <p:pic>
        <p:nvPicPr>
          <p:cNvPr id="40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550" y="2767013"/>
            <a:ext cx="142875" cy="142875"/>
          </a:xfrm>
          <a:prstGeom prst="rect">
            <a:avLst/>
          </a:prstGeom>
        </p:spPr>
      </p:pic>
      <p:sp>
        <p:nvSpPr>
          <p:cNvPr id="41" name="Text 34"/>
          <p:cNvSpPr/>
          <p:nvPr/>
        </p:nvSpPr>
        <p:spPr>
          <a:xfrm>
            <a:off x="447675" y="2762250"/>
            <a:ext cx="601414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Sessions</a:t>
            </a:r>
            <a:endParaRPr lang="en-US" sz="975" dirty="0"/>
          </a:p>
        </p:txBody>
      </p:sp>
      <p:pic>
        <p:nvPicPr>
          <p:cNvPr id="42" name="Image 5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9550" y="3109913"/>
            <a:ext cx="142875" cy="142875"/>
          </a:xfrm>
          <a:prstGeom prst="rect">
            <a:avLst/>
          </a:prstGeom>
        </p:spPr>
      </p:pic>
      <p:sp>
        <p:nvSpPr>
          <p:cNvPr id="43" name="Text 35"/>
          <p:cNvSpPr/>
          <p:nvPr/>
        </p:nvSpPr>
        <p:spPr>
          <a:xfrm>
            <a:off x="447675" y="3105150"/>
            <a:ext cx="93732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Casiers &amp; sites</a:t>
            </a:r>
            <a:endParaRPr lang="en-US" sz="975" dirty="0"/>
          </a:p>
        </p:txBody>
      </p:sp>
      <p:sp>
        <p:nvSpPr>
          <p:cNvPr id="44" name="Text 36"/>
          <p:cNvSpPr/>
          <p:nvPr/>
        </p:nvSpPr>
        <p:spPr>
          <a:xfrm>
            <a:off x="209550" y="3505200"/>
            <a:ext cx="1743075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95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ADMINISTRATION</a:t>
            </a:r>
            <a:endParaRPr lang="en-US" sz="675" dirty="0"/>
          </a:p>
        </p:txBody>
      </p:sp>
      <p:sp>
        <p:nvSpPr>
          <p:cNvPr id="45" name="Shape 37"/>
          <p:cNvSpPr/>
          <p:nvPr/>
        </p:nvSpPr>
        <p:spPr>
          <a:xfrm>
            <a:off x="114300" y="3714750"/>
            <a:ext cx="1857375" cy="304800"/>
          </a:xfrm>
          <a:prstGeom prst="roundRect">
            <a:avLst>
              <a:gd name="adj" fmla="val 21875"/>
            </a:avLst>
          </a:prstGeom>
          <a:solidFill>
            <a:srgbClr val="131315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46" name="Shape 38"/>
          <p:cNvSpPr/>
          <p:nvPr/>
        </p:nvSpPr>
        <p:spPr>
          <a:xfrm>
            <a:off x="114300" y="3714750"/>
            <a:ext cx="19050" cy="304800"/>
          </a:xfrm>
          <a:prstGeom prst="rect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47" name="Image 6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9550" y="3795713"/>
            <a:ext cx="142875" cy="142875"/>
          </a:xfrm>
          <a:prstGeom prst="rect">
            <a:avLst/>
          </a:prstGeom>
        </p:spPr>
      </p:pic>
      <p:sp>
        <p:nvSpPr>
          <p:cNvPr id="48" name="Text 39"/>
          <p:cNvSpPr/>
          <p:nvPr/>
        </p:nvSpPr>
        <p:spPr>
          <a:xfrm>
            <a:off x="447675" y="3790950"/>
            <a:ext cx="730448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Utilisateurs</a:t>
            </a:r>
            <a:endParaRPr lang="en-US" sz="975" dirty="0"/>
          </a:p>
        </p:txBody>
      </p:sp>
      <p:pic>
        <p:nvPicPr>
          <p:cNvPr id="49" name="Image 7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550" y="4138613"/>
            <a:ext cx="142875" cy="142875"/>
          </a:xfrm>
          <a:prstGeom prst="rect">
            <a:avLst/>
          </a:prstGeom>
        </p:spPr>
      </p:pic>
      <p:sp>
        <p:nvSpPr>
          <p:cNvPr id="50" name="Text 40"/>
          <p:cNvSpPr/>
          <p:nvPr/>
        </p:nvSpPr>
        <p:spPr>
          <a:xfrm>
            <a:off x="447675" y="4133850"/>
            <a:ext cx="685502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Paiements</a:t>
            </a:r>
            <a:endParaRPr lang="en-US" sz="975" dirty="0"/>
          </a:p>
        </p:txBody>
      </p:sp>
      <p:pic>
        <p:nvPicPr>
          <p:cNvPr id="51" name="Image 8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09550" y="4481513"/>
            <a:ext cx="142875" cy="142875"/>
          </a:xfrm>
          <a:prstGeom prst="rect">
            <a:avLst/>
          </a:prstGeom>
        </p:spPr>
      </p:pic>
      <p:sp>
        <p:nvSpPr>
          <p:cNvPr id="52" name="Text 41"/>
          <p:cNvSpPr/>
          <p:nvPr/>
        </p:nvSpPr>
        <p:spPr>
          <a:xfrm>
            <a:off x="447675" y="4476750"/>
            <a:ext cx="609302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Incidents</a:t>
            </a:r>
            <a:endParaRPr lang="en-US" sz="975" dirty="0"/>
          </a:p>
        </p:txBody>
      </p:sp>
      <p:sp>
        <p:nvSpPr>
          <p:cNvPr id="53" name="Shape 42"/>
          <p:cNvSpPr/>
          <p:nvPr/>
        </p:nvSpPr>
        <p:spPr>
          <a:xfrm>
            <a:off x="1704975" y="4481513"/>
            <a:ext cx="171450" cy="142875"/>
          </a:xfrm>
          <a:prstGeom prst="ellipse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4" name="Text 43"/>
          <p:cNvSpPr/>
          <p:nvPr/>
        </p:nvSpPr>
        <p:spPr>
          <a:xfrm>
            <a:off x="1762125" y="4491038"/>
            <a:ext cx="1333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</a:t>
            </a:r>
            <a:endParaRPr lang="en-US" sz="750" dirty="0"/>
          </a:p>
        </p:txBody>
      </p:sp>
      <p:pic>
        <p:nvPicPr>
          <p:cNvPr id="55" name="Image 9" descr="preencoded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09550" y="4824413"/>
            <a:ext cx="142875" cy="142875"/>
          </a:xfrm>
          <a:prstGeom prst="rect">
            <a:avLst/>
          </a:prstGeom>
        </p:spPr>
      </p:pic>
      <p:sp>
        <p:nvSpPr>
          <p:cNvPr id="56" name="Text 44"/>
          <p:cNvSpPr/>
          <p:nvPr/>
        </p:nvSpPr>
        <p:spPr>
          <a:xfrm>
            <a:off x="447675" y="4819650"/>
            <a:ext cx="6445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Reporting</a:t>
            </a:r>
            <a:endParaRPr lang="en-US" sz="975" dirty="0"/>
          </a:p>
        </p:txBody>
      </p:sp>
      <p:sp>
        <p:nvSpPr>
          <p:cNvPr id="57" name="Shape 45"/>
          <p:cNvSpPr/>
          <p:nvPr/>
        </p:nvSpPr>
        <p:spPr>
          <a:xfrm>
            <a:off x="114300" y="7229475"/>
            <a:ext cx="18573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8" name="Shape 46"/>
          <p:cNvSpPr/>
          <p:nvPr/>
        </p:nvSpPr>
        <p:spPr>
          <a:xfrm>
            <a:off x="209550" y="7353300"/>
            <a:ext cx="209550" cy="209550"/>
          </a:xfrm>
          <a:prstGeom prst="ellipse">
            <a:avLst/>
          </a:prstGeom>
          <a:solidFill>
            <a:srgbClr val="1C1C1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9" name="Text 47"/>
          <p:cNvSpPr/>
          <p:nvPr/>
        </p:nvSpPr>
        <p:spPr>
          <a:xfrm>
            <a:off x="247352" y="7410450"/>
            <a:ext cx="209996" cy="133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GB</a:t>
            </a:r>
            <a:endParaRPr lang="en-US" sz="675" dirty="0"/>
          </a:p>
        </p:txBody>
      </p:sp>
      <p:sp>
        <p:nvSpPr>
          <p:cNvPr id="60" name="Text 48"/>
          <p:cNvSpPr/>
          <p:nvPr/>
        </p:nvSpPr>
        <p:spPr>
          <a:xfrm>
            <a:off x="514350" y="7381875"/>
            <a:ext cx="806797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Guillaume B.</a:t>
            </a:r>
            <a:endParaRPr lang="en-US" sz="975" dirty="0"/>
          </a:p>
        </p:txBody>
      </p:sp>
      <p:sp>
        <p:nvSpPr>
          <p:cNvPr id="61" name="Shape 49"/>
          <p:cNvSpPr/>
          <p:nvPr/>
        </p:nvSpPr>
        <p:spPr>
          <a:xfrm>
            <a:off x="2095500" y="800100"/>
            <a:ext cx="10096500" cy="714375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2" name="Shape 50"/>
          <p:cNvSpPr/>
          <p:nvPr/>
        </p:nvSpPr>
        <p:spPr>
          <a:xfrm>
            <a:off x="2095500" y="1504950"/>
            <a:ext cx="1009650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3" name="Text 51"/>
          <p:cNvSpPr/>
          <p:nvPr/>
        </p:nvSpPr>
        <p:spPr>
          <a:xfrm>
            <a:off x="2324100" y="1070372"/>
            <a:ext cx="1896963" cy="20240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125" b="1" kern="0" spc="-1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Utilisateurs · Marc Pellegrin</a:t>
            </a:r>
            <a:endParaRPr lang="en-US" sz="1125" dirty="0"/>
          </a:p>
        </p:txBody>
      </p:sp>
      <p:sp>
        <p:nvSpPr>
          <p:cNvPr id="64" name="Shape 52"/>
          <p:cNvSpPr/>
          <p:nvPr/>
        </p:nvSpPr>
        <p:spPr>
          <a:xfrm>
            <a:off x="4278213" y="914400"/>
            <a:ext cx="2467421" cy="476250"/>
          </a:xfrm>
          <a:prstGeom prst="roundRect">
            <a:avLst>
              <a:gd name="adj" fmla="val 16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65" name="Image 10" descr="preencoded.pn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402038" y="1085850"/>
            <a:ext cx="102840" cy="133350"/>
          </a:xfrm>
          <a:prstGeom prst="rect">
            <a:avLst/>
          </a:prstGeom>
        </p:spPr>
      </p:pic>
      <p:sp>
        <p:nvSpPr>
          <p:cNvPr id="66" name="Text 53"/>
          <p:cNvSpPr/>
          <p:nvPr/>
        </p:nvSpPr>
        <p:spPr>
          <a:xfrm>
            <a:off x="4581079" y="1000125"/>
            <a:ext cx="1858714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Rechercher session, utilisateur, casier…</a:t>
            </a:r>
            <a:endParaRPr lang="en-US" sz="975" dirty="0"/>
          </a:p>
        </p:txBody>
      </p:sp>
      <p:sp>
        <p:nvSpPr>
          <p:cNvPr id="67" name="Text 54"/>
          <p:cNvSpPr/>
          <p:nvPr/>
        </p:nvSpPr>
        <p:spPr>
          <a:xfrm>
            <a:off x="6439793" y="1085850"/>
            <a:ext cx="258217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⌘K</a:t>
            </a:r>
            <a:endParaRPr lang="en-US" sz="825" dirty="0"/>
          </a:p>
        </p:txBody>
      </p:sp>
      <p:sp>
        <p:nvSpPr>
          <p:cNvPr id="68" name="Shape 55"/>
          <p:cNvSpPr/>
          <p:nvPr/>
        </p:nvSpPr>
        <p:spPr>
          <a:xfrm>
            <a:off x="9232106" y="1033462"/>
            <a:ext cx="1573560" cy="238125"/>
          </a:xfrm>
          <a:prstGeom prst="roundRect">
            <a:avLst>
              <a:gd name="adj" fmla="val 50000"/>
            </a:avLst>
          </a:prstGeom>
          <a:solidFill>
            <a:srgbClr val="4ADE80">
              <a:alpha val="8000"/>
            </a:srgbClr>
          </a:solidFill>
          <a:ln w="9525">
            <a:solidFill>
              <a:srgbClr val="4ADE80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9" name="Shape 56"/>
          <p:cNvSpPr/>
          <p:nvPr/>
        </p:nvSpPr>
        <p:spPr>
          <a:xfrm>
            <a:off x="9336881" y="1123950"/>
            <a:ext cx="57150" cy="57150"/>
          </a:xfrm>
          <a:prstGeom prst="ellipse">
            <a:avLst/>
          </a:prstGeom>
          <a:solidFill>
            <a:srgbClr val="4ADE80">
              <a:alpha val="96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0" name="Text 57"/>
          <p:cNvSpPr/>
          <p:nvPr/>
        </p:nvSpPr>
        <p:spPr>
          <a:xfrm>
            <a:off x="9470231" y="1090613"/>
            <a:ext cx="130686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REALTIME · SUPABASE</a:t>
            </a:r>
            <a:endParaRPr lang="en-US" sz="750" dirty="0"/>
          </a:p>
        </p:txBody>
      </p:sp>
      <p:sp>
        <p:nvSpPr>
          <p:cNvPr id="71" name="Shape 58"/>
          <p:cNvSpPr/>
          <p:nvPr/>
        </p:nvSpPr>
        <p:spPr>
          <a:xfrm>
            <a:off x="10939016" y="1023938"/>
            <a:ext cx="1024384" cy="257175"/>
          </a:xfrm>
          <a:prstGeom prst="roundRect">
            <a:avLst>
              <a:gd name="adj" fmla="val 25926"/>
            </a:avLst>
          </a:prstGeom>
          <a:solidFill>
            <a:srgbClr val="131315"/>
          </a:solidFill>
          <a:ln w="9525">
            <a:solidFill>
              <a:srgbClr val="38383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2" name="Text 59"/>
          <p:cNvSpPr/>
          <p:nvPr/>
        </p:nvSpPr>
        <p:spPr>
          <a:xfrm>
            <a:off x="11005691" y="1081088"/>
            <a:ext cx="891034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Site Lyon-Est ▾</a:t>
            </a:r>
            <a:endParaRPr lang="en-US" sz="900" dirty="0"/>
          </a:p>
        </p:txBody>
      </p:sp>
      <p:sp>
        <p:nvSpPr>
          <p:cNvPr id="73" name="Text 60"/>
          <p:cNvSpPr/>
          <p:nvPr/>
        </p:nvSpPr>
        <p:spPr>
          <a:xfrm>
            <a:off x="2362200" y="1743075"/>
            <a:ext cx="9849993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← Utilisateurs</a:t>
            </a:r>
            <a:endParaRPr lang="en-US" sz="900" dirty="0"/>
          </a:p>
        </p:txBody>
      </p:sp>
      <p:sp>
        <p:nvSpPr>
          <p:cNvPr id="74" name="Shape 61"/>
          <p:cNvSpPr/>
          <p:nvPr/>
        </p:nvSpPr>
        <p:spPr>
          <a:xfrm>
            <a:off x="2362200" y="2000250"/>
            <a:ext cx="9563100" cy="1743075"/>
          </a:xfrm>
          <a:prstGeom prst="roundRect">
            <a:avLst>
              <a:gd name="adj" fmla="val 5464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5" name="Shape 62"/>
          <p:cNvSpPr/>
          <p:nvPr/>
        </p:nvSpPr>
        <p:spPr>
          <a:xfrm>
            <a:off x="2543175" y="2181225"/>
            <a:ext cx="609600" cy="609600"/>
          </a:xfrm>
          <a:prstGeom prst="ellipse">
            <a:avLst/>
          </a:prstGeom>
          <a:solidFill>
            <a:srgbClr val="1C1C1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6" name="Text 63"/>
          <p:cNvSpPr/>
          <p:nvPr/>
        </p:nvSpPr>
        <p:spPr>
          <a:xfrm>
            <a:off x="2679055" y="2371725"/>
            <a:ext cx="41404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MP</a:t>
            </a:r>
            <a:endParaRPr lang="en-US" sz="1650" dirty="0"/>
          </a:p>
        </p:txBody>
      </p:sp>
      <p:sp>
        <p:nvSpPr>
          <p:cNvPr id="77" name="Text 64"/>
          <p:cNvSpPr/>
          <p:nvPr/>
        </p:nvSpPr>
        <p:spPr>
          <a:xfrm>
            <a:off x="3324225" y="2203549"/>
            <a:ext cx="1475631" cy="27905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650" b="1" kern="0" spc="-16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Marc Pellegrin</a:t>
            </a:r>
            <a:endParaRPr lang="en-US" sz="1650" dirty="0"/>
          </a:p>
        </p:txBody>
      </p:sp>
      <p:sp>
        <p:nvSpPr>
          <p:cNvPr id="78" name="Shape 65"/>
          <p:cNvSpPr/>
          <p:nvPr/>
        </p:nvSpPr>
        <p:spPr>
          <a:xfrm>
            <a:off x="4818906" y="2233464"/>
            <a:ext cx="910679" cy="180975"/>
          </a:xfrm>
          <a:prstGeom prst="roundRect">
            <a:avLst>
              <a:gd name="adj" fmla="val 21053"/>
            </a:avLst>
          </a:prstGeom>
          <a:solidFill>
            <a:srgbClr val="F5A623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9" name="Text 66"/>
          <p:cNvSpPr/>
          <p:nvPr/>
        </p:nvSpPr>
        <p:spPr>
          <a:xfrm>
            <a:off x="4885581" y="2262039"/>
            <a:ext cx="85352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F5A623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SURVEILLANCE</a:t>
            </a:r>
            <a:endParaRPr lang="en-US" sz="750" dirty="0"/>
          </a:p>
        </p:txBody>
      </p:sp>
      <p:sp>
        <p:nvSpPr>
          <p:cNvPr id="80" name="Text 67"/>
          <p:cNvSpPr/>
          <p:nvPr/>
        </p:nvSpPr>
        <p:spPr>
          <a:xfrm>
            <a:off x="5824835" y="2257276"/>
            <a:ext cx="1700213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· B2B · BTP Pellegrin SAS</a:t>
            </a:r>
            <a:endParaRPr lang="en-US" sz="825" dirty="0"/>
          </a:p>
        </p:txBody>
      </p:sp>
      <p:sp>
        <p:nvSpPr>
          <p:cNvPr id="81" name="Text 68"/>
          <p:cNvSpPr/>
          <p:nvPr/>
        </p:nvSpPr>
        <p:spPr>
          <a:xfrm>
            <a:off x="3324225" y="2501652"/>
            <a:ext cx="5193259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m.pellegrin@btp-pro.fr · +33 6 ** ** 41 22 · inscrit le 17 jan 2025 · ID Stripe cus_NK8L...</a:t>
            </a:r>
            <a:endParaRPr lang="en-US" sz="825" dirty="0"/>
          </a:p>
        </p:txBody>
      </p:sp>
      <p:sp>
        <p:nvSpPr>
          <p:cNvPr id="82" name="Shape 69"/>
          <p:cNvSpPr/>
          <p:nvPr/>
        </p:nvSpPr>
        <p:spPr>
          <a:xfrm>
            <a:off x="8537674" y="2362200"/>
            <a:ext cx="730448" cy="247650"/>
          </a:xfrm>
          <a:prstGeom prst="roundRect">
            <a:avLst>
              <a:gd name="adj" fmla="val 26923"/>
            </a:avLst>
          </a:prstGeom>
          <a:solidFill>
            <a:srgbClr val="131315"/>
          </a:solidFill>
          <a:ln w="9525">
            <a:solidFill>
              <a:srgbClr val="38383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3" name="Text 70"/>
          <p:cNvSpPr/>
          <p:nvPr/>
        </p:nvSpPr>
        <p:spPr>
          <a:xfrm>
            <a:off x="8604349" y="2419350"/>
            <a:ext cx="597098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Contacter</a:t>
            </a:r>
            <a:endParaRPr lang="en-US" sz="900" dirty="0"/>
          </a:p>
        </p:txBody>
      </p:sp>
      <p:sp>
        <p:nvSpPr>
          <p:cNvPr id="84" name="Shape 71"/>
          <p:cNvSpPr/>
          <p:nvPr/>
        </p:nvSpPr>
        <p:spPr>
          <a:xfrm>
            <a:off x="9344323" y="2362200"/>
            <a:ext cx="1163241" cy="247650"/>
          </a:xfrm>
          <a:prstGeom prst="roundRect">
            <a:avLst>
              <a:gd name="adj" fmla="val 26923"/>
            </a:avLst>
          </a:prstGeom>
          <a:solidFill>
            <a:srgbClr val="131315"/>
          </a:solidFill>
          <a:ln w="9525">
            <a:solidFill>
              <a:srgbClr val="38383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5" name="Text 72"/>
          <p:cNvSpPr/>
          <p:nvPr/>
        </p:nvSpPr>
        <p:spPr>
          <a:xfrm>
            <a:off x="9410998" y="2419350"/>
            <a:ext cx="1029891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Lever surveillance</a:t>
            </a:r>
            <a:endParaRPr lang="en-US" sz="900" dirty="0"/>
          </a:p>
        </p:txBody>
      </p:sp>
      <p:sp>
        <p:nvSpPr>
          <p:cNvPr id="86" name="Shape 73"/>
          <p:cNvSpPr/>
          <p:nvPr/>
        </p:nvSpPr>
        <p:spPr>
          <a:xfrm>
            <a:off x="10583763" y="2362200"/>
            <a:ext cx="1160562" cy="247650"/>
          </a:xfrm>
          <a:prstGeom prst="roundRect">
            <a:avLst>
              <a:gd name="adj" fmla="val 26923"/>
            </a:avLst>
          </a:prstGeom>
          <a:solidFill>
            <a:srgbClr val="D63232">
              <a:alpha val="10000"/>
            </a:srgbClr>
          </a:solidFill>
          <a:ln w="9525">
            <a:solidFill>
              <a:srgbClr val="D63232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7" name="Text 74"/>
          <p:cNvSpPr/>
          <p:nvPr/>
        </p:nvSpPr>
        <p:spPr>
          <a:xfrm>
            <a:off x="10650438" y="2419350"/>
            <a:ext cx="1027212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D63232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Bloquer le compte</a:t>
            </a:r>
            <a:endParaRPr lang="en-US" sz="900" dirty="0"/>
          </a:p>
        </p:txBody>
      </p:sp>
      <p:sp>
        <p:nvSpPr>
          <p:cNvPr id="88" name="Shape 75"/>
          <p:cNvSpPr/>
          <p:nvPr/>
        </p:nvSpPr>
        <p:spPr>
          <a:xfrm>
            <a:off x="2543175" y="3000375"/>
            <a:ext cx="920115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9" name="Text 76"/>
          <p:cNvSpPr/>
          <p:nvPr/>
        </p:nvSpPr>
        <p:spPr>
          <a:xfrm>
            <a:off x="2543175" y="3181350"/>
            <a:ext cx="1498550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68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LOC. TOTALES</a:t>
            </a:r>
            <a:endParaRPr lang="en-US" sz="675" dirty="0"/>
          </a:p>
        </p:txBody>
      </p:sp>
      <p:sp>
        <p:nvSpPr>
          <p:cNvPr id="90" name="Text 77"/>
          <p:cNvSpPr/>
          <p:nvPr/>
        </p:nvSpPr>
        <p:spPr>
          <a:xfrm>
            <a:off x="2543175" y="3333750"/>
            <a:ext cx="149855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9</a:t>
            </a:r>
            <a:endParaRPr lang="en-US" sz="1650" dirty="0"/>
          </a:p>
        </p:txBody>
      </p:sp>
      <p:sp>
        <p:nvSpPr>
          <p:cNvPr id="91" name="Text 78"/>
          <p:cNvSpPr/>
          <p:nvPr/>
        </p:nvSpPr>
        <p:spPr>
          <a:xfrm>
            <a:off x="4098875" y="3181350"/>
            <a:ext cx="1498550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68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INCIDENTS</a:t>
            </a:r>
            <a:endParaRPr lang="en-US" sz="675" dirty="0"/>
          </a:p>
        </p:txBody>
      </p:sp>
      <p:sp>
        <p:nvSpPr>
          <p:cNvPr id="92" name="Text 79"/>
          <p:cNvSpPr/>
          <p:nvPr/>
        </p:nvSpPr>
        <p:spPr>
          <a:xfrm>
            <a:off x="4098875" y="3333750"/>
            <a:ext cx="149855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b="1" dirty="0">
                <a:solidFill>
                  <a:srgbClr val="D63232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3</a:t>
            </a:r>
            <a:endParaRPr lang="en-US" sz="1650" dirty="0"/>
          </a:p>
        </p:txBody>
      </p:sp>
      <p:sp>
        <p:nvSpPr>
          <p:cNvPr id="93" name="Text 80"/>
          <p:cNvSpPr/>
          <p:nvPr/>
        </p:nvSpPr>
        <p:spPr>
          <a:xfrm>
            <a:off x="5654576" y="3181350"/>
            <a:ext cx="1498550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68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 GÉNÉRÉ</a:t>
            </a:r>
            <a:endParaRPr lang="en-US" sz="675" dirty="0"/>
          </a:p>
        </p:txBody>
      </p:sp>
      <p:sp>
        <p:nvSpPr>
          <p:cNvPr id="94" name="Text 81"/>
          <p:cNvSpPr/>
          <p:nvPr/>
        </p:nvSpPr>
        <p:spPr>
          <a:xfrm>
            <a:off x="5654576" y="3333750"/>
            <a:ext cx="149855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1 248 €</a:t>
            </a:r>
            <a:endParaRPr lang="en-US" sz="1650" dirty="0"/>
          </a:p>
        </p:txBody>
      </p:sp>
      <p:sp>
        <p:nvSpPr>
          <p:cNvPr id="95" name="Text 82"/>
          <p:cNvSpPr/>
          <p:nvPr/>
        </p:nvSpPr>
        <p:spPr>
          <a:xfrm>
            <a:off x="7210276" y="3181350"/>
            <a:ext cx="1498699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68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CAUTION ACTIVE</a:t>
            </a:r>
            <a:endParaRPr lang="en-US" sz="675" dirty="0"/>
          </a:p>
        </p:txBody>
      </p:sp>
      <p:sp>
        <p:nvSpPr>
          <p:cNvPr id="96" name="Text 83"/>
          <p:cNvSpPr/>
          <p:nvPr/>
        </p:nvSpPr>
        <p:spPr>
          <a:xfrm>
            <a:off x="7210276" y="3333750"/>
            <a:ext cx="1498699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b="1" dirty="0">
                <a:solidFill>
                  <a:srgbClr val="F5A623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350 €</a:t>
            </a:r>
            <a:endParaRPr lang="en-US" sz="1650" dirty="0"/>
          </a:p>
        </p:txBody>
      </p:sp>
      <p:sp>
        <p:nvSpPr>
          <p:cNvPr id="97" name="Text 84"/>
          <p:cNvSpPr/>
          <p:nvPr/>
        </p:nvSpPr>
        <p:spPr>
          <a:xfrm>
            <a:off x="8766125" y="3181350"/>
            <a:ext cx="1498550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68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SCORE PROFIL</a:t>
            </a:r>
            <a:endParaRPr lang="en-US" sz="675" dirty="0"/>
          </a:p>
        </p:txBody>
      </p:sp>
      <p:sp>
        <p:nvSpPr>
          <p:cNvPr id="98" name="Text 85"/>
          <p:cNvSpPr/>
          <p:nvPr/>
        </p:nvSpPr>
        <p:spPr>
          <a:xfrm>
            <a:off x="8766125" y="3333750"/>
            <a:ext cx="149855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b="1" dirty="0">
                <a:solidFill>
                  <a:srgbClr val="F5A623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C</a:t>
            </a:r>
            <a:endParaRPr lang="en-US" sz="1650" dirty="0"/>
          </a:p>
        </p:txBody>
      </p:sp>
      <p:sp>
        <p:nvSpPr>
          <p:cNvPr id="99" name="Text 86"/>
          <p:cNvSpPr/>
          <p:nvPr/>
        </p:nvSpPr>
        <p:spPr>
          <a:xfrm>
            <a:off x="10321826" y="3181350"/>
            <a:ext cx="1498550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68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DERNIÈRE LOC.</a:t>
            </a:r>
            <a:endParaRPr lang="en-US" sz="675" dirty="0"/>
          </a:p>
        </p:txBody>
      </p:sp>
      <p:sp>
        <p:nvSpPr>
          <p:cNvPr id="100" name="Text 87"/>
          <p:cNvSpPr/>
          <p:nvPr/>
        </p:nvSpPr>
        <p:spPr>
          <a:xfrm>
            <a:off x="10321826" y="3333750"/>
            <a:ext cx="149855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il y a 2h</a:t>
            </a:r>
            <a:endParaRPr lang="en-US" sz="1650" dirty="0"/>
          </a:p>
        </p:txBody>
      </p:sp>
      <p:sp>
        <p:nvSpPr>
          <p:cNvPr id="101" name="Shape 88"/>
          <p:cNvSpPr/>
          <p:nvPr/>
        </p:nvSpPr>
        <p:spPr>
          <a:xfrm>
            <a:off x="2095500" y="4267200"/>
            <a:ext cx="1009650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2" name="Text 89"/>
          <p:cNvSpPr/>
          <p:nvPr/>
        </p:nvSpPr>
        <p:spPr>
          <a:xfrm>
            <a:off x="2495550" y="4010025"/>
            <a:ext cx="524024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Activité</a:t>
            </a:r>
            <a:endParaRPr lang="en-US" sz="975" dirty="0"/>
          </a:p>
        </p:txBody>
      </p:sp>
      <p:sp>
        <p:nvSpPr>
          <p:cNvPr id="103" name="Shape 90"/>
          <p:cNvSpPr/>
          <p:nvPr/>
        </p:nvSpPr>
        <p:spPr>
          <a:xfrm>
            <a:off x="3095774" y="4257675"/>
            <a:ext cx="800100" cy="19050"/>
          </a:xfrm>
          <a:prstGeom prst="rect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4" name="Text 91"/>
          <p:cNvSpPr/>
          <p:nvPr/>
        </p:nvSpPr>
        <p:spPr>
          <a:xfrm>
            <a:off x="3229124" y="4010025"/>
            <a:ext cx="60960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Sessions</a:t>
            </a:r>
            <a:endParaRPr lang="en-US" sz="975" dirty="0"/>
          </a:p>
        </p:txBody>
      </p:sp>
      <p:sp>
        <p:nvSpPr>
          <p:cNvPr id="105" name="Text 92"/>
          <p:cNvSpPr/>
          <p:nvPr/>
        </p:nvSpPr>
        <p:spPr>
          <a:xfrm>
            <a:off x="4048274" y="4010025"/>
            <a:ext cx="694432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Paiements</a:t>
            </a:r>
            <a:endParaRPr lang="en-US" sz="975" dirty="0"/>
          </a:p>
        </p:txBody>
      </p:sp>
      <p:sp>
        <p:nvSpPr>
          <p:cNvPr id="106" name="Text 93"/>
          <p:cNvSpPr/>
          <p:nvPr/>
        </p:nvSpPr>
        <p:spPr>
          <a:xfrm>
            <a:off x="4952256" y="4010025"/>
            <a:ext cx="618679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Incidents</a:t>
            </a:r>
            <a:endParaRPr lang="en-US" sz="975" dirty="0"/>
          </a:p>
        </p:txBody>
      </p:sp>
      <p:sp>
        <p:nvSpPr>
          <p:cNvPr id="107" name="Text 94"/>
          <p:cNvSpPr/>
          <p:nvPr/>
        </p:nvSpPr>
        <p:spPr>
          <a:xfrm>
            <a:off x="5780484" y="4010025"/>
            <a:ext cx="1074241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Communications</a:t>
            </a:r>
            <a:endParaRPr lang="en-US" sz="975" dirty="0"/>
          </a:p>
        </p:txBody>
      </p:sp>
      <p:sp>
        <p:nvSpPr>
          <p:cNvPr id="108" name="Shape 95"/>
          <p:cNvSpPr/>
          <p:nvPr/>
        </p:nvSpPr>
        <p:spPr>
          <a:xfrm>
            <a:off x="2362200" y="4505325"/>
            <a:ext cx="9563100" cy="2438400"/>
          </a:xfrm>
          <a:prstGeom prst="roundRect">
            <a:avLst>
              <a:gd name="adj" fmla="val 3906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9" name="Shape 96"/>
          <p:cNvSpPr/>
          <p:nvPr/>
        </p:nvSpPr>
        <p:spPr>
          <a:xfrm>
            <a:off x="2371725" y="4514850"/>
            <a:ext cx="1008459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0" name="Shape 97"/>
          <p:cNvSpPr/>
          <p:nvPr/>
        </p:nvSpPr>
        <p:spPr>
          <a:xfrm>
            <a:off x="2371725" y="4824413"/>
            <a:ext cx="100845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1" name="Text 98"/>
          <p:cNvSpPr/>
          <p:nvPr/>
        </p:nvSpPr>
        <p:spPr>
          <a:xfrm>
            <a:off x="2486025" y="4610100"/>
            <a:ext cx="856059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SESSION</a:t>
            </a:r>
            <a:endParaRPr lang="en-US" sz="750" dirty="0"/>
          </a:p>
        </p:txBody>
      </p:sp>
      <p:sp>
        <p:nvSpPr>
          <p:cNvPr id="112" name="Shape 99"/>
          <p:cNvSpPr/>
          <p:nvPr/>
        </p:nvSpPr>
        <p:spPr>
          <a:xfrm>
            <a:off x="3380184" y="4514850"/>
            <a:ext cx="2166640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3" name="Shape 100"/>
          <p:cNvSpPr/>
          <p:nvPr/>
        </p:nvSpPr>
        <p:spPr>
          <a:xfrm>
            <a:off x="3380184" y="4824413"/>
            <a:ext cx="216664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4" name="Text 101"/>
          <p:cNvSpPr/>
          <p:nvPr/>
        </p:nvSpPr>
        <p:spPr>
          <a:xfrm>
            <a:off x="3494484" y="4610100"/>
            <a:ext cx="2014240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OUTIL</a:t>
            </a:r>
            <a:endParaRPr lang="en-US" sz="750" dirty="0"/>
          </a:p>
        </p:txBody>
      </p:sp>
      <p:sp>
        <p:nvSpPr>
          <p:cNvPr id="115" name="Shape 102"/>
          <p:cNvSpPr/>
          <p:nvPr/>
        </p:nvSpPr>
        <p:spPr>
          <a:xfrm>
            <a:off x="5546824" y="4514850"/>
            <a:ext cx="1085850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6" name="Shape 103"/>
          <p:cNvSpPr/>
          <p:nvPr/>
        </p:nvSpPr>
        <p:spPr>
          <a:xfrm>
            <a:off x="5546824" y="4824413"/>
            <a:ext cx="108585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7" name="Text 104"/>
          <p:cNvSpPr/>
          <p:nvPr/>
        </p:nvSpPr>
        <p:spPr>
          <a:xfrm>
            <a:off x="5661124" y="4610100"/>
            <a:ext cx="933450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PÉRIODE</a:t>
            </a:r>
            <a:endParaRPr lang="en-US" sz="750" dirty="0"/>
          </a:p>
        </p:txBody>
      </p:sp>
      <p:sp>
        <p:nvSpPr>
          <p:cNvPr id="118" name="Shape 105"/>
          <p:cNvSpPr/>
          <p:nvPr/>
        </p:nvSpPr>
        <p:spPr>
          <a:xfrm>
            <a:off x="6632674" y="4514850"/>
            <a:ext cx="870198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9" name="Shape 106"/>
          <p:cNvSpPr/>
          <p:nvPr/>
        </p:nvSpPr>
        <p:spPr>
          <a:xfrm>
            <a:off x="6632674" y="4824413"/>
            <a:ext cx="870198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0" name="Text 107"/>
          <p:cNvSpPr/>
          <p:nvPr/>
        </p:nvSpPr>
        <p:spPr>
          <a:xfrm>
            <a:off x="6746974" y="4610100"/>
            <a:ext cx="717798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DURÉE</a:t>
            </a:r>
            <a:endParaRPr lang="en-US" sz="750" dirty="0"/>
          </a:p>
        </p:txBody>
      </p:sp>
      <p:sp>
        <p:nvSpPr>
          <p:cNvPr id="121" name="Shape 108"/>
          <p:cNvSpPr/>
          <p:nvPr/>
        </p:nvSpPr>
        <p:spPr>
          <a:xfrm>
            <a:off x="7502872" y="4514850"/>
            <a:ext cx="1193602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2" name="Shape 109"/>
          <p:cNvSpPr/>
          <p:nvPr/>
        </p:nvSpPr>
        <p:spPr>
          <a:xfrm>
            <a:off x="7502872" y="4824413"/>
            <a:ext cx="119360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3" name="Text 110"/>
          <p:cNvSpPr/>
          <p:nvPr/>
        </p:nvSpPr>
        <p:spPr>
          <a:xfrm>
            <a:off x="7617172" y="4610100"/>
            <a:ext cx="1041202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MONTANT</a:t>
            </a:r>
            <a:endParaRPr lang="en-US" sz="750" dirty="0"/>
          </a:p>
        </p:txBody>
      </p:sp>
      <p:sp>
        <p:nvSpPr>
          <p:cNvPr id="124" name="Shape 111"/>
          <p:cNvSpPr/>
          <p:nvPr/>
        </p:nvSpPr>
        <p:spPr>
          <a:xfrm>
            <a:off x="8696474" y="4514850"/>
            <a:ext cx="2403723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5" name="Shape 112"/>
          <p:cNvSpPr/>
          <p:nvPr/>
        </p:nvSpPr>
        <p:spPr>
          <a:xfrm>
            <a:off x="8696474" y="4824413"/>
            <a:ext cx="240372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6" name="Text 113"/>
          <p:cNvSpPr/>
          <p:nvPr/>
        </p:nvSpPr>
        <p:spPr>
          <a:xfrm>
            <a:off x="8810774" y="4610100"/>
            <a:ext cx="2251323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DÉCISION</a:t>
            </a:r>
            <a:endParaRPr lang="en-US" sz="750" dirty="0"/>
          </a:p>
        </p:txBody>
      </p:sp>
      <p:sp>
        <p:nvSpPr>
          <p:cNvPr id="127" name="Shape 114"/>
          <p:cNvSpPr/>
          <p:nvPr/>
        </p:nvSpPr>
        <p:spPr>
          <a:xfrm>
            <a:off x="11100197" y="4514850"/>
            <a:ext cx="815578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8" name="Shape 115"/>
          <p:cNvSpPr/>
          <p:nvPr/>
        </p:nvSpPr>
        <p:spPr>
          <a:xfrm>
            <a:off x="11100197" y="4824413"/>
            <a:ext cx="815578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9" name="Text 116"/>
          <p:cNvSpPr/>
          <p:nvPr/>
        </p:nvSpPr>
        <p:spPr>
          <a:xfrm>
            <a:off x="11214497" y="4610100"/>
            <a:ext cx="663178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SCORE</a:t>
            </a:r>
            <a:endParaRPr lang="en-US" sz="750" dirty="0"/>
          </a:p>
        </p:txBody>
      </p:sp>
      <p:sp>
        <p:nvSpPr>
          <p:cNvPr id="130" name="Shape 117"/>
          <p:cNvSpPr/>
          <p:nvPr/>
        </p:nvSpPr>
        <p:spPr>
          <a:xfrm>
            <a:off x="2371725" y="4833938"/>
            <a:ext cx="1008459" cy="419100"/>
          </a:xfrm>
          <a:prstGeom prst="rect">
            <a:avLst/>
          </a:prstGeom>
          <a:solidFill>
            <a:srgbClr val="D63232">
              <a:alpha val="4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1" name="Shape 118"/>
          <p:cNvSpPr/>
          <p:nvPr/>
        </p:nvSpPr>
        <p:spPr>
          <a:xfrm>
            <a:off x="2371725" y="5243513"/>
            <a:ext cx="100845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2" name="Text 119"/>
          <p:cNvSpPr/>
          <p:nvPr/>
        </p:nvSpPr>
        <p:spPr>
          <a:xfrm>
            <a:off x="2486025" y="4948238"/>
            <a:ext cx="856059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F2N7K</a:t>
            </a:r>
            <a:endParaRPr lang="en-US" sz="825" dirty="0"/>
          </a:p>
        </p:txBody>
      </p:sp>
      <p:sp>
        <p:nvSpPr>
          <p:cNvPr id="133" name="Shape 120"/>
          <p:cNvSpPr/>
          <p:nvPr/>
        </p:nvSpPr>
        <p:spPr>
          <a:xfrm>
            <a:off x="3380184" y="4833938"/>
            <a:ext cx="2166640" cy="419100"/>
          </a:xfrm>
          <a:prstGeom prst="rect">
            <a:avLst/>
          </a:prstGeom>
          <a:solidFill>
            <a:srgbClr val="D63232">
              <a:alpha val="4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4" name="Shape 121"/>
          <p:cNvSpPr/>
          <p:nvPr/>
        </p:nvSpPr>
        <p:spPr>
          <a:xfrm>
            <a:off x="3380184" y="5243513"/>
            <a:ext cx="216664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5" name="Text 122"/>
          <p:cNvSpPr/>
          <p:nvPr/>
        </p:nvSpPr>
        <p:spPr>
          <a:xfrm>
            <a:off x="3494484" y="4948238"/>
            <a:ext cx="2014240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Perforateur Hilti</a:t>
            </a:r>
            <a:endParaRPr lang="en-US" sz="975" dirty="0"/>
          </a:p>
        </p:txBody>
      </p:sp>
      <p:sp>
        <p:nvSpPr>
          <p:cNvPr id="136" name="Shape 123"/>
          <p:cNvSpPr/>
          <p:nvPr/>
        </p:nvSpPr>
        <p:spPr>
          <a:xfrm>
            <a:off x="5546824" y="4833938"/>
            <a:ext cx="1085850" cy="419100"/>
          </a:xfrm>
          <a:prstGeom prst="rect">
            <a:avLst/>
          </a:prstGeom>
          <a:solidFill>
            <a:srgbClr val="D63232">
              <a:alpha val="4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7" name="Shape 124"/>
          <p:cNvSpPr/>
          <p:nvPr/>
        </p:nvSpPr>
        <p:spPr>
          <a:xfrm>
            <a:off x="5546824" y="5243513"/>
            <a:ext cx="108585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8" name="Text 125"/>
          <p:cNvSpPr/>
          <p:nvPr/>
        </p:nvSpPr>
        <p:spPr>
          <a:xfrm>
            <a:off x="5661124" y="4948238"/>
            <a:ext cx="933450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14 sept</a:t>
            </a:r>
            <a:endParaRPr lang="en-US" sz="975" dirty="0"/>
          </a:p>
        </p:txBody>
      </p:sp>
      <p:sp>
        <p:nvSpPr>
          <p:cNvPr id="139" name="Shape 126"/>
          <p:cNvSpPr/>
          <p:nvPr/>
        </p:nvSpPr>
        <p:spPr>
          <a:xfrm>
            <a:off x="6632674" y="4833938"/>
            <a:ext cx="870198" cy="419100"/>
          </a:xfrm>
          <a:prstGeom prst="rect">
            <a:avLst/>
          </a:prstGeom>
          <a:solidFill>
            <a:srgbClr val="D63232">
              <a:alpha val="4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0" name="Shape 127"/>
          <p:cNvSpPr/>
          <p:nvPr/>
        </p:nvSpPr>
        <p:spPr>
          <a:xfrm>
            <a:off x="6632674" y="5243513"/>
            <a:ext cx="870198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1" name="Text 128"/>
          <p:cNvSpPr/>
          <p:nvPr/>
        </p:nvSpPr>
        <p:spPr>
          <a:xfrm>
            <a:off x="6746974" y="4948238"/>
            <a:ext cx="717798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1h 14</a:t>
            </a:r>
            <a:endParaRPr lang="en-US" sz="975" dirty="0"/>
          </a:p>
        </p:txBody>
      </p:sp>
      <p:sp>
        <p:nvSpPr>
          <p:cNvPr id="142" name="Shape 129"/>
          <p:cNvSpPr/>
          <p:nvPr/>
        </p:nvSpPr>
        <p:spPr>
          <a:xfrm>
            <a:off x="7502872" y="4833938"/>
            <a:ext cx="1193602" cy="419100"/>
          </a:xfrm>
          <a:prstGeom prst="rect">
            <a:avLst/>
          </a:prstGeom>
          <a:solidFill>
            <a:srgbClr val="D63232">
              <a:alpha val="4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3" name="Shape 130"/>
          <p:cNvSpPr/>
          <p:nvPr/>
        </p:nvSpPr>
        <p:spPr>
          <a:xfrm>
            <a:off x="7502872" y="5243513"/>
            <a:ext cx="119360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4" name="Text 131"/>
          <p:cNvSpPr/>
          <p:nvPr/>
        </p:nvSpPr>
        <p:spPr>
          <a:xfrm>
            <a:off x="7617172" y="4948238"/>
            <a:ext cx="1041202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15,40 €</a:t>
            </a:r>
            <a:endParaRPr lang="en-US" sz="975" dirty="0"/>
          </a:p>
        </p:txBody>
      </p:sp>
      <p:sp>
        <p:nvSpPr>
          <p:cNvPr id="145" name="Shape 132"/>
          <p:cNvSpPr/>
          <p:nvPr/>
        </p:nvSpPr>
        <p:spPr>
          <a:xfrm>
            <a:off x="8696474" y="4833938"/>
            <a:ext cx="2403723" cy="419100"/>
          </a:xfrm>
          <a:prstGeom prst="rect">
            <a:avLst/>
          </a:prstGeom>
          <a:solidFill>
            <a:srgbClr val="D63232">
              <a:alpha val="4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6" name="Shape 133"/>
          <p:cNvSpPr/>
          <p:nvPr/>
        </p:nvSpPr>
        <p:spPr>
          <a:xfrm>
            <a:off x="8696474" y="5243513"/>
            <a:ext cx="240372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7" name="Shape 134"/>
          <p:cNvSpPr/>
          <p:nvPr/>
        </p:nvSpPr>
        <p:spPr>
          <a:xfrm>
            <a:off x="8810774" y="4953000"/>
            <a:ext cx="1364010" cy="180975"/>
          </a:xfrm>
          <a:prstGeom prst="roundRect">
            <a:avLst>
              <a:gd name="adj" fmla="val 21053"/>
            </a:avLst>
          </a:prstGeom>
          <a:solidFill>
            <a:srgbClr val="D63232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8" name="Text 135"/>
          <p:cNvSpPr/>
          <p:nvPr/>
        </p:nvSpPr>
        <p:spPr>
          <a:xfrm>
            <a:off x="8877449" y="4981575"/>
            <a:ext cx="130686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D6323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ROUGE · CAPTURE 80€</a:t>
            </a:r>
            <a:endParaRPr lang="en-US" sz="750" dirty="0"/>
          </a:p>
        </p:txBody>
      </p:sp>
      <p:sp>
        <p:nvSpPr>
          <p:cNvPr id="149" name="Shape 136"/>
          <p:cNvSpPr/>
          <p:nvPr/>
        </p:nvSpPr>
        <p:spPr>
          <a:xfrm>
            <a:off x="11100197" y="4833938"/>
            <a:ext cx="815578" cy="419100"/>
          </a:xfrm>
          <a:prstGeom prst="rect">
            <a:avLst/>
          </a:prstGeom>
          <a:solidFill>
            <a:srgbClr val="D63232">
              <a:alpha val="4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0" name="Shape 137"/>
          <p:cNvSpPr/>
          <p:nvPr/>
        </p:nvSpPr>
        <p:spPr>
          <a:xfrm>
            <a:off x="11100197" y="5243513"/>
            <a:ext cx="815578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1" name="Text 138"/>
          <p:cNvSpPr/>
          <p:nvPr/>
        </p:nvSpPr>
        <p:spPr>
          <a:xfrm>
            <a:off x="11214497" y="4948238"/>
            <a:ext cx="663178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0,32</a:t>
            </a:r>
            <a:endParaRPr lang="en-US" sz="975" dirty="0"/>
          </a:p>
        </p:txBody>
      </p:sp>
      <p:sp>
        <p:nvSpPr>
          <p:cNvPr id="152" name="Shape 139"/>
          <p:cNvSpPr/>
          <p:nvPr/>
        </p:nvSpPr>
        <p:spPr>
          <a:xfrm>
            <a:off x="2371725" y="5662613"/>
            <a:ext cx="100845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3" name="Text 140"/>
          <p:cNvSpPr/>
          <p:nvPr/>
        </p:nvSpPr>
        <p:spPr>
          <a:xfrm>
            <a:off x="2486025" y="5367338"/>
            <a:ext cx="856059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QM4N1</a:t>
            </a:r>
            <a:endParaRPr lang="en-US" sz="825" dirty="0"/>
          </a:p>
        </p:txBody>
      </p:sp>
      <p:sp>
        <p:nvSpPr>
          <p:cNvPr id="154" name="Shape 141"/>
          <p:cNvSpPr/>
          <p:nvPr/>
        </p:nvSpPr>
        <p:spPr>
          <a:xfrm>
            <a:off x="3380184" y="5662613"/>
            <a:ext cx="216664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5" name="Text 142"/>
          <p:cNvSpPr/>
          <p:nvPr/>
        </p:nvSpPr>
        <p:spPr>
          <a:xfrm>
            <a:off x="3494484" y="5367338"/>
            <a:ext cx="2014240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Meuleuse Bosch 230</a:t>
            </a:r>
            <a:endParaRPr lang="en-US" sz="975" dirty="0"/>
          </a:p>
        </p:txBody>
      </p:sp>
      <p:sp>
        <p:nvSpPr>
          <p:cNvPr id="156" name="Shape 143"/>
          <p:cNvSpPr/>
          <p:nvPr/>
        </p:nvSpPr>
        <p:spPr>
          <a:xfrm>
            <a:off x="5546824" y="5662613"/>
            <a:ext cx="108585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7" name="Text 144"/>
          <p:cNvSpPr/>
          <p:nvPr/>
        </p:nvSpPr>
        <p:spPr>
          <a:xfrm>
            <a:off x="5661124" y="5367338"/>
            <a:ext cx="933450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04 sept</a:t>
            </a:r>
            <a:endParaRPr lang="en-US" sz="975" dirty="0"/>
          </a:p>
        </p:txBody>
      </p:sp>
      <p:sp>
        <p:nvSpPr>
          <p:cNvPr id="158" name="Shape 145"/>
          <p:cNvSpPr/>
          <p:nvPr/>
        </p:nvSpPr>
        <p:spPr>
          <a:xfrm>
            <a:off x="6632674" y="5662613"/>
            <a:ext cx="870198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9" name="Text 146"/>
          <p:cNvSpPr/>
          <p:nvPr/>
        </p:nvSpPr>
        <p:spPr>
          <a:xfrm>
            <a:off x="6746974" y="5367338"/>
            <a:ext cx="717798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3h 08</a:t>
            </a:r>
            <a:endParaRPr lang="en-US" sz="975" dirty="0"/>
          </a:p>
        </p:txBody>
      </p:sp>
      <p:sp>
        <p:nvSpPr>
          <p:cNvPr id="160" name="Shape 147"/>
          <p:cNvSpPr/>
          <p:nvPr/>
        </p:nvSpPr>
        <p:spPr>
          <a:xfrm>
            <a:off x="7502872" y="5662613"/>
            <a:ext cx="119360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1" name="Text 148"/>
          <p:cNvSpPr/>
          <p:nvPr/>
        </p:nvSpPr>
        <p:spPr>
          <a:xfrm>
            <a:off x="7617172" y="5367338"/>
            <a:ext cx="1041202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34,20 €</a:t>
            </a:r>
            <a:endParaRPr lang="en-US" sz="975" dirty="0"/>
          </a:p>
        </p:txBody>
      </p:sp>
      <p:sp>
        <p:nvSpPr>
          <p:cNvPr id="162" name="Shape 149"/>
          <p:cNvSpPr/>
          <p:nvPr/>
        </p:nvSpPr>
        <p:spPr>
          <a:xfrm>
            <a:off x="8696474" y="5662613"/>
            <a:ext cx="240372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3" name="Shape 150"/>
          <p:cNvSpPr/>
          <p:nvPr/>
        </p:nvSpPr>
        <p:spPr>
          <a:xfrm>
            <a:off x="8810774" y="5372100"/>
            <a:ext cx="1428750" cy="180975"/>
          </a:xfrm>
          <a:prstGeom prst="roundRect">
            <a:avLst>
              <a:gd name="adj" fmla="val 21053"/>
            </a:avLst>
          </a:prstGeom>
          <a:solidFill>
            <a:srgbClr val="F5A623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4" name="Text 151"/>
          <p:cNvSpPr/>
          <p:nvPr/>
        </p:nvSpPr>
        <p:spPr>
          <a:xfrm>
            <a:off x="8877449" y="5400675"/>
            <a:ext cx="137160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F5A623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ORANGE · CAPTURE 30€</a:t>
            </a:r>
            <a:endParaRPr lang="en-US" sz="750" dirty="0"/>
          </a:p>
        </p:txBody>
      </p:sp>
      <p:sp>
        <p:nvSpPr>
          <p:cNvPr id="165" name="Shape 152"/>
          <p:cNvSpPr/>
          <p:nvPr/>
        </p:nvSpPr>
        <p:spPr>
          <a:xfrm>
            <a:off x="11100197" y="5662613"/>
            <a:ext cx="815578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6" name="Text 153"/>
          <p:cNvSpPr/>
          <p:nvPr/>
        </p:nvSpPr>
        <p:spPr>
          <a:xfrm>
            <a:off x="11214497" y="5367338"/>
            <a:ext cx="663178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0,68</a:t>
            </a:r>
            <a:endParaRPr lang="en-US" sz="975" dirty="0"/>
          </a:p>
        </p:txBody>
      </p:sp>
      <p:sp>
        <p:nvSpPr>
          <p:cNvPr id="167" name="Shape 154"/>
          <p:cNvSpPr/>
          <p:nvPr/>
        </p:nvSpPr>
        <p:spPr>
          <a:xfrm>
            <a:off x="2371725" y="6081713"/>
            <a:ext cx="100845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8" name="Text 155"/>
          <p:cNvSpPr/>
          <p:nvPr/>
        </p:nvSpPr>
        <p:spPr>
          <a:xfrm>
            <a:off x="2486025" y="5786438"/>
            <a:ext cx="856059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P9XW1</a:t>
            </a:r>
            <a:endParaRPr lang="en-US" sz="825" dirty="0"/>
          </a:p>
        </p:txBody>
      </p:sp>
      <p:sp>
        <p:nvSpPr>
          <p:cNvPr id="169" name="Shape 156"/>
          <p:cNvSpPr/>
          <p:nvPr/>
        </p:nvSpPr>
        <p:spPr>
          <a:xfrm>
            <a:off x="3380184" y="6081713"/>
            <a:ext cx="216664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0" name="Text 157"/>
          <p:cNvSpPr/>
          <p:nvPr/>
        </p:nvSpPr>
        <p:spPr>
          <a:xfrm>
            <a:off x="3494484" y="5786438"/>
            <a:ext cx="2014240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Visseuse à choc</a:t>
            </a:r>
            <a:endParaRPr lang="en-US" sz="975" dirty="0"/>
          </a:p>
        </p:txBody>
      </p:sp>
      <p:sp>
        <p:nvSpPr>
          <p:cNvPr id="171" name="Shape 158"/>
          <p:cNvSpPr/>
          <p:nvPr/>
        </p:nvSpPr>
        <p:spPr>
          <a:xfrm>
            <a:off x="5546824" y="6081713"/>
            <a:ext cx="108585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2" name="Text 159"/>
          <p:cNvSpPr/>
          <p:nvPr/>
        </p:nvSpPr>
        <p:spPr>
          <a:xfrm>
            <a:off x="5661124" y="5786438"/>
            <a:ext cx="933450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28 août</a:t>
            </a:r>
            <a:endParaRPr lang="en-US" sz="975" dirty="0"/>
          </a:p>
        </p:txBody>
      </p:sp>
      <p:sp>
        <p:nvSpPr>
          <p:cNvPr id="173" name="Shape 160"/>
          <p:cNvSpPr/>
          <p:nvPr/>
        </p:nvSpPr>
        <p:spPr>
          <a:xfrm>
            <a:off x="6632674" y="6081713"/>
            <a:ext cx="870198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4" name="Text 161"/>
          <p:cNvSpPr/>
          <p:nvPr/>
        </p:nvSpPr>
        <p:spPr>
          <a:xfrm>
            <a:off x="6746974" y="5786438"/>
            <a:ext cx="717798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5h 14</a:t>
            </a:r>
            <a:endParaRPr lang="en-US" sz="975" dirty="0"/>
          </a:p>
        </p:txBody>
      </p:sp>
      <p:sp>
        <p:nvSpPr>
          <p:cNvPr id="175" name="Shape 162"/>
          <p:cNvSpPr/>
          <p:nvPr/>
        </p:nvSpPr>
        <p:spPr>
          <a:xfrm>
            <a:off x="7502872" y="6081713"/>
            <a:ext cx="119360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6" name="Text 163"/>
          <p:cNvSpPr/>
          <p:nvPr/>
        </p:nvSpPr>
        <p:spPr>
          <a:xfrm>
            <a:off x="7617172" y="5786438"/>
            <a:ext cx="1041202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42,80 €</a:t>
            </a:r>
            <a:endParaRPr lang="en-US" sz="975" dirty="0"/>
          </a:p>
        </p:txBody>
      </p:sp>
      <p:sp>
        <p:nvSpPr>
          <p:cNvPr id="177" name="Shape 164"/>
          <p:cNvSpPr/>
          <p:nvPr/>
        </p:nvSpPr>
        <p:spPr>
          <a:xfrm>
            <a:off x="8696474" y="6081713"/>
            <a:ext cx="240372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8" name="Shape 165"/>
          <p:cNvSpPr/>
          <p:nvPr/>
        </p:nvSpPr>
        <p:spPr>
          <a:xfrm>
            <a:off x="8810774" y="5791200"/>
            <a:ext cx="392460" cy="180975"/>
          </a:xfrm>
          <a:prstGeom prst="roundRect">
            <a:avLst>
              <a:gd name="adj" fmla="val 21053"/>
            </a:avLst>
          </a:prstGeom>
          <a:solidFill>
            <a:srgbClr val="4ADE80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9" name="Text 166"/>
          <p:cNvSpPr/>
          <p:nvPr/>
        </p:nvSpPr>
        <p:spPr>
          <a:xfrm>
            <a:off x="8877449" y="5819775"/>
            <a:ext cx="33531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VERT</a:t>
            </a:r>
            <a:endParaRPr lang="en-US" sz="750" dirty="0"/>
          </a:p>
        </p:txBody>
      </p:sp>
      <p:sp>
        <p:nvSpPr>
          <p:cNvPr id="180" name="Shape 167"/>
          <p:cNvSpPr/>
          <p:nvPr/>
        </p:nvSpPr>
        <p:spPr>
          <a:xfrm>
            <a:off x="11100197" y="6081713"/>
            <a:ext cx="815578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1" name="Text 168"/>
          <p:cNvSpPr/>
          <p:nvPr/>
        </p:nvSpPr>
        <p:spPr>
          <a:xfrm>
            <a:off x="11214497" y="5786438"/>
            <a:ext cx="663178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0,89</a:t>
            </a:r>
            <a:endParaRPr lang="en-US" sz="975" dirty="0"/>
          </a:p>
        </p:txBody>
      </p:sp>
      <p:sp>
        <p:nvSpPr>
          <p:cNvPr id="182" name="Shape 169"/>
          <p:cNvSpPr/>
          <p:nvPr/>
        </p:nvSpPr>
        <p:spPr>
          <a:xfrm>
            <a:off x="2371725" y="6500813"/>
            <a:ext cx="100845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3" name="Text 170"/>
          <p:cNvSpPr/>
          <p:nvPr/>
        </p:nvSpPr>
        <p:spPr>
          <a:xfrm>
            <a:off x="2486025" y="6205538"/>
            <a:ext cx="856059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RT8LK</a:t>
            </a:r>
            <a:endParaRPr lang="en-US" sz="825" dirty="0"/>
          </a:p>
        </p:txBody>
      </p:sp>
      <p:sp>
        <p:nvSpPr>
          <p:cNvPr id="184" name="Shape 171"/>
          <p:cNvSpPr/>
          <p:nvPr/>
        </p:nvSpPr>
        <p:spPr>
          <a:xfrm>
            <a:off x="3380184" y="6500813"/>
            <a:ext cx="216664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5" name="Text 172"/>
          <p:cNvSpPr/>
          <p:nvPr/>
        </p:nvSpPr>
        <p:spPr>
          <a:xfrm>
            <a:off x="3494484" y="6205538"/>
            <a:ext cx="2014240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Perceuse Bosch 18V</a:t>
            </a:r>
            <a:endParaRPr lang="en-US" sz="975" dirty="0"/>
          </a:p>
        </p:txBody>
      </p:sp>
      <p:sp>
        <p:nvSpPr>
          <p:cNvPr id="186" name="Shape 173"/>
          <p:cNvSpPr/>
          <p:nvPr/>
        </p:nvSpPr>
        <p:spPr>
          <a:xfrm>
            <a:off x="5546824" y="6500813"/>
            <a:ext cx="108585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7" name="Text 174"/>
          <p:cNvSpPr/>
          <p:nvPr/>
        </p:nvSpPr>
        <p:spPr>
          <a:xfrm>
            <a:off x="5661124" y="6205538"/>
            <a:ext cx="933450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12 août</a:t>
            </a:r>
            <a:endParaRPr lang="en-US" sz="975" dirty="0"/>
          </a:p>
        </p:txBody>
      </p:sp>
      <p:sp>
        <p:nvSpPr>
          <p:cNvPr id="188" name="Shape 175"/>
          <p:cNvSpPr/>
          <p:nvPr/>
        </p:nvSpPr>
        <p:spPr>
          <a:xfrm>
            <a:off x="6632674" y="6500813"/>
            <a:ext cx="870198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9" name="Text 176"/>
          <p:cNvSpPr/>
          <p:nvPr/>
        </p:nvSpPr>
        <p:spPr>
          <a:xfrm>
            <a:off x="6746974" y="6205538"/>
            <a:ext cx="717798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2h 47</a:t>
            </a:r>
            <a:endParaRPr lang="en-US" sz="975" dirty="0"/>
          </a:p>
        </p:txBody>
      </p:sp>
      <p:sp>
        <p:nvSpPr>
          <p:cNvPr id="190" name="Shape 177"/>
          <p:cNvSpPr/>
          <p:nvPr/>
        </p:nvSpPr>
        <p:spPr>
          <a:xfrm>
            <a:off x="7502872" y="6500813"/>
            <a:ext cx="119360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1" name="Text 178"/>
          <p:cNvSpPr/>
          <p:nvPr/>
        </p:nvSpPr>
        <p:spPr>
          <a:xfrm>
            <a:off x="7617172" y="6205538"/>
            <a:ext cx="1041202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17,80 €</a:t>
            </a:r>
            <a:endParaRPr lang="en-US" sz="975" dirty="0"/>
          </a:p>
        </p:txBody>
      </p:sp>
      <p:sp>
        <p:nvSpPr>
          <p:cNvPr id="192" name="Shape 179"/>
          <p:cNvSpPr/>
          <p:nvPr/>
        </p:nvSpPr>
        <p:spPr>
          <a:xfrm>
            <a:off x="8696474" y="6500813"/>
            <a:ext cx="240372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3" name="Shape 180"/>
          <p:cNvSpPr/>
          <p:nvPr/>
        </p:nvSpPr>
        <p:spPr>
          <a:xfrm>
            <a:off x="8810774" y="6210300"/>
            <a:ext cx="392460" cy="180975"/>
          </a:xfrm>
          <a:prstGeom prst="roundRect">
            <a:avLst>
              <a:gd name="adj" fmla="val 21053"/>
            </a:avLst>
          </a:prstGeom>
          <a:solidFill>
            <a:srgbClr val="4ADE80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4" name="Text 181"/>
          <p:cNvSpPr/>
          <p:nvPr/>
        </p:nvSpPr>
        <p:spPr>
          <a:xfrm>
            <a:off x="8877449" y="6238875"/>
            <a:ext cx="33531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VERT</a:t>
            </a:r>
            <a:endParaRPr lang="en-US" sz="750" dirty="0"/>
          </a:p>
        </p:txBody>
      </p:sp>
      <p:sp>
        <p:nvSpPr>
          <p:cNvPr id="195" name="Shape 182"/>
          <p:cNvSpPr/>
          <p:nvPr/>
        </p:nvSpPr>
        <p:spPr>
          <a:xfrm>
            <a:off x="11100197" y="6500813"/>
            <a:ext cx="815578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6" name="Text 183"/>
          <p:cNvSpPr/>
          <p:nvPr/>
        </p:nvSpPr>
        <p:spPr>
          <a:xfrm>
            <a:off x="11214497" y="6205538"/>
            <a:ext cx="663178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0,92</a:t>
            </a:r>
            <a:endParaRPr lang="en-US" sz="975" dirty="0"/>
          </a:p>
        </p:txBody>
      </p:sp>
      <p:sp>
        <p:nvSpPr>
          <p:cNvPr id="197" name="Shape 184"/>
          <p:cNvSpPr/>
          <p:nvPr/>
        </p:nvSpPr>
        <p:spPr>
          <a:xfrm>
            <a:off x="2371725" y="6510338"/>
            <a:ext cx="1008459" cy="419100"/>
          </a:xfrm>
          <a:prstGeom prst="rect">
            <a:avLst/>
          </a:prstGeom>
          <a:solidFill>
            <a:srgbClr val="D63232">
              <a:alpha val="4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8" name="Shape 185"/>
          <p:cNvSpPr/>
          <p:nvPr/>
        </p:nvSpPr>
        <p:spPr>
          <a:xfrm>
            <a:off x="2371725" y="6919913"/>
            <a:ext cx="100845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9" name="Text 186"/>
          <p:cNvSpPr/>
          <p:nvPr/>
        </p:nvSpPr>
        <p:spPr>
          <a:xfrm>
            <a:off x="2486025" y="6624638"/>
            <a:ext cx="856059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JN8XQ</a:t>
            </a:r>
            <a:endParaRPr lang="en-US" sz="825" dirty="0"/>
          </a:p>
        </p:txBody>
      </p:sp>
      <p:sp>
        <p:nvSpPr>
          <p:cNvPr id="200" name="Shape 187"/>
          <p:cNvSpPr/>
          <p:nvPr/>
        </p:nvSpPr>
        <p:spPr>
          <a:xfrm>
            <a:off x="3380184" y="6510338"/>
            <a:ext cx="2166640" cy="419100"/>
          </a:xfrm>
          <a:prstGeom prst="rect">
            <a:avLst/>
          </a:prstGeom>
          <a:solidFill>
            <a:srgbClr val="D63232">
              <a:alpha val="4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1" name="Shape 188"/>
          <p:cNvSpPr/>
          <p:nvPr/>
        </p:nvSpPr>
        <p:spPr>
          <a:xfrm>
            <a:off x="3380184" y="6919913"/>
            <a:ext cx="216664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2" name="Text 189"/>
          <p:cNvSpPr/>
          <p:nvPr/>
        </p:nvSpPr>
        <p:spPr>
          <a:xfrm>
            <a:off x="3494484" y="6624638"/>
            <a:ext cx="2014240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Scie sauteuse DeWalt</a:t>
            </a:r>
            <a:endParaRPr lang="en-US" sz="975" dirty="0"/>
          </a:p>
        </p:txBody>
      </p:sp>
      <p:sp>
        <p:nvSpPr>
          <p:cNvPr id="203" name="Shape 190"/>
          <p:cNvSpPr/>
          <p:nvPr/>
        </p:nvSpPr>
        <p:spPr>
          <a:xfrm>
            <a:off x="5546824" y="6510338"/>
            <a:ext cx="1085850" cy="419100"/>
          </a:xfrm>
          <a:prstGeom prst="rect">
            <a:avLst/>
          </a:prstGeom>
          <a:solidFill>
            <a:srgbClr val="D63232">
              <a:alpha val="4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4" name="Shape 191"/>
          <p:cNvSpPr/>
          <p:nvPr/>
        </p:nvSpPr>
        <p:spPr>
          <a:xfrm>
            <a:off x="5546824" y="6919913"/>
            <a:ext cx="108585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5" name="Text 192"/>
          <p:cNvSpPr/>
          <p:nvPr/>
        </p:nvSpPr>
        <p:spPr>
          <a:xfrm>
            <a:off x="5661124" y="6624638"/>
            <a:ext cx="933450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22 jui</a:t>
            </a:r>
            <a:endParaRPr lang="en-US" sz="975" dirty="0"/>
          </a:p>
        </p:txBody>
      </p:sp>
      <p:sp>
        <p:nvSpPr>
          <p:cNvPr id="206" name="Shape 193"/>
          <p:cNvSpPr/>
          <p:nvPr/>
        </p:nvSpPr>
        <p:spPr>
          <a:xfrm>
            <a:off x="6632674" y="6510338"/>
            <a:ext cx="870198" cy="419100"/>
          </a:xfrm>
          <a:prstGeom prst="rect">
            <a:avLst/>
          </a:prstGeom>
          <a:solidFill>
            <a:srgbClr val="D63232">
              <a:alpha val="4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7" name="Shape 194"/>
          <p:cNvSpPr/>
          <p:nvPr/>
        </p:nvSpPr>
        <p:spPr>
          <a:xfrm>
            <a:off x="6632674" y="6919913"/>
            <a:ext cx="870198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8" name="Text 195"/>
          <p:cNvSpPr/>
          <p:nvPr/>
        </p:nvSpPr>
        <p:spPr>
          <a:xfrm>
            <a:off x="6746974" y="6624638"/>
            <a:ext cx="717798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8h 30</a:t>
            </a:r>
            <a:endParaRPr lang="en-US" sz="975" dirty="0"/>
          </a:p>
        </p:txBody>
      </p:sp>
      <p:sp>
        <p:nvSpPr>
          <p:cNvPr id="209" name="Shape 196"/>
          <p:cNvSpPr/>
          <p:nvPr/>
        </p:nvSpPr>
        <p:spPr>
          <a:xfrm>
            <a:off x="7502872" y="6510338"/>
            <a:ext cx="1193602" cy="419100"/>
          </a:xfrm>
          <a:prstGeom prst="rect">
            <a:avLst/>
          </a:prstGeom>
          <a:solidFill>
            <a:srgbClr val="D63232">
              <a:alpha val="4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0" name="Shape 197"/>
          <p:cNvSpPr/>
          <p:nvPr/>
        </p:nvSpPr>
        <p:spPr>
          <a:xfrm>
            <a:off x="7502872" y="6919913"/>
            <a:ext cx="119360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1" name="Text 198"/>
          <p:cNvSpPr/>
          <p:nvPr/>
        </p:nvSpPr>
        <p:spPr>
          <a:xfrm>
            <a:off x="7617172" y="6624638"/>
            <a:ext cx="1041202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112,00 €</a:t>
            </a:r>
            <a:endParaRPr lang="en-US" sz="975" dirty="0"/>
          </a:p>
        </p:txBody>
      </p:sp>
      <p:sp>
        <p:nvSpPr>
          <p:cNvPr id="212" name="Shape 199"/>
          <p:cNvSpPr/>
          <p:nvPr/>
        </p:nvSpPr>
        <p:spPr>
          <a:xfrm>
            <a:off x="8696474" y="6510338"/>
            <a:ext cx="2403723" cy="419100"/>
          </a:xfrm>
          <a:prstGeom prst="rect">
            <a:avLst/>
          </a:prstGeom>
          <a:solidFill>
            <a:srgbClr val="D63232">
              <a:alpha val="4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3" name="Shape 200"/>
          <p:cNvSpPr/>
          <p:nvPr/>
        </p:nvSpPr>
        <p:spPr>
          <a:xfrm>
            <a:off x="8696474" y="6919913"/>
            <a:ext cx="240372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4" name="Shape 201"/>
          <p:cNvSpPr/>
          <p:nvPr/>
        </p:nvSpPr>
        <p:spPr>
          <a:xfrm>
            <a:off x="8810774" y="6629400"/>
            <a:ext cx="1428750" cy="180975"/>
          </a:xfrm>
          <a:prstGeom prst="roundRect">
            <a:avLst>
              <a:gd name="adj" fmla="val 21053"/>
            </a:avLst>
          </a:prstGeom>
          <a:solidFill>
            <a:srgbClr val="D63232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5" name="Text 202"/>
          <p:cNvSpPr/>
          <p:nvPr/>
        </p:nvSpPr>
        <p:spPr>
          <a:xfrm>
            <a:off x="8877449" y="6657975"/>
            <a:ext cx="137160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D6323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ROUGE · CAPTURE 200€</a:t>
            </a:r>
            <a:endParaRPr lang="en-US" sz="750" dirty="0"/>
          </a:p>
        </p:txBody>
      </p:sp>
      <p:sp>
        <p:nvSpPr>
          <p:cNvPr id="216" name="Shape 203"/>
          <p:cNvSpPr/>
          <p:nvPr/>
        </p:nvSpPr>
        <p:spPr>
          <a:xfrm>
            <a:off x="11100197" y="6510338"/>
            <a:ext cx="815578" cy="419100"/>
          </a:xfrm>
          <a:prstGeom prst="rect">
            <a:avLst/>
          </a:prstGeom>
          <a:solidFill>
            <a:srgbClr val="D63232">
              <a:alpha val="4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7" name="Shape 204"/>
          <p:cNvSpPr/>
          <p:nvPr/>
        </p:nvSpPr>
        <p:spPr>
          <a:xfrm>
            <a:off x="11100197" y="6919913"/>
            <a:ext cx="815578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8" name="Text 205"/>
          <p:cNvSpPr/>
          <p:nvPr/>
        </p:nvSpPr>
        <p:spPr>
          <a:xfrm>
            <a:off x="11214497" y="6624638"/>
            <a:ext cx="663178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0,28</a:t>
            </a:r>
            <a:endParaRPr lang="en-US" sz="97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5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71450" y="133350"/>
            <a:ext cx="1592610" cy="238125"/>
          </a:xfrm>
          <a:prstGeom prst="roundRect">
            <a:avLst>
              <a:gd name="adj" fmla="val 16000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>
                <a:alpha val="6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276225" y="190500"/>
            <a:ext cx="145926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kern="0" spc="45" dirty="0">
                <a:solidFill>
                  <a:srgbClr val="6B686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CATALOGUE ADMIN · CRUD</a:t>
            </a:r>
            <a:endParaRPr lang="en-US" sz="75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2192000" cy="7810500"/>
          </a:xfrm>
          <a:prstGeom prst="roundRect">
            <a:avLst>
              <a:gd name="adj" fmla="val 1220"/>
            </a:avLst>
          </a:prstGeom>
          <a:solidFill>
            <a:srgbClr val="35363A"/>
          </a:solidFill>
          <a:ln/>
          <a:effectLst>
            <a:outerShdw blurRad="762000" dist="2286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12192000" cy="419100"/>
          </a:xfrm>
          <a:prstGeom prst="rect">
            <a:avLst/>
          </a:prstGeom>
          <a:solidFill>
            <a:srgbClr val="202124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133350" y="152400"/>
            <a:ext cx="114300" cy="114300"/>
          </a:xfrm>
          <a:prstGeom prst="ellipse">
            <a:avLst/>
          </a:prstGeom>
          <a:solidFill>
            <a:srgbClr val="FF5F57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323850" y="152400"/>
            <a:ext cx="114300" cy="114300"/>
          </a:xfrm>
          <a:prstGeom prst="ellipse">
            <a:avLst/>
          </a:prstGeom>
          <a:solidFill>
            <a:srgbClr val="FEBC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" name="Shape 6"/>
          <p:cNvSpPr/>
          <p:nvPr/>
        </p:nvSpPr>
        <p:spPr>
          <a:xfrm>
            <a:off x="514350" y="152400"/>
            <a:ext cx="114300" cy="114300"/>
          </a:xfrm>
          <a:prstGeom prst="ellipse">
            <a:avLst/>
          </a:prstGeom>
          <a:solidFill>
            <a:srgbClr val="28C84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" name="Shape 7"/>
          <p:cNvSpPr/>
          <p:nvPr/>
        </p:nvSpPr>
        <p:spPr>
          <a:xfrm>
            <a:off x="800100" y="95250"/>
            <a:ext cx="1298079" cy="323850"/>
          </a:xfrm>
          <a:prstGeom prst="roundRect">
            <a:avLst>
              <a:gd name="adj" fmla="val 23529"/>
            </a:avLst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900" y="323850"/>
            <a:ext cx="76200" cy="95250"/>
          </a:xfrm>
          <a:prstGeom prst="rect">
            <a:avLst/>
          </a:prstGeom>
        </p:spPr>
      </p:pic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2098179" y="323850"/>
            <a:ext cx="76200" cy="95250"/>
          </a:xfrm>
          <a:prstGeom prst="rect">
            <a:avLst/>
          </a:prstGeom>
        </p:spPr>
      </p:pic>
      <p:sp>
        <p:nvSpPr>
          <p:cNvPr id="12" name="Shape 8"/>
          <p:cNvSpPr/>
          <p:nvPr/>
        </p:nvSpPr>
        <p:spPr>
          <a:xfrm>
            <a:off x="914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" name="Text 9"/>
          <p:cNvSpPr/>
          <p:nvPr/>
        </p:nvSpPr>
        <p:spPr>
          <a:xfrm>
            <a:off x="1123950" y="180975"/>
            <a:ext cx="936129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Catalogue admin</a:t>
            </a:r>
            <a:endParaRPr lang="en-US" sz="900" dirty="0"/>
          </a:p>
        </p:txBody>
      </p:sp>
      <p:sp>
        <p:nvSpPr>
          <p:cNvPr id="14" name="Shape 10"/>
          <p:cNvSpPr/>
          <p:nvPr/>
        </p:nvSpPr>
        <p:spPr>
          <a:xfrm>
            <a:off x="2212479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" name="Text 11"/>
          <p:cNvSpPr/>
          <p:nvPr/>
        </p:nvSpPr>
        <p:spPr>
          <a:xfrm>
            <a:off x="2422029" y="180975"/>
            <a:ext cx="94863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Stripe Dashboard</a:t>
            </a:r>
            <a:endParaRPr lang="en-US" sz="900" dirty="0"/>
          </a:p>
        </p:txBody>
      </p:sp>
      <p:sp>
        <p:nvSpPr>
          <p:cNvPr id="16" name="Shape 12"/>
          <p:cNvSpPr/>
          <p:nvPr/>
        </p:nvSpPr>
        <p:spPr>
          <a:xfrm>
            <a:off x="3523059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" name="Text 13"/>
          <p:cNvSpPr/>
          <p:nvPr/>
        </p:nvSpPr>
        <p:spPr>
          <a:xfrm>
            <a:off x="3732609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Notion</a:t>
            </a:r>
            <a:endParaRPr lang="en-US" sz="900" dirty="0"/>
          </a:p>
        </p:txBody>
      </p:sp>
      <p:sp>
        <p:nvSpPr>
          <p:cNvPr id="18" name="Shape 14"/>
          <p:cNvSpPr/>
          <p:nvPr/>
        </p:nvSpPr>
        <p:spPr>
          <a:xfrm>
            <a:off x="0" y="419100"/>
            <a:ext cx="12192000" cy="381000"/>
          </a:xfrm>
          <a:prstGeom prst="rect">
            <a:avLst/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" name="Shape 15"/>
          <p:cNvSpPr/>
          <p:nvPr/>
        </p:nvSpPr>
        <p:spPr>
          <a:xfrm>
            <a:off x="1333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" name="Shape 16"/>
          <p:cNvSpPr/>
          <p:nvPr/>
        </p:nvSpPr>
        <p:spPr>
          <a:xfrm>
            <a:off x="438150" y="466725"/>
            <a:ext cx="11315700" cy="285750"/>
          </a:xfrm>
          <a:prstGeom prst="roundRect">
            <a:avLst>
              <a:gd name="adj" fmla="val 50000"/>
            </a:avLst>
          </a:prstGeom>
          <a:solidFill>
            <a:srgbClr val="282A2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" name="Shape 17"/>
          <p:cNvSpPr/>
          <p:nvPr/>
        </p:nvSpPr>
        <p:spPr>
          <a:xfrm>
            <a:off x="571500" y="552450"/>
            <a:ext cx="114300" cy="1143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" name="Text 18"/>
          <p:cNvSpPr/>
          <p:nvPr/>
        </p:nvSpPr>
        <p:spPr>
          <a:xfrm>
            <a:off x="762000" y="528638"/>
            <a:ext cx="11184255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admin.toolbox24.fr/catalogue</a:t>
            </a:r>
            <a:endParaRPr lang="en-US" sz="975" dirty="0"/>
          </a:p>
        </p:txBody>
      </p:sp>
      <p:sp>
        <p:nvSpPr>
          <p:cNvPr id="23" name="Shape 19"/>
          <p:cNvSpPr/>
          <p:nvPr/>
        </p:nvSpPr>
        <p:spPr>
          <a:xfrm>
            <a:off x="119062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" name="Shape 20"/>
          <p:cNvSpPr/>
          <p:nvPr/>
        </p:nvSpPr>
        <p:spPr>
          <a:xfrm>
            <a:off x="0" y="800100"/>
            <a:ext cx="12192000" cy="70104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" name="Shape 21"/>
          <p:cNvSpPr/>
          <p:nvPr/>
        </p:nvSpPr>
        <p:spPr>
          <a:xfrm>
            <a:off x="0" y="800100"/>
            <a:ext cx="12192000" cy="7010400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6" name="Shape 22"/>
          <p:cNvSpPr/>
          <p:nvPr/>
        </p:nvSpPr>
        <p:spPr>
          <a:xfrm>
            <a:off x="0" y="800100"/>
            <a:ext cx="2095500" cy="7010400"/>
          </a:xfrm>
          <a:prstGeom prst="rect">
            <a:avLst/>
          </a:prstGeom>
          <a:solidFill>
            <a:srgbClr val="0D0D0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7" name="Shape 23"/>
          <p:cNvSpPr/>
          <p:nvPr/>
        </p:nvSpPr>
        <p:spPr>
          <a:xfrm>
            <a:off x="2085975" y="800100"/>
            <a:ext cx="9525" cy="7010400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8" name="Shape 24"/>
          <p:cNvSpPr/>
          <p:nvPr/>
        </p:nvSpPr>
        <p:spPr>
          <a:xfrm>
            <a:off x="114300" y="1495425"/>
            <a:ext cx="18573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9" name="Text 25"/>
          <p:cNvSpPr/>
          <p:nvPr/>
        </p:nvSpPr>
        <p:spPr>
          <a:xfrm>
            <a:off x="209550" y="1038225"/>
            <a:ext cx="8255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125" b="1" kern="0" spc="-22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TOOLBOX</a:t>
            </a:r>
            <a:endParaRPr lang="en-US" sz="1125" dirty="0"/>
          </a:p>
        </p:txBody>
      </p:sp>
      <p:sp>
        <p:nvSpPr>
          <p:cNvPr id="30" name="Shape 26"/>
          <p:cNvSpPr/>
          <p:nvPr/>
        </p:nvSpPr>
        <p:spPr>
          <a:xfrm>
            <a:off x="977950" y="1038225"/>
            <a:ext cx="261193" cy="152400"/>
          </a:xfrm>
          <a:prstGeom prst="roundRect">
            <a:avLst>
              <a:gd name="adj" fmla="val 12500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1" name="Text 27"/>
          <p:cNvSpPr/>
          <p:nvPr/>
        </p:nvSpPr>
        <p:spPr>
          <a:xfrm>
            <a:off x="1016050" y="1038225"/>
            <a:ext cx="261193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125" b="1" kern="0" spc="-22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24</a:t>
            </a:r>
            <a:endParaRPr lang="en-US" sz="1125" dirty="0"/>
          </a:p>
        </p:txBody>
      </p:sp>
      <p:sp>
        <p:nvSpPr>
          <p:cNvPr id="32" name="Text 28"/>
          <p:cNvSpPr/>
          <p:nvPr/>
        </p:nvSpPr>
        <p:spPr>
          <a:xfrm>
            <a:off x="209550" y="1228725"/>
            <a:ext cx="1743075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108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BACK-OFFICE · OPÉRATEUR</a:t>
            </a:r>
            <a:endParaRPr lang="en-US" sz="675" dirty="0"/>
          </a:p>
        </p:txBody>
      </p:sp>
      <p:sp>
        <p:nvSpPr>
          <p:cNvPr id="33" name="Text 29"/>
          <p:cNvSpPr/>
          <p:nvPr/>
        </p:nvSpPr>
        <p:spPr>
          <a:xfrm>
            <a:off x="209550" y="1790700"/>
            <a:ext cx="1743075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95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EXPLOITATION</a:t>
            </a:r>
            <a:endParaRPr lang="en-US" sz="675" dirty="0"/>
          </a:p>
        </p:txBody>
      </p:sp>
      <p:pic>
        <p:nvPicPr>
          <p:cNvPr id="34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9550" y="2081212"/>
            <a:ext cx="142875" cy="142875"/>
          </a:xfrm>
          <a:prstGeom prst="rect">
            <a:avLst/>
          </a:prstGeom>
        </p:spPr>
      </p:pic>
      <p:sp>
        <p:nvSpPr>
          <p:cNvPr id="35" name="Text 30"/>
          <p:cNvSpPr/>
          <p:nvPr/>
        </p:nvSpPr>
        <p:spPr>
          <a:xfrm>
            <a:off x="447675" y="2076450"/>
            <a:ext cx="1022449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Vue d'ensemble</a:t>
            </a:r>
            <a:endParaRPr lang="en-US" sz="975" dirty="0"/>
          </a:p>
        </p:txBody>
      </p:sp>
      <p:pic>
        <p:nvPicPr>
          <p:cNvPr id="36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9550" y="2424113"/>
            <a:ext cx="142875" cy="142875"/>
          </a:xfrm>
          <a:prstGeom prst="rect">
            <a:avLst/>
          </a:prstGeom>
        </p:spPr>
      </p:pic>
      <p:sp>
        <p:nvSpPr>
          <p:cNvPr id="37" name="Text 31"/>
          <p:cNvSpPr/>
          <p:nvPr/>
        </p:nvSpPr>
        <p:spPr>
          <a:xfrm>
            <a:off x="447675" y="2419350"/>
            <a:ext cx="1060996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File de validation</a:t>
            </a:r>
            <a:endParaRPr lang="en-US" sz="975" dirty="0"/>
          </a:p>
        </p:txBody>
      </p:sp>
      <p:sp>
        <p:nvSpPr>
          <p:cNvPr id="38" name="Shape 32"/>
          <p:cNvSpPr/>
          <p:nvPr/>
        </p:nvSpPr>
        <p:spPr>
          <a:xfrm>
            <a:off x="1704975" y="2424113"/>
            <a:ext cx="171450" cy="142875"/>
          </a:xfrm>
          <a:prstGeom prst="ellipse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9" name="Text 33"/>
          <p:cNvSpPr/>
          <p:nvPr/>
        </p:nvSpPr>
        <p:spPr>
          <a:xfrm>
            <a:off x="1762125" y="2433637"/>
            <a:ext cx="1333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8</a:t>
            </a:r>
            <a:endParaRPr lang="en-US" sz="750" dirty="0"/>
          </a:p>
        </p:txBody>
      </p:sp>
      <p:pic>
        <p:nvPicPr>
          <p:cNvPr id="40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550" y="2767013"/>
            <a:ext cx="142875" cy="142875"/>
          </a:xfrm>
          <a:prstGeom prst="rect">
            <a:avLst/>
          </a:prstGeom>
        </p:spPr>
      </p:pic>
      <p:sp>
        <p:nvSpPr>
          <p:cNvPr id="41" name="Text 34"/>
          <p:cNvSpPr/>
          <p:nvPr/>
        </p:nvSpPr>
        <p:spPr>
          <a:xfrm>
            <a:off x="447675" y="2762250"/>
            <a:ext cx="601414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Sessions</a:t>
            </a:r>
            <a:endParaRPr lang="en-US" sz="975" dirty="0"/>
          </a:p>
        </p:txBody>
      </p:sp>
      <p:pic>
        <p:nvPicPr>
          <p:cNvPr id="42" name="Image 5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9550" y="3109913"/>
            <a:ext cx="142875" cy="142875"/>
          </a:xfrm>
          <a:prstGeom prst="rect">
            <a:avLst/>
          </a:prstGeom>
        </p:spPr>
      </p:pic>
      <p:sp>
        <p:nvSpPr>
          <p:cNvPr id="43" name="Text 35"/>
          <p:cNvSpPr/>
          <p:nvPr/>
        </p:nvSpPr>
        <p:spPr>
          <a:xfrm>
            <a:off x="447675" y="3105150"/>
            <a:ext cx="93732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Casiers &amp; sites</a:t>
            </a:r>
            <a:endParaRPr lang="en-US" sz="975" dirty="0"/>
          </a:p>
        </p:txBody>
      </p:sp>
      <p:sp>
        <p:nvSpPr>
          <p:cNvPr id="44" name="Text 36"/>
          <p:cNvSpPr/>
          <p:nvPr/>
        </p:nvSpPr>
        <p:spPr>
          <a:xfrm>
            <a:off x="209550" y="3505200"/>
            <a:ext cx="1743075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95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ADMINISTRATION</a:t>
            </a:r>
            <a:endParaRPr lang="en-US" sz="675" dirty="0"/>
          </a:p>
        </p:txBody>
      </p:sp>
      <p:pic>
        <p:nvPicPr>
          <p:cNvPr id="45" name="Image 6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9550" y="3795713"/>
            <a:ext cx="142875" cy="142875"/>
          </a:xfrm>
          <a:prstGeom prst="rect">
            <a:avLst/>
          </a:prstGeom>
        </p:spPr>
      </p:pic>
      <p:sp>
        <p:nvSpPr>
          <p:cNvPr id="46" name="Text 37"/>
          <p:cNvSpPr/>
          <p:nvPr/>
        </p:nvSpPr>
        <p:spPr>
          <a:xfrm>
            <a:off x="447675" y="3790950"/>
            <a:ext cx="730448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Utilisateurs</a:t>
            </a:r>
            <a:endParaRPr lang="en-US" sz="975" dirty="0"/>
          </a:p>
        </p:txBody>
      </p:sp>
      <p:pic>
        <p:nvPicPr>
          <p:cNvPr id="47" name="Image 7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550" y="4138613"/>
            <a:ext cx="142875" cy="142875"/>
          </a:xfrm>
          <a:prstGeom prst="rect">
            <a:avLst/>
          </a:prstGeom>
        </p:spPr>
      </p:pic>
      <p:sp>
        <p:nvSpPr>
          <p:cNvPr id="48" name="Text 38"/>
          <p:cNvSpPr/>
          <p:nvPr/>
        </p:nvSpPr>
        <p:spPr>
          <a:xfrm>
            <a:off x="447675" y="4133850"/>
            <a:ext cx="685502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Paiements</a:t>
            </a:r>
            <a:endParaRPr lang="en-US" sz="975" dirty="0"/>
          </a:p>
        </p:txBody>
      </p:sp>
      <p:pic>
        <p:nvPicPr>
          <p:cNvPr id="49" name="Image 8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09550" y="4481513"/>
            <a:ext cx="142875" cy="142875"/>
          </a:xfrm>
          <a:prstGeom prst="rect">
            <a:avLst/>
          </a:prstGeom>
        </p:spPr>
      </p:pic>
      <p:sp>
        <p:nvSpPr>
          <p:cNvPr id="50" name="Text 39"/>
          <p:cNvSpPr/>
          <p:nvPr/>
        </p:nvSpPr>
        <p:spPr>
          <a:xfrm>
            <a:off x="447675" y="4476750"/>
            <a:ext cx="609302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Incidents</a:t>
            </a:r>
            <a:endParaRPr lang="en-US" sz="975" dirty="0"/>
          </a:p>
        </p:txBody>
      </p:sp>
      <p:sp>
        <p:nvSpPr>
          <p:cNvPr id="51" name="Shape 40"/>
          <p:cNvSpPr/>
          <p:nvPr/>
        </p:nvSpPr>
        <p:spPr>
          <a:xfrm>
            <a:off x="1704975" y="4481513"/>
            <a:ext cx="171450" cy="142875"/>
          </a:xfrm>
          <a:prstGeom prst="ellipse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2" name="Text 41"/>
          <p:cNvSpPr/>
          <p:nvPr/>
        </p:nvSpPr>
        <p:spPr>
          <a:xfrm>
            <a:off x="1762125" y="4491038"/>
            <a:ext cx="1333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</a:t>
            </a:r>
            <a:endParaRPr lang="en-US" sz="750" dirty="0"/>
          </a:p>
        </p:txBody>
      </p:sp>
      <p:pic>
        <p:nvPicPr>
          <p:cNvPr id="53" name="Image 9" descr="preencoded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09550" y="4824413"/>
            <a:ext cx="142875" cy="142875"/>
          </a:xfrm>
          <a:prstGeom prst="rect">
            <a:avLst/>
          </a:prstGeom>
        </p:spPr>
      </p:pic>
      <p:sp>
        <p:nvSpPr>
          <p:cNvPr id="54" name="Text 42"/>
          <p:cNvSpPr/>
          <p:nvPr/>
        </p:nvSpPr>
        <p:spPr>
          <a:xfrm>
            <a:off x="447675" y="4819650"/>
            <a:ext cx="6445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Reporting</a:t>
            </a:r>
            <a:endParaRPr lang="en-US" sz="975" dirty="0"/>
          </a:p>
        </p:txBody>
      </p:sp>
      <p:sp>
        <p:nvSpPr>
          <p:cNvPr id="55" name="Shape 43"/>
          <p:cNvSpPr/>
          <p:nvPr/>
        </p:nvSpPr>
        <p:spPr>
          <a:xfrm>
            <a:off x="114300" y="7229475"/>
            <a:ext cx="18573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6" name="Shape 44"/>
          <p:cNvSpPr/>
          <p:nvPr/>
        </p:nvSpPr>
        <p:spPr>
          <a:xfrm>
            <a:off x="209550" y="7353300"/>
            <a:ext cx="209550" cy="209550"/>
          </a:xfrm>
          <a:prstGeom prst="ellipse">
            <a:avLst/>
          </a:prstGeom>
          <a:solidFill>
            <a:srgbClr val="1C1C1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7" name="Text 45"/>
          <p:cNvSpPr/>
          <p:nvPr/>
        </p:nvSpPr>
        <p:spPr>
          <a:xfrm>
            <a:off x="247352" y="7410450"/>
            <a:ext cx="209996" cy="133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GB</a:t>
            </a:r>
            <a:endParaRPr lang="en-US" sz="675" dirty="0"/>
          </a:p>
        </p:txBody>
      </p:sp>
      <p:sp>
        <p:nvSpPr>
          <p:cNvPr id="58" name="Text 46"/>
          <p:cNvSpPr/>
          <p:nvPr/>
        </p:nvSpPr>
        <p:spPr>
          <a:xfrm>
            <a:off x="514350" y="7381875"/>
            <a:ext cx="806797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Guillaume B.</a:t>
            </a:r>
            <a:endParaRPr lang="en-US" sz="975" dirty="0"/>
          </a:p>
        </p:txBody>
      </p:sp>
      <p:sp>
        <p:nvSpPr>
          <p:cNvPr id="59" name="Shape 47"/>
          <p:cNvSpPr/>
          <p:nvPr/>
        </p:nvSpPr>
        <p:spPr>
          <a:xfrm>
            <a:off x="2095500" y="800100"/>
            <a:ext cx="10096500" cy="714375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0" name="Shape 48"/>
          <p:cNvSpPr/>
          <p:nvPr/>
        </p:nvSpPr>
        <p:spPr>
          <a:xfrm>
            <a:off x="2095500" y="1504950"/>
            <a:ext cx="1009650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1" name="Text 49"/>
          <p:cNvSpPr/>
          <p:nvPr/>
        </p:nvSpPr>
        <p:spPr>
          <a:xfrm>
            <a:off x="2324100" y="1070372"/>
            <a:ext cx="2032099" cy="20240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125" b="1" kern="0" spc="-1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Catalogue · gestion des outils</a:t>
            </a:r>
            <a:endParaRPr lang="en-US" sz="1125" dirty="0"/>
          </a:p>
        </p:txBody>
      </p:sp>
      <p:sp>
        <p:nvSpPr>
          <p:cNvPr id="62" name="Shape 50"/>
          <p:cNvSpPr/>
          <p:nvPr/>
        </p:nvSpPr>
        <p:spPr>
          <a:xfrm>
            <a:off x="4413349" y="914400"/>
            <a:ext cx="2399854" cy="476250"/>
          </a:xfrm>
          <a:prstGeom prst="roundRect">
            <a:avLst>
              <a:gd name="adj" fmla="val 16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63" name="Image 10" descr="preencoded.pn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537174" y="1085850"/>
            <a:ext cx="99120" cy="133350"/>
          </a:xfrm>
          <a:prstGeom prst="rect">
            <a:avLst/>
          </a:prstGeom>
        </p:spPr>
      </p:pic>
      <p:sp>
        <p:nvSpPr>
          <p:cNvPr id="64" name="Text 51"/>
          <p:cNvSpPr/>
          <p:nvPr/>
        </p:nvSpPr>
        <p:spPr>
          <a:xfrm>
            <a:off x="4712494" y="1000125"/>
            <a:ext cx="1794867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Rechercher session, utilisateur, casier…</a:t>
            </a:r>
            <a:endParaRPr lang="en-US" sz="975" dirty="0"/>
          </a:p>
        </p:txBody>
      </p:sp>
      <p:sp>
        <p:nvSpPr>
          <p:cNvPr id="65" name="Text 52"/>
          <p:cNvSpPr/>
          <p:nvPr/>
        </p:nvSpPr>
        <p:spPr>
          <a:xfrm>
            <a:off x="6507361" y="1085850"/>
            <a:ext cx="258217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⌘K</a:t>
            </a:r>
            <a:endParaRPr lang="en-US" sz="825" dirty="0"/>
          </a:p>
        </p:txBody>
      </p:sp>
      <p:sp>
        <p:nvSpPr>
          <p:cNvPr id="66" name="Shape 53"/>
          <p:cNvSpPr/>
          <p:nvPr/>
        </p:nvSpPr>
        <p:spPr>
          <a:xfrm>
            <a:off x="9232106" y="1033462"/>
            <a:ext cx="1573560" cy="238125"/>
          </a:xfrm>
          <a:prstGeom prst="roundRect">
            <a:avLst>
              <a:gd name="adj" fmla="val 50000"/>
            </a:avLst>
          </a:prstGeom>
          <a:solidFill>
            <a:srgbClr val="4ADE80">
              <a:alpha val="8000"/>
            </a:srgbClr>
          </a:solidFill>
          <a:ln w="9525">
            <a:solidFill>
              <a:srgbClr val="4ADE80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7" name="Shape 54"/>
          <p:cNvSpPr/>
          <p:nvPr/>
        </p:nvSpPr>
        <p:spPr>
          <a:xfrm>
            <a:off x="9336881" y="1123950"/>
            <a:ext cx="57150" cy="57150"/>
          </a:xfrm>
          <a:prstGeom prst="ellipse">
            <a:avLst/>
          </a:prstGeom>
          <a:solidFill>
            <a:srgbClr val="4ADE80">
              <a:alpha val="38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8" name="Text 55"/>
          <p:cNvSpPr/>
          <p:nvPr/>
        </p:nvSpPr>
        <p:spPr>
          <a:xfrm>
            <a:off x="9470231" y="1090613"/>
            <a:ext cx="130686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REALTIME · SUPABASE</a:t>
            </a:r>
            <a:endParaRPr lang="en-US" sz="750" dirty="0"/>
          </a:p>
        </p:txBody>
      </p:sp>
      <p:sp>
        <p:nvSpPr>
          <p:cNvPr id="69" name="Shape 56"/>
          <p:cNvSpPr/>
          <p:nvPr/>
        </p:nvSpPr>
        <p:spPr>
          <a:xfrm>
            <a:off x="10939016" y="1023938"/>
            <a:ext cx="1024384" cy="257175"/>
          </a:xfrm>
          <a:prstGeom prst="roundRect">
            <a:avLst>
              <a:gd name="adj" fmla="val 25926"/>
            </a:avLst>
          </a:prstGeom>
          <a:solidFill>
            <a:srgbClr val="131315"/>
          </a:solidFill>
          <a:ln w="9525">
            <a:solidFill>
              <a:srgbClr val="38383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0" name="Text 57"/>
          <p:cNvSpPr/>
          <p:nvPr/>
        </p:nvSpPr>
        <p:spPr>
          <a:xfrm>
            <a:off x="11005691" y="1081088"/>
            <a:ext cx="891034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Site Lyon-Est ▾</a:t>
            </a:r>
            <a:endParaRPr lang="en-US" sz="900" dirty="0"/>
          </a:p>
        </p:txBody>
      </p:sp>
      <p:sp>
        <p:nvSpPr>
          <p:cNvPr id="71" name="Shape 58"/>
          <p:cNvSpPr/>
          <p:nvPr/>
        </p:nvSpPr>
        <p:spPr>
          <a:xfrm>
            <a:off x="2095500" y="2428875"/>
            <a:ext cx="1009650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2" name="Text 59"/>
          <p:cNvSpPr/>
          <p:nvPr/>
        </p:nvSpPr>
        <p:spPr>
          <a:xfrm>
            <a:off x="2362200" y="1781175"/>
            <a:ext cx="174128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42 SKU ACTIFS · 6 SITES</a:t>
            </a:r>
            <a:endParaRPr lang="en-US" sz="750" dirty="0"/>
          </a:p>
        </p:txBody>
      </p:sp>
      <p:sp>
        <p:nvSpPr>
          <p:cNvPr id="73" name="Text 60"/>
          <p:cNvSpPr/>
          <p:nvPr/>
        </p:nvSpPr>
        <p:spPr>
          <a:xfrm>
            <a:off x="2362200" y="1962150"/>
            <a:ext cx="1741289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kern="0" spc="-42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Inventaire</a:t>
            </a:r>
            <a:endParaRPr lang="en-US" sz="2100" dirty="0"/>
          </a:p>
        </p:txBody>
      </p:sp>
      <p:sp>
        <p:nvSpPr>
          <p:cNvPr id="74" name="Shape 61"/>
          <p:cNvSpPr/>
          <p:nvPr/>
        </p:nvSpPr>
        <p:spPr>
          <a:xfrm>
            <a:off x="9632900" y="1952625"/>
            <a:ext cx="1049982" cy="304800"/>
          </a:xfrm>
          <a:prstGeom prst="roundRect">
            <a:avLst>
              <a:gd name="adj" fmla="val 21875"/>
            </a:avLst>
          </a:prstGeom>
          <a:solidFill>
            <a:srgbClr val="131315"/>
          </a:solidFill>
          <a:ln w="9525">
            <a:solidFill>
              <a:srgbClr val="38383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5" name="Text 62"/>
          <p:cNvSpPr/>
          <p:nvPr/>
        </p:nvSpPr>
        <p:spPr>
          <a:xfrm>
            <a:off x="9737675" y="2038350"/>
            <a:ext cx="840432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7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Importer CSV</a:t>
            </a:r>
            <a:endParaRPr lang="en-US" sz="975" dirty="0"/>
          </a:p>
        </p:txBody>
      </p:sp>
      <p:sp>
        <p:nvSpPr>
          <p:cNvPr id="76" name="Shape 63"/>
          <p:cNvSpPr/>
          <p:nvPr/>
        </p:nvSpPr>
        <p:spPr>
          <a:xfrm>
            <a:off x="10759083" y="1952625"/>
            <a:ext cx="1166217" cy="304800"/>
          </a:xfrm>
          <a:prstGeom prst="roundRect">
            <a:avLst>
              <a:gd name="adj" fmla="val 21875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7" name="Text 64"/>
          <p:cNvSpPr/>
          <p:nvPr/>
        </p:nvSpPr>
        <p:spPr>
          <a:xfrm>
            <a:off x="10854333" y="2038350"/>
            <a:ext cx="975717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75" b="1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+ Nouveau SKU</a:t>
            </a:r>
            <a:endParaRPr lang="en-US" sz="975" dirty="0"/>
          </a:p>
        </p:txBody>
      </p:sp>
      <p:sp>
        <p:nvSpPr>
          <p:cNvPr id="78" name="Shape 65"/>
          <p:cNvSpPr/>
          <p:nvPr/>
        </p:nvSpPr>
        <p:spPr>
          <a:xfrm>
            <a:off x="2362200" y="2667000"/>
            <a:ext cx="753814" cy="390525"/>
          </a:xfrm>
          <a:prstGeom prst="roundRect">
            <a:avLst>
              <a:gd name="adj" fmla="val 50000"/>
            </a:avLst>
          </a:prstGeom>
          <a:solidFill>
            <a:srgbClr val="F5F5F4"/>
          </a:solidFill>
          <a:ln w="9525">
            <a:solidFill>
              <a:srgbClr val="F5F5F4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9" name="Text 66"/>
          <p:cNvSpPr/>
          <p:nvPr/>
        </p:nvSpPr>
        <p:spPr>
          <a:xfrm>
            <a:off x="2486025" y="2743200"/>
            <a:ext cx="582364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0A0A0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Tous · 42</a:t>
            </a:r>
            <a:endParaRPr lang="en-US" sz="900" dirty="0"/>
          </a:p>
        </p:txBody>
      </p:sp>
      <p:sp>
        <p:nvSpPr>
          <p:cNvPr id="80" name="Shape 67"/>
          <p:cNvSpPr/>
          <p:nvPr/>
        </p:nvSpPr>
        <p:spPr>
          <a:xfrm>
            <a:off x="3173164" y="2667000"/>
            <a:ext cx="912912" cy="390525"/>
          </a:xfrm>
          <a:prstGeom prst="roundRect">
            <a:avLst>
              <a:gd name="adj" fmla="val 50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1" name="Text 68"/>
          <p:cNvSpPr/>
          <p:nvPr/>
        </p:nvSpPr>
        <p:spPr>
          <a:xfrm>
            <a:off x="3296989" y="2743200"/>
            <a:ext cx="741462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Perçage · 12</a:t>
            </a:r>
            <a:endParaRPr lang="en-US" sz="900" dirty="0"/>
          </a:p>
        </p:txBody>
      </p:sp>
      <p:sp>
        <p:nvSpPr>
          <p:cNvPr id="82" name="Shape 69"/>
          <p:cNvSpPr/>
          <p:nvPr/>
        </p:nvSpPr>
        <p:spPr>
          <a:xfrm>
            <a:off x="4143226" y="2667000"/>
            <a:ext cx="906512" cy="390525"/>
          </a:xfrm>
          <a:prstGeom prst="roundRect">
            <a:avLst>
              <a:gd name="adj" fmla="val 50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3" name="Text 70"/>
          <p:cNvSpPr/>
          <p:nvPr/>
        </p:nvSpPr>
        <p:spPr>
          <a:xfrm>
            <a:off x="4267051" y="2743200"/>
            <a:ext cx="735062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Découpe · 8</a:t>
            </a:r>
            <a:endParaRPr lang="en-US" sz="900" dirty="0"/>
          </a:p>
        </p:txBody>
      </p:sp>
      <p:sp>
        <p:nvSpPr>
          <p:cNvPr id="84" name="Shape 71"/>
          <p:cNvSpPr/>
          <p:nvPr/>
        </p:nvSpPr>
        <p:spPr>
          <a:xfrm>
            <a:off x="5106888" y="2667000"/>
            <a:ext cx="872430" cy="390525"/>
          </a:xfrm>
          <a:prstGeom prst="roundRect">
            <a:avLst>
              <a:gd name="adj" fmla="val 50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5" name="Text 72"/>
          <p:cNvSpPr/>
          <p:nvPr/>
        </p:nvSpPr>
        <p:spPr>
          <a:xfrm>
            <a:off x="5230713" y="2743200"/>
            <a:ext cx="700980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Soudure · 5</a:t>
            </a:r>
            <a:endParaRPr lang="en-US" sz="900" dirty="0"/>
          </a:p>
        </p:txBody>
      </p:sp>
      <p:sp>
        <p:nvSpPr>
          <p:cNvPr id="86" name="Shape 73"/>
          <p:cNvSpPr/>
          <p:nvPr/>
        </p:nvSpPr>
        <p:spPr>
          <a:xfrm>
            <a:off x="6036469" y="2667000"/>
            <a:ext cx="826294" cy="390525"/>
          </a:xfrm>
          <a:prstGeom prst="roundRect">
            <a:avLst>
              <a:gd name="adj" fmla="val 50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7" name="Text 74"/>
          <p:cNvSpPr/>
          <p:nvPr/>
        </p:nvSpPr>
        <p:spPr>
          <a:xfrm>
            <a:off x="6160294" y="2743200"/>
            <a:ext cx="654844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Mesure · 6</a:t>
            </a:r>
            <a:endParaRPr lang="en-US" sz="900" dirty="0"/>
          </a:p>
        </p:txBody>
      </p:sp>
      <p:sp>
        <p:nvSpPr>
          <p:cNvPr id="88" name="Shape 75"/>
          <p:cNvSpPr/>
          <p:nvPr/>
        </p:nvSpPr>
        <p:spPr>
          <a:xfrm>
            <a:off x="6919913" y="2667000"/>
            <a:ext cx="1286470" cy="390525"/>
          </a:xfrm>
          <a:prstGeom prst="roundRect">
            <a:avLst>
              <a:gd name="adj" fmla="val 50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9" name="Text 76"/>
          <p:cNvSpPr/>
          <p:nvPr/>
        </p:nvSpPr>
        <p:spPr>
          <a:xfrm>
            <a:off x="7043738" y="2743200"/>
            <a:ext cx="1115020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Consommables · 11</a:t>
            </a:r>
            <a:endParaRPr lang="en-US" sz="900" dirty="0"/>
          </a:p>
        </p:txBody>
      </p:sp>
      <p:sp>
        <p:nvSpPr>
          <p:cNvPr id="90" name="Shape 77"/>
          <p:cNvSpPr/>
          <p:nvPr/>
        </p:nvSpPr>
        <p:spPr>
          <a:xfrm>
            <a:off x="9829800" y="2667000"/>
            <a:ext cx="2095500" cy="390525"/>
          </a:xfrm>
          <a:prstGeom prst="roundRect">
            <a:avLst>
              <a:gd name="adj" fmla="val 2439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91" name="Image 11" descr="preencoded.pn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972675" y="2795588"/>
            <a:ext cx="133350" cy="133350"/>
          </a:xfrm>
          <a:prstGeom prst="rect">
            <a:avLst/>
          </a:prstGeom>
        </p:spPr>
      </p:pic>
      <p:sp>
        <p:nvSpPr>
          <p:cNvPr id="92" name="Text 78"/>
          <p:cNvSpPr/>
          <p:nvPr/>
        </p:nvSpPr>
        <p:spPr>
          <a:xfrm>
            <a:off x="10201275" y="2781300"/>
            <a:ext cx="1224260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Rechercher SKU…</a:t>
            </a:r>
            <a:endParaRPr lang="en-US" sz="1050" dirty="0"/>
          </a:p>
        </p:txBody>
      </p:sp>
      <p:sp>
        <p:nvSpPr>
          <p:cNvPr id="93" name="Shape 79"/>
          <p:cNvSpPr/>
          <p:nvPr/>
        </p:nvSpPr>
        <p:spPr>
          <a:xfrm>
            <a:off x="2362200" y="3190875"/>
            <a:ext cx="9563100" cy="4076700"/>
          </a:xfrm>
          <a:prstGeom prst="roundRect">
            <a:avLst>
              <a:gd name="adj" fmla="val 2336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4" name="Shape 80"/>
          <p:cNvSpPr/>
          <p:nvPr/>
        </p:nvSpPr>
        <p:spPr>
          <a:xfrm>
            <a:off x="2371725" y="3200400"/>
            <a:ext cx="942677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5" name="Shape 81"/>
          <p:cNvSpPr/>
          <p:nvPr/>
        </p:nvSpPr>
        <p:spPr>
          <a:xfrm>
            <a:off x="2371725" y="3509963"/>
            <a:ext cx="942677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6" name="Text 82"/>
          <p:cNvSpPr/>
          <p:nvPr/>
        </p:nvSpPr>
        <p:spPr>
          <a:xfrm>
            <a:off x="2486025" y="3295650"/>
            <a:ext cx="790277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SKU</a:t>
            </a:r>
            <a:endParaRPr lang="en-US" sz="750" dirty="0"/>
          </a:p>
        </p:txBody>
      </p:sp>
      <p:sp>
        <p:nvSpPr>
          <p:cNvPr id="97" name="Shape 83"/>
          <p:cNvSpPr/>
          <p:nvPr/>
        </p:nvSpPr>
        <p:spPr>
          <a:xfrm>
            <a:off x="3314402" y="3200400"/>
            <a:ext cx="2376636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8" name="Shape 84"/>
          <p:cNvSpPr/>
          <p:nvPr/>
        </p:nvSpPr>
        <p:spPr>
          <a:xfrm>
            <a:off x="3314402" y="3509963"/>
            <a:ext cx="2376636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9" name="Text 85"/>
          <p:cNvSpPr/>
          <p:nvPr/>
        </p:nvSpPr>
        <p:spPr>
          <a:xfrm>
            <a:off x="3428702" y="3295650"/>
            <a:ext cx="2224236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NOM</a:t>
            </a:r>
            <a:endParaRPr lang="en-US" sz="750" dirty="0"/>
          </a:p>
        </p:txBody>
      </p:sp>
      <p:sp>
        <p:nvSpPr>
          <p:cNvPr id="100" name="Shape 86"/>
          <p:cNvSpPr/>
          <p:nvPr/>
        </p:nvSpPr>
        <p:spPr>
          <a:xfrm>
            <a:off x="5691039" y="3200400"/>
            <a:ext cx="1037183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1" name="Shape 87"/>
          <p:cNvSpPr/>
          <p:nvPr/>
        </p:nvSpPr>
        <p:spPr>
          <a:xfrm>
            <a:off x="5691039" y="3509963"/>
            <a:ext cx="103718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2" name="Text 88"/>
          <p:cNvSpPr/>
          <p:nvPr/>
        </p:nvSpPr>
        <p:spPr>
          <a:xfrm>
            <a:off x="5805339" y="3295650"/>
            <a:ext cx="884783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CATÉGORIE</a:t>
            </a:r>
            <a:endParaRPr lang="en-US" sz="750" dirty="0"/>
          </a:p>
        </p:txBody>
      </p:sp>
      <p:sp>
        <p:nvSpPr>
          <p:cNvPr id="103" name="Shape 89"/>
          <p:cNvSpPr/>
          <p:nvPr/>
        </p:nvSpPr>
        <p:spPr>
          <a:xfrm>
            <a:off x="6728222" y="3200400"/>
            <a:ext cx="764530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4" name="Shape 90"/>
          <p:cNvSpPr/>
          <p:nvPr/>
        </p:nvSpPr>
        <p:spPr>
          <a:xfrm>
            <a:off x="6728222" y="3509963"/>
            <a:ext cx="76453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5" name="Text 91"/>
          <p:cNvSpPr/>
          <p:nvPr/>
        </p:nvSpPr>
        <p:spPr>
          <a:xfrm>
            <a:off x="6842522" y="3295650"/>
            <a:ext cx="612130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TARIF/H</a:t>
            </a:r>
            <a:endParaRPr lang="en-US" sz="750" dirty="0"/>
          </a:p>
        </p:txBody>
      </p:sp>
      <p:sp>
        <p:nvSpPr>
          <p:cNvPr id="106" name="Shape 92"/>
          <p:cNvSpPr/>
          <p:nvPr/>
        </p:nvSpPr>
        <p:spPr>
          <a:xfrm>
            <a:off x="7492752" y="3200400"/>
            <a:ext cx="764530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7" name="Shape 93"/>
          <p:cNvSpPr/>
          <p:nvPr/>
        </p:nvSpPr>
        <p:spPr>
          <a:xfrm>
            <a:off x="7492752" y="3509963"/>
            <a:ext cx="76453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8" name="Text 94"/>
          <p:cNvSpPr/>
          <p:nvPr/>
        </p:nvSpPr>
        <p:spPr>
          <a:xfrm>
            <a:off x="7607052" y="3295650"/>
            <a:ext cx="612130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CAUTION</a:t>
            </a:r>
            <a:endParaRPr lang="en-US" sz="750" dirty="0"/>
          </a:p>
        </p:txBody>
      </p:sp>
      <p:sp>
        <p:nvSpPr>
          <p:cNvPr id="109" name="Shape 95"/>
          <p:cNvSpPr/>
          <p:nvPr/>
        </p:nvSpPr>
        <p:spPr>
          <a:xfrm>
            <a:off x="8257282" y="3200400"/>
            <a:ext cx="823317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0" name="Shape 96"/>
          <p:cNvSpPr/>
          <p:nvPr/>
        </p:nvSpPr>
        <p:spPr>
          <a:xfrm>
            <a:off x="8257282" y="3509963"/>
            <a:ext cx="823317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1" name="Text 97"/>
          <p:cNvSpPr/>
          <p:nvPr/>
        </p:nvSpPr>
        <p:spPr>
          <a:xfrm>
            <a:off x="8371582" y="3295650"/>
            <a:ext cx="670917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STOCK</a:t>
            </a:r>
            <a:endParaRPr lang="en-US" sz="750" dirty="0"/>
          </a:p>
        </p:txBody>
      </p:sp>
      <p:sp>
        <p:nvSpPr>
          <p:cNvPr id="112" name="Shape 98"/>
          <p:cNvSpPr/>
          <p:nvPr/>
        </p:nvSpPr>
        <p:spPr>
          <a:xfrm>
            <a:off x="9080599" y="3200400"/>
            <a:ext cx="911275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3" name="Shape 99"/>
          <p:cNvSpPr/>
          <p:nvPr/>
        </p:nvSpPr>
        <p:spPr>
          <a:xfrm>
            <a:off x="9080599" y="3509963"/>
            <a:ext cx="9112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4" name="Text 100"/>
          <p:cNvSpPr/>
          <p:nvPr/>
        </p:nvSpPr>
        <p:spPr>
          <a:xfrm>
            <a:off x="9194899" y="3295650"/>
            <a:ext cx="758875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LOC. MOIS</a:t>
            </a:r>
            <a:endParaRPr lang="en-US" sz="750" dirty="0"/>
          </a:p>
        </p:txBody>
      </p:sp>
      <p:sp>
        <p:nvSpPr>
          <p:cNvPr id="115" name="Shape 101"/>
          <p:cNvSpPr/>
          <p:nvPr/>
        </p:nvSpPr>
        <p:spPr>
          <a:xfrm>
            <a:off x="9991874" y="3200400"/>
            <a:ext cx="967829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6" name="Shape 102"/>
          <p:cNvSpPr/>
          <p:nvPr/>
        </p:nvSpPr>
        <p:spPr>
          <a:xfrm>
            <a:off x="9991874" y="3509963"/>
            <a:ext cx="96782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7" name="Text 103"/>
          <p:cNvSpPr/>
          <p:nvPr/>
        </p:nvSpPr>
        <p:spPr>
          <a:xfrm>
            <a:off x="10106174" y="3295650"/>
            <a:ext cx="815429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ÉTAT</a:t>
            </a:r>
            <a:endParaRPr lang="en-US" sz="750" dirty="0"/>
          </a:p>
        </p:txBody>
      </p:sp>
      <p:sp>
        <p:nvSpPr>
          <p:cNvPr id="118" name="Shape 104"/>
          <p:cNvSpPr/>
          <p:nvPr/>
        </p:nvSpPr>
        <p:spPr>
          <a:xfrm>
            <a:off x="10959703" y="3200400"/>
            <a:ext cx="956072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9" name="Shape 105"/>
          <p:cNvSpPr/>
          <p:nvPr/>
        </p:nvSpPr>
        <p:spPr>
          <a:xfrm>
            <a:off x="10959703" y="3509963"/>
            <a:ext cx="95607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0" name="Shape 106"/>
          <p:cNvSpPr/>
          <p:nvPr/>
        </p:nvSpPr>
        <p:spPr>
          <a:xfrm>
            <a:off x="2371725" y="3976687"/>
            <a:ext cx="942677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1" name="Text 107"/>
          <p:cNvSpPr/>
          <p:nvPr/>
        </p:nvSpPr>
        <p:spPr>
          <a:xfrm>
            <a:off x="2486025" y="3633788"/>
            <a:ext cx="790277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TB-DRL-018</a:t>
            </a:r>
            <a:endParaRPr lang="en-US" sz="825" dirty="0"/>
          </a:p>
        </p:txBody>
      </p:sp>
      <p:sp>
        <p:nvSpPr>
          <p:cNvPr id="122" name="Shape 108"/>
          <p:cNvSpPr/>
          <p:nvPr/>
        </p:nvSpPr>
        <p:spPr>
          <a:xfrm>
            <a:off x="3314402" y="3976687"/>
            <a:ext cx="2376636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3" name="Text 109"/>
          <p:cNvSpPr/>
          <p:nvPr/>
        </p:nvSpPr>
        <p:spPr>
          <a:xfrm>
            <a:off x="3428702" y="3633788"/>
            <a:ext cx="2224236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Perceuse Bosch 18V GSB 18V-50</a:t>
            </a:r>
            <a:endParaRPr lang="en-US" sz="975" dirty="0"/>
          </a:p>
        </p:txBody>
      </p:sp>
      <p:sp>
        <p:nvSpPr>
          <p:cNvPr id="124" name="Shape 110"/>
          <p:cNvSpPr/>
          <p:nvPr/>
        </p:nvSpPr>
        <p:spPr>
          <a:xfrm>
            <a:off x="5691039" y="3976687"/>
            <a:ext cx="103718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5" name="Text 111"/>
          <p:cNvSpPr/>
          <p:nvPr/>
        </p:nvSpPr>
        <p:spPr>
          <a:xfrm>
            <a:off x="5805339" y="3695700"/>
            <a:ext cx="531019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Perçage</a:t>
            </a:r>
            <a:endParaRPr lang="en-US" sz="825" dirty="0"/>
          </a:p>
        </p:txBody>
      </p:sp>
      <p:sp>
        <p:nvSpPr>
          <p:cNvPr id="126" name="Shape 112"/>
          <p:cNvSpPr/>
          <p:nvPr/>
        </p:nvSpPr>
        <p:spPr>
          <a:xfrm>
            <a:off x="6728222" y="3976687"/>
            <a:ext cx="76453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7" name="Text 113"/>
          <p:cNvSpPr/>
          <p:nvPr/>
        </p:nvSpPr>
        <p:spPr>
          <a:xfrm>
            <a:off x="6842522" y="3633788"/>
            <a:ext cx="61213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6 €</a:t>
            </a:r>
            <a:endParaRPr lang="en-US" sz="975" dirty="0"/>
          </a:p>
        </p:txBody>
      </p:sp>
      <p:sp>
        <p:nvSpPr>
          <p:cNvPr id="128" name="Shape 114"/>
          <p:cNvSpPr/>
          <p:nvPr/>
        </p:nvSpPr>
        <p:spPr>
          <a:xfrm>
            <a:off x="7492752" y="3976687"/>
            <a:ext cx="76453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9" name="Text 115"/>
          <p:cNvSpPr/>
          <p:nvPr/>
        </p:nvSpPr>
        <p:spPr>
          <a:xfrm>
            <a:off x="7607052" y="3633788"/>
            <a:ext cx="61213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200 €</a:t>
            </a:r>
            <a:endParaRPr lang="en-US" sz="975" dirty="0"/>
          </a:p>
        </p:txBody>
      </p:sp>
      <p:sp>
        <p:nvSpPr>
          <p:cNvPr id="130" name="Shape 116"/>
          <p:cNvSpPr/>
          <p:nvPr/>
        </p:nvSpPr>
        <p:spPr>
          <a:xfrm>
            <a:off x="8257282" y="3976687"/>
            <a:ext cx="823317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1" name="Text 117"/>
          <p:cNvSpPr/>
          <p:nvPr/>
        </p:nvSpPr>
        <p:spPr>
          <a:xfrm>
            <a:off x="8371582" y="3633788"/>
            <a:ext cx="670917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4 / 4</a:t>
            </a:r>
            <a:endParaRPr lang="en-US" sz="975" dirty="0"/>
          </a:p>
        </p:txBody>
      </p:sp>
      <p:sp>
        <p:nvSpPr>
          <p:cNvPr id="132" name="Shape 118"/>
          <p:cNvSpPr/>
          <p:nvPr/>
        </p:nvSpPr>
        <p:spPr>
          <a:xfrm>
            <a:off x="9080599" y="3976687"/>
            <a:ext cx="9112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3" name="Text 119"/>
          <p:cNvSpPr/>
          <p:nvPr/>
        </p:nvSpPr>
        <p:spPr>
          <a:xfrm>
            <a:off x="9194899" y="3633788"/>
            <a:ext cx="75887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42</a:t>
            </a:r>
            <a:endParaRPr lang="en-US" sz="975" dirty="0"/>
          </a:p>
        </p:txBody>
      </p:sp>
      <p:sp>
        <p:nvSpPr>
          <p:cNvPr id="134" name="Shape 120"/>
          <p:cNvSpPr/>
          <p:nvPr/>
        </p:nvSpPr>
        <p:spPr>
          <a:xfrm>
            <a:off x="9991874" y="3976687"/>
            <a:ext cx="96782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5" name="Shape 121"/>
          <p:cNvSpPr/>
          <p:nvPr/>
        </p:nvSpPr>
        <p:spPr>
          <a:xfrm>
            <a:off x="10106174" y="3662362"/>
            <a:ext cx="457200" cy="180975"/>
          </a:xfrm>
          <a:prstGeom prst="roundRect">
            <a:avLst>
              <a:gd name="adj" fmla="val 21053"/>
            </a:avLst>
          </a:prstGeom>
          <a:solidFill>
            <a:srgbClr val="4ADE80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6" name="Text 122"/>
          <p:cNvSpPr/>
          <p:nvPr/>
        </p:nvSpPr>
        <p:spPr>
          <a:xfrm>
            <a:off x="10172849" y="3690937"/>
            <a:ext cx="4000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ACTIF</a:t>
            </a:r>
            <a:endParaRPr lang="en-US" sz="750" dirty="0"/>
          </a:p>
        </p:txBody>
      </p:sp>
      <p:sp>
        <p:nvSpPr>
          <p:cNvPr id="137" name="Shape 123"/>
          <p:cNvSpPr/>
          <p:nvPr/>
        </p:nvSpPr>
        <p:spPr>
          <a:xfrm>
            <a:off x="10959703" y="3976687"/>
            <a:ext cx="95607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8" name="Text 124"/>
          <p:cNvSpPr/>
          <p:nvPr/>
        </p:nvSpPr>
        <p:spPr>
          <a:xfrm>
            <a:off x="11131153" y="3686175"/>
            <a:ext cx="52581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Éditer →</a:t>
            </a:r>
            <a:endParaRPr lang="en-US" sz="900" dirty="0"/>
          </a:p>
        </p:txBody>
      </p:sp>
      <p:sp>
        <p:nvSpPr>
          <p:cNvPr id="139" name="Shape 125"/>
          <p:cNvSpPr/>
          <p:nvPr/>
        </p:nvSpPr>
        <p:spPr>
          <a:xfrm>
            <a:off x="2371725" y="4443413"/>
            <a:ext cx="942677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0" name="Text 126"/>
          <p:cNvSpPr/>
          <p:nvPr/>
        </p:nvSpPr>
        <p:spPr>
          <a:xfrm>
            <a:off x="2486025" y="4100513"/>
            <a:ext cx="790277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TB-GRD-125</a:t>
            </a:r>
            <a:endParaRPr lang="en-US" sz="825" dirty="0"/>
          </a:p>
        </p:txBody>
      </p:sp>
      <p:sp>
        <p:nvSpPr>
          <p:cNvPr id="141" name="Shape 127"/>
          <p:cNvSpPr/>
          <p:nvPr/>
        </p:nvSpPr>
        <p:spPr>
          <a:xfrm>
            <a:off x="3314402" y="4443413"/>
            <a:ext cx="2376636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2" name="Text 128"/>
          <p:cNvSpPr/>
          <p:nvPr/>
        </p:nvSpPr>
        <p:spPr>
          <a:xfrm>
            <a:off x="3428702" y="4100513"/>
            <a:ext cx="2224236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Meuleuse Makita GA5040</a:t>
            </a:r>
            <a:endParaRPr lang="en-US" sz="975" dirty="0"/>
          </a:p>
        </p:txBody>
      </p:sp>
      <p:sp>
        <p:nvSpPr>
          <p:cNvPr id="143" name="Shape 129"/>
          <p:cNvSpPr/>
          <p:nvPr/>
        </p:nvSpPr>
        <p:spPr>
          <a:xfrm>
            <a:off x="5691039" y="4443413"/>
            <a:ext cx="103718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4" name="Text 130"/>
          <p:cNvSpPr/>
          <p:nvPr/>
        </p:nvSpPr>
        <p:spPr>
          <a:xfrm>
            <a:off x="5805339" y="4162425"/>
            <a:ext cx="531019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Découpe</a:t>
            </a:r>
            <a:endParaRPr lang="en-US" sz="825" dirty="0"/>
          </a:p>
        </p:txBody>
      </p:sp>
      <p:sp>
        <p:nvSpPr>
          <p:cNvPr id="145" name="Shape 131"/>
          <p:cNvSpPr/>
          <p:nvPr/>
        </p:nvSpPr>
        <p:spPr>
          <a:xfrm>
            <a:off x="6728222" y="4443413"/>
            <a:ext cx="76453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6" name="Text 132"/>
          <p:cNvSpPr/>
          <p:nvPr/>
        </p:nvSpPr>
        <p:spPr>
          <a:xfrm>
            <a:off x="6842522" y="4100513"/>
            <a:ext cx="61213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8 €</a:t>
            </a:r>
            <a:endParaRPr lang="en-US" sz="975" dirty="0"/>
          </a:p>
        </p:txBody>
      </p:sp>
      <p:sp>
        <p:nvSpPr>
          <p:cNvPr id="147" name="Shape 133"/>
          <p:cNvSpPr/>
          <p:nvPr/>
        </p:nvSpPr>
        <p:spPr>
          <a:xfrm>
            <a:off x="7492752" y="4443413"/>
            <a:ext cx="76453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8" name="Text 134"/>
          <p:cNvSpPr/>
          <p:nvPr/>
        </p:nvSpPr>
        <p:spPr>
          <a:xfrm>
            <a:off x="7607052" y="4100513"/>
            <a:ext cx="61213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200 €</a:t>
            </a:r>
            <a:endParaRPr lang="en-US" sz="975" dirty="0"/>
          </a:p>
        </p:txBody>
      </p:sp>
      <p:sp>
        <p:nvSpPr>
          <p:cNvPr id="149" name="Shape 135"/>
          <p:cNvSpPr/>
          <p:nvPr/>
        </p:nvSpPr>
        <p:spPr>
          <a:xfrm>
            <a:off x="8257282" y="4443413"/>
            <a:ext cx="823317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0" name="Text 136"/>
          <p:cNvSpPr/>
          <p:nvPr/>
        </p:nvSpPr>
        <p:spPr>
          <a:xfrm>
            <a:off x="8371582" y="4100513"/>
            <a:ext cx="670917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3 / 3</a:t>
            </a:r>
            <a:endParaRPr lang="en-US" sz="975" dirty="0"/>
          </a:p>
        </p:txBody>
      </p:sp>
      <p:sp>
        <p:nvSpPr>
          <p:cNvPr id="151" name="Shape 137"/>
          <p:cNvSpPr/>
          <p:nvPr/>
        </p:nvSpPr>
        <p:spPr>
          <a:xfrm>
            <a:off x="9080599" y="4443413"/>
            <a:ext cx="9112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2" name="Text 138"/>
          <p:cNvSpPr/>
          <p:nvPr/>
        </p:nvSpPr>
        <p:spPr>
          <a:xfrm>
            <a:off x="9194899" y="4100513"/>
            <a:ext cx="75887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38</a:t>
            </a:r>
            <a:endParaRPr lang="en-US" sz="975" dirty="0"/>
          </a:p>
        </p:txBody>
      </p:sp>
      <p:sp>
        <p:nvSpPr>
          <p:cNvPr id="153" name="Shape 139"/>
          <p:cNvSpPr/>
          <p:nvPr/>
        </p:nvSpPr>
        <p:spPr>
          <a:xfrm>
            <a:off x="9991874" y="4443413"/>
            <a:ext cx="96782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4" name="Shape 140"/>
          <p:cNvSpPr/>
          <p:nvPr/>
        </p:nvSpPr>
        <p:spPr>
          <a:xfrm>
            <a:off x="10106174" y="4129088"/>
            <a:ext cx="457200" cy="180975"/>
          </a:xfrm>
          <a:prstGeom prst="roundRect">
            <a:avLst>
              <a:gd name="adj" fmla="val 21053"/>
            </a:avLst>
          </a:prstGeom>
          <a:solidFill>
            <a:srgbClr val="4ADE80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5" name="Text 141"/>
          <p:cNvSpPr/>
          <p:nvPr/>
        </p:nvSpPr>
        <p:spPr>
          <a:xfrm>
            <a:off x="10172849" y="4157663"/>
            <a:ext cx="4000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ACTIF</a:t>
            </a:r>
            <a:endParaRPr lang="en-US" sz="750" dirty="0"/>
          </a:p>
        </p:txBody>
      </p:sp>
      <p:sp>
        <p:nvSpPr>
          <p:cNvPr id="156" name="Shape 142"/>
          <p:cNvSpPr/>
          <p:nvPr/>
        </p:nvSpPr>
        <p:spPr>
          <a:xfrm>
            <a:off x="10959703" y="4443413"/>
            <a:ext cx="95607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7" name="Text 143"/>
          <p:cNvSpPr/>
          <p:nvPr/>
        </p:nvSpPr>
        <p:spPr>
          <a:xfrm>
            <a:off x="11131153" y="4152900"/>
            <a:ext cx="52581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Éditer →</a:t>
            </a:r>
            <a:endParaRPr lang="en-US" sz="900" dirty="0"/>
          </a:p>
        </p:txBody>
      </p:sp>
      <p:sp>
        <p:nvSpPr>
          <p:cNvPr id="158" name="Shape 144"/>
          <p:cNvSpPr/>
          <p:nvPr/>
        </p:nvSpPr>
        <p:spPr>
          <a:xfrm>
            <a:off x="2371725" y="4910138"/>
            <a:ext cx="942677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9" name="Text 145"/>
          <p:cNvSpPr/>
          <p:nvPr/>
        </p:nvSpPr>
        <p:spPr>
          <a:xfrm>
            <a:off x="2486025" y="4567238"/>
            <a:ext cx="790277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TB-PRF-022</a:t>
            </a:r>
            <a:endParaRPr lang="en-US" sz="825" dirty="0"/>
          </a:p>
        </p:txBody>
      </p:sp>
      <p:sp>
        <p:nvSpPr>
          <p:cNvPr id="160" name="Shape 146"/>
          <p:cNvSpPr/>
          <p:nvPr/>
        </p:nvSpPr>
        <p:spPr>
          <a:xfrm>
            <a:off x="3314402" y="4910138"/>
            <a:ext cx="2376636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1" name="Text 147"/>
          <p:cNvSpPr/>
          <p:nvPr/>
        </p:nvSpPr>
        <p:spPr>
          <a:xfrm>
            <a:off x="3428702" y="4567238"/>
            <a:ext cx="2224236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Perforateur Hilti TE 4-22</a:t>
            </a:r>
            <a:endParaRPr lang="en-US" sz="975" dirty="0"/>
          </a:p>
        </p:txBody>
      </p:sp>
      <p:sp>
        <p:nvSpPr>
          <p:cNvPr id="162" name="Shape 148"/>
          <p:cNvSpPr/>
          <p:nvPr/>
        </p:nvSpPr>
        <p:spPr>
          <a:xfrm>
            <a:off x="5691039" y="4910138"/>
            <a:ext cx="103718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3" name="Text 149"/>
          <p:cNvSpPr/>
          <p:nvPr/>
        </p:nvSpPr>
        <p:spPr>
          <a:xfrm>
            <a:off x="5805339" y="4629150"/>
            <a:ext cx="531019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Perçage</a:t>
            </a:r>
            <a:endParaRPr lang="en-US" sz="825" dirty="0"/>
          </a:p>
        </p:txBody>
      </p:sp>
      <p:sp>
        <p:nvSpPr>
          <p:cNvPr id="164" name="Shape 150"/>
          <p:cNvSpPr/>
          <p:nvPr/>
        </p:nvSpPr>
        <p:spPr>
          <a:xfrm>
            <a:off x="6728222" y="4910138"/>
            <a:ext cx="76453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5" name="Text 151"/>
          <p:cNvSpPr/>
          <p:nvPr/>
        </p:nvSpPr>
        <p:spPr>
          <a:xfrm>
            <a:off x="6842522" y="4567238"/>
            <a:ext cx="61213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14 €</a:t>
            </a:r>
            <a:endParaRPr lang="en-US" sz="975" dirty="0"/>
          </a:p>
        </p:txBody>
      </p:sp>
      <p:sp>
        <p:nvSpPr>
          <p:cNvPr id="166" name="Shape 152"/>
          <p:cNvSpPr/>
          <p:nvPr/>
        </p:nvSpPr>
        <p:spPr>
          <a:xfrm>
            <a:off x="7492752" y="4910138"/>
            <a:ext cx="76453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7" name="Text 153"/>
          <p:cNvSpPr/>
          <p:nvPr/>
        </p:nvSpPr>
        <p:spPr>
          <a:xfrm>
            <a:off x="7607052" y="4567238"/>
            <a:ext cx="61213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350 €</a:t>
            </a:r>
            <a:endParaRPr lang="en-US" sz="975" dirty="0"/>
          </a:p>
        </p:txBody>
      </p:sp>
      <p:sp>
        <p:nvSpPr>
          <p:cNvPr id="168" name="Shape 154"/>
          <p:cNvSpPr/>
          <p:nvPr/>
        </p:nvSpPr>
        <p:spPr>
          <a:xfrm>
            <a:off x="8257282" y="4910138"/>
            <a:ext cx="823317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9" name="Text 155"/>
          <p:cNvSpPr/>
          <p:nvPr/>
        </p:nvSpPr>
        <p:spPr>
          <a:xfrm>
            <a:off x="8371582" y="4567238"/>
            <a:ext cx="670917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 / 2</a:t>
            </a:r>
            <a:endParaRPr lang="en-US" sz="975" dirty="0"/>
          </a:p>
        </p:txBody>
      </p:sp>
      <p:sp>
        <p:nvSpPr>
          <p:cNvPr id="170" name="Shape 156"/>
          <p:cNvSpPr/>
          <p:nvPr/>
        </p:nvSpPr>
        <p:spPr>
          <a:xfrm>
            <a:off x="9080599" y="4910138"/>
            <a:ext cx="9112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1" name="Text 157"/>
          <p:cNvSpPr/>
          <p:nvPr/>
        </p:nvSpPr>
        <p:spPr>
          <a:xfrm>
            <a:off x="9194899" y="4567238"/>
            <a:ext cx="75887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29</a:t>
            </a:r>
            <a:endParaRPr lang="en-US" sz="975" dirty="0"/>
          </a:p>
        </p:txBody>
      </p:sp>
      <p:sp>
        <p:nvSpPr>
          <p:cNvPr id="172" name="Shape 158"/>
          <p:cNvSpPr/>
          <p:nvPr/>
        </p:nvSpPr>
        <p:spPr>
          <a:xfrm>
            <a:off x="9991874" y="4910138"/>
            <a:ext cx="96782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3" name="Shape 159"/>
          <p:cNvSpPr/>
          <p:nvPr/>
        </p:nvSpPr>
        <p:spPr>
          <a:xfrm>
            <a:off x="10106174" y="4595813"/>
            <a:ext cx="651570" cy="180975"/>
          </a:xfrm>
          <a:prstGeom prst="roundRect">
            <a:avLst>
              <a:gd name="adj" fmla="val 21053"/>
            </a:avLst>
          </a:prstGeom>
          <a:solidFill>
            <a:srgbClr val="F5A623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4" name="Text 160"/>
          <p:cNvSpPr/>
          <p:nvPr/>
        </p:nvSpPr>
        <p:spPr>
          <a:xfrm>
            <a:off x="10172849" y="4624388"/>
            <a:ext cx="59442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F5A623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 EN SAV</a:t>
            </a:r>
            <a:endParaRPr lang="en-US" sz="750" dirty="0"/>
          </a:p>
        </p:txBody>
      </p:sp>
      <p:sp>
        <p:nvSpPr>
          <p:cNvPr id="175" name="Shape 161"/>
          <p:cNvSpPr/>
          <p:nvPr/>
        </p:nvSpPr>
        <p:spPr>
          <a:xfrm>
            <a:off x="10959703" y="4910138"/>
            <a:ext cx="95607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6" name="Text 162"/>
          <p:cNvSpPr/>
          <p:nvPr/>
        </p:nvSpPr>
        <p:spPr>
          <a:xfrm>
            <a:off x="11131153" y="4619625"/>
            <a:ext cx="52581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Éditer →</a:t>
            </a:r>
            <a:endParaRPr lang="en-US" sz="900" dirty="0"/>
          </a:p>
        </p:txBody>
      </p:sp>
      <p:sp>
        <p:nvSpPr>
          <p:cNvPr id="177" name="Shape 163"/>
          <p:cNvSpPr/>
          <p:nvPr/>
        </p:nvSpPr>
        <p:spPr>
          <a:xfrm>
            <a:off x="2371725" y="5376863"/>
            <a:ext cx="942677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8" name="Text 164"/>
          <p:cNvSpPr/>
          <p:nvPr/>
        </p:nvSpPr>
        <p:spPr>
          <a:xfrm>
            <a:off x="2486025" y="5033963"/>
            <a:ext cx="790277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TB-SAW-334</a:t>
            </a:r>
            <a:endParaRPr lang="en-US" sz="825" dirty="0"/>
          </a:p>
        </p:txBody>
      </p:sp>
      <p:sp>
        <p:nvSpPr>
          <p:cNvPr id="179" name="Shape 165"/>
          <p:cNvSpPr/>
          <p:nvPr/>
        </p:nvSpPr>
        <p:spPr>
          <a:xfrm>
            <a:off x="3314402" y="5376863"/>
            <a:ext cx="2376636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0" name="Text 166"/>
          <p:cNvSpPr/>
          <p:nvPr/>
        </p:nvSpPr>
        <p:spPr>
          <a:xfrm>
            <a:off x="3428702" y="5033963"/>
            <a:ext cx="2224236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Scie sauteuse DeWalt DCS334</a:t>
            </a:r>
            <a:endParaRPr lang="en-US" sz="975" dirty="0"/>
          </a:p>
        </p:txBody>
      </p:sp>
      <p:sp>
        <p:nvSpPr>
          <p:cNvPr id="181" name="Shape 167"/>
          <p:cNvSpPr/>
          <p:nvPr/>
        </p:nvSpPr>
        <p:spPr>
          <a:xfrm>
            <a:off x="5691039" y="5376863"/>
            <a:ext cx="103718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2" name="Text 168"/>
          <p:cNvSpPr/>
          <p:nvPr/>
        </p:nvSpPr>
        <p:spPr>
          <a:xfrm>
            <a:off x="5805339" y="5095875"/>
            <a:ext cx="531019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Découpe</a:t>
            </a:r>
            <a:endParaRPr lang="en-US" sz="825" dirty="0"/>
          </a:p>
        </p:txBody>
      </p:sp>
      <p:sp>
        <p:nvSpPr>
          <p:cNvPr id="183" name="Shape 169"/>
          <p:cNvSpPr/>
          <p:nvPr/>
        </p:nvSpPr>
        <p:spPr>
          <a:xfrm>
            <a:off x="6728222" y="5376863"/>
            <a:ext cx="76453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4" name="Text 170"/>
          <p:cNvSpPr/>
          <p:nvPr/>
        </p:nvSpPr>
        <p:spPr>
          <a:xfrm>
            <a:off x="6842522" y="5033963"/>
            <a:ext cx="61213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7 €</a:t>
            </a:r>
            <a:endParaRPr lang="en-US" sz="975" dirty="0"/>
          </a:p>
        </p:txBody>
      </p:sp>
      <p:sp>
        <p:nvSpPr>
          <p:cNvPr id="185" name="Shape 171"/>
          <p:cNvSpPr/>
          <p:nvPr/>
        </p:nvSpPr>
        <p:spPr>
          <a:xfrm>
            <a:off x="7492752" y="5376863"/>
            <a:ext cx="76453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6" name="Text 172"/>
          <p:cNvSpPr/>
          <p:nvPr/>
        </p:nvSpPr>
        <p:spPr>
          <a:xfrm>
            <a:off x="7607052" y="5033963"/>
            <a:ext cx="61213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150 €</a:t>
            </a:r>
            <a:endParaRPr lang="en-US" sz="975" dirty="0"/>
          </a:p>
        </p:txBody>
      </p:sp>
      <p:sp>
        <p:nvSpPr>
          <p:cNvPr id="187" name="Shape 173"/>
          <p:cNvSpPr/>
          <p:nvPr/>
        </p:nvSpPr>
        <p:spPr>
          <a:xfrm>
            <a:off x="8257282" y="5376863"/>
            <a:ext cx="823317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8" name="Text 174"/>
          <p:cNvSpPr/>
          <p:nvPr/>
        </p:nvSpPr>
        <p:spPr>
          <a:xfrm>
            <a:off x="8371582" y="5033963"/>
            <a:ext cx="670917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 / 2</a:t>
            </a:r>
            <a:endParaRPr lang="en-US" sz="975" dirty="0"/>
          </a:p>
        </p:txBody>
      </p:sp>
      <p:sp>
        <p:nvSpPr>
          <p:cNvPr id="189" name="Shape 175"/>
          <p:cNvSpPr/>
          <p:nvPr/>
        </p:nvSpPr>
        <p:spPr>
          <a:xfrm>
            <a:off x="9080599" y="5376863"/>
            <a:ext cx="9112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0" name="Text 176"/>
          <p:cNvSpPr/>
          <p:nvPr/>
        </p:nvSpPr>
        <p:spPr>
          <a:xfrm>
            <a:off x="9194899" y="5033963"/>
            <a:ext cx="75887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22</a:t>
            </a:r>
            <a:endParaRPr lang="en-US" sz="975" dirty="0"/>
          </a:p>
        </p:txBody>
      </p:sp>
      <p:sp>
        <p:nvSpPr>
          <p:cNvPr id="191" name="Shape 177"/>
          <p:cNvSpPr/>
          <p:nvPr/>
        </p:nvSpPr>
        <p:spPr>
          <a:xfrm>
            <a:off x="9991874" y="5376863"/>
            <a:ext cx="96782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2" name="Shape 178"/>
          <p:cNvSpPr/>
          <p:nvPr/>
        </p:nvSpPr>
        <p:spPr>
          <a:xfrm>
            <a:off x="10106174" y="5062538"/>
            <a:ext cx="457200" cy="180975"/>
          </a:xfrm>
          <a:prstGeom prst="roundRect">
            <a:avLst>
              <a:gd name="adj" fmla="val 21053"/>
            </a:avLst>
          </a:prstGeom>
          <a:solidFill>
            <a:srgbClr val="4ADE80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3" name="Text 179"/>
          <p:cNvSpPr/>
          <p:nvPr/>
        </p:nvSpPr>
        <p:spPr>
          <a:xfrm>
            <a:off x="10172849" y="5091113"/>
            <a:ext cx="4000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ACTIF</a:t>
            </a:r>
            <a:endParaRPr lang="en-US" sz="750" dirty="0"/>
          </a:p>
        </p:txBody>
      </p:sp>
      <p:sp>
        <p:nvSpPr>
          <p:cNvPr id="194" name="Shape 180"/>
          <p:cNvSpPr/>
          <p:nvPr/>
        </p:nvSpPr>
        <p:spPr>
          <a:xfrm>
            <a:off x="10959703" y="5376863"/>
            <a:ext cx="95607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5" name="Text 181"/>
          <p:cNvSpPr/>
          <p:nvPr/>
        </p:nvSpPr>
        <p:spPr>
          <a:xfrm>
            <a:off x="11131153" y="5086350"/>
            <a:ext cx="52581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Éditer →</a:t>
            </a:r>
            <a:endParaRPr lang="en-US" sz="900" dirty="0"/>
          </a:p>
        </p:txBody>
      </p:sp>
      <p:sp>
        <p:nvSpPr>
          <p:cNvPr id="196" name="Shape 182"/>
          <p:cNvSpPr/>
          <p:nvPr/>
        </p:nvSpPr>
        <p:spPr>
          <a:xfrm>
            <a:off x="2371725" y="5843588"/>
            <a:ext cx="942677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7" name="Text 183"/>
          <p:cNvSpPr/>
          <p:nvPr/>
        </p:nvSpPr>
        <p:spPr>
          <a:xfrm>
            <a:off x="2486025" y="5500688"/>
            <a:ext cx="790277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TB-IMP-018</a:t>
            </a:r>
            <a:endParaRPr lang="en-US" sz="825" dirty="0"/>
          </a:p>
        </p:txBody>
      </p:sp>
      <p:sp>
        <p:nvSpPr>
          <p:cNvPr id="198" name="Shape 184"/>
          <p:cNvSpPr/>
          <p:nvPr/>
        </p:nvSpPr>
        <p:spPr>
          <a:xfrm>
            <a:off x="3314402" y="5843588"/>
            <a:ext cx="2376636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9" name="Text 185"/>
          <p:cNvSpPr/>
          <p:nvPr/>
        </p:nvSpPr>
        <p:spPr>
          <a:xfrm>
            <a:off x="3428702" y="5500688"/>
            <a:ext cx="2224236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Visseuse à choc Milwaukee M18</a:t>
            </a:r>
            <a:endParaRPr lang="en-US" sz="975" dirty="0"/>
          </a:p>
        </p:txBody>
      </p:sp>
      <p:sp>
        <p:nvSpPr>
          <p:cNvPr id="200" name="Shape 186"/>
          <p:cNvSpPr/>
          <p:nvPr/>
        </p:nvSpPr>
        <p:spPr>
          <a:xfrm>
            <a:off x="5691039" y="5843588"/>
            <a:ext cx="103718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1" name="Text 187"/>
          <p:cNvSpPr/>
          <p:nvPr/>
        </p:nvSpPr>
        <p:spPr>
          <a:xfrm>
            <a:off x="5805339" y="5562600"/>
            <a:ext cx="595908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Visserie</a:t>
            </a:r>
            <a:endParaRPr lang="en-US" sz="825" dirty="0"/>
          </a:p>
        </p:txBody>
      </p:sp>
      <p:sp>
        <p:nvSpPr>
          <p:cNvPr id="202" name="Shape 188"/>
          <p:cNvSpPr/>
          <p:nvPr/>
        </p:nvSpPr>
        <p:spPr>
          <a:xfrm>
            <a:off x="6728222" y="5843588"/>
            <a:ext cx="76453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3" name="Text 189"/>
          <p:cNvSpPr/>
          <p:nvPr/>
        </p:nvSpPr>
        <p:spPr>
          <a:xfrm>
            <a:off x="6842522" y="5500688"/>
            <a:ext cx="61213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9 €</a:t>
            </a:r>
            <a:endParaRPr lang="en-US" sz="975" dirty="0"/>
          </a:p>
        </p:txBody>
      </p:sp>
      <p:sp>
        <p:nvSpPr>
          <p:cNvPr id="204" name="Shape 190"/>
          <p:cNvSpPr/>
          <p:nvPr/>
        </p:nvSpPr>
        <p:spPr>
          <a:xfrm>
            <a:off x="7492752" y="5843588"/>
            <a:ext cx="76453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5" name="Text 191"/>
          <p:cNvSpPr/>
          <p:nvPr/>
        </p:nvSpPr>
        <p:spPr>
          <a:xfrm>
            <a:off x="7607052" y="5500688"/>
            <a:ext cx="61213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150 €</a:t>
            </a:r>
            <a:endParaRPr lang="en-US" sz="975" dirty="0"/>
          </a:p>
        </p:txBody>
      </p:sp>
      <p:sp>
        <p:nvSpPr>
          <p:cNvPr id="206" name="Shape 192"/>
          <p:cNvSpPr/>
          <p:nvPr/>
        </p:nvSpPr>
        <p:spPr>
          <a:xfrm>
            <a:off x="8257282" y="5843588"/>
            <a:ext cx="823317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7" name="Text 193"/>
          <p:cNvSpPr/>
          <p:nvPr/>
        </p:nvSpPr>
        <p:spPr>
          <a:xfrm>
            <a:off x="8371582" y="5500688"/>
            <a:ext cx="670917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3 / 3</a:t>
            </a:r>
            <a:endParaRPr lang="en-US" sz="975" dirty="0"/>
          </a:p>
        </p:txBody>
      </p:sp>
      <p:sp>
        <p:nvSpPr>
          <p:cNvPr id="208" name="Shape 194"/>
          <p:cNvSpPr/>
          <p:nvPr/>
        </p:nvSpPr>
        <p:spPr>
          <a:xfrm>
            <a:off x="9080599" y="5843588"/>
            <a:ext cx="9112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9" name="Text 195"/>
          <p:cNvSpPr/>
          <p:nvPr/>
        </p:nvSpPr>
        <p:spPr>
          <a:xfrm>
            <a:off x="9194899" y="5500688"/>
            <a:ext cx="75887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26</a:t>
            </a:r>
            <a:endParaRPr lang="en-US" sz="975" dirty="0"/>
          </a:p>
        </p:txBody>
      </p:sp>
      <p:sp>
        <p:nvSpPr>
          <p:cNvPr id="210" name="Shape 196"/>
          <p:cNvSpPr/>
          <p:nvPr/>
        </p:nvSpPr>
        <p:spPr>
          <a:xfrm>
            <a:off x="9991874" y="5843588"/>
            <a:ext cx="96782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1" name="Shape 197"/>
          <p:cNvSpPr/>
          <p:nvPr/>
        </p:nvSpPr>
        <p:spPr>
          <a:xfrm>
            <a:off x="10106174" y="5529263"/>
            <a:ext cx="457200" cy="180975"/>
          </a:xfrm>
          <a:prstGeom prst="roundRect">
            <a:avLst>
              <a:gd name="adj" fmla="val 21053"/>
            </a:avLst>
          </a:prstGeom>
          <a:solidFill>
            <a:srgbClr val="4ADE80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2" name="Text 198"/>
          <p:cNvSpPr/>
          <p:nvPr/>
        </p:nvSpPr>
        <p:spPr>
          <a:xfrm>
            <a:off x="10172849" y="5557838"/>
            <a:ext cx="4000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ACTIF</a:t>
            </a:r>
            <a:endParaRPr lang="en-US" sz="750" dirty="0"/>
          </a:p>
        </p:txBody>
      </p:sp>
      <p:sp>
        <p:nvSpPr>
          <p:cNvPr id="213" name="Shape 199"/>
          <p:cNvSpPr/>
          <p:nvPr/>
        </p:nvSpPr>
        <p:spPr>
          <a:xfrm>
            <a:off x="10959703" y="5843588"/>
            <a:ext cx="95607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4" name="Text 200"/>
          <p:cNvSpPr/>
          <p:nvPr/>
        </p:nvSpPr>
        <p:spPr>
          <a:xfrm>
            <a:off x="11131153" y="5553075"/>
            <a:ext cx="52581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Éditer →</a:t>
            </a:r>
            <a:endParaRPr lang="en-US" sz="900" dirty="0"/>
          </a:p>
        </p:txBody>
      </p:sp>
      <p:sp>
        <p:nvSpPr>
          <p:cNvPr id="215" name="Shape 201"/>
          <p:cNvSpPr/>
          <p:nvPr/>
        </p:nvSpPr>
        <p:spPr>
          <a:xfrm>
            <a:off x="2371725" y="6310313"/>
            <a:ext cx="942677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6" name="Text 202"/>
          <p:cNvSpPr/>
          <p:nvPr/>
        </p:nvSpPr>
        <p:spPr>
          <a:xfrm>
            <a:off x="2486025" y="5967413"/>
            <a:ext cx="790277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TB-GRD-230</a:t>
            </a:r>
            <a:endParaRPr lang="en-US" sz="825" dirty="0"/>
          </a:p>
        </p:txBody>
      </p:sp>
      <p:sp>
        <p:nvSpPr>
          <p:cNvPr id="217" name="Shape 203"/>
          <p:cNvSpPr/>
          <p:nvPr/>
        </p:nvSpPr>
        <p:spPr>
          <a:xfrm>
            <a:off x="3314402" y="6310313"/>
            <a:ext cx="2376636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8" name="Text 204"/>
          <p:cNvSpPr/>
          <p:nvPr/>
        </p:nvSpPr>
        <p:spPr>
          <a:xfrm>
            <a:off x="3428702" y="5967413"/>
            <a:ext cx="2224236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Meuleuse Bosch GWS 24-230</a:t>
            </a:r>
            <a:endParaRPr lang="en-US" sz="975" dirty="0"/>
          </a:p>
        </p:txBody>
      </p:sp>
      <p:sp>
        <p:nvSpPr>
          <p:cNvPr id="219" name="Shape 205"/>
          <p:cNvSpPr/>
          <p:nvPr/>
        </p:nvSpPr>
        <p:spPr>
          <a:xfrm>
            <a:off x="5691039" y="6310313"/>
            <a:ext cx="103718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0" name="Text 206"/>
          <p:cNvSpPr/>
          <p:nvPr/>
        </p:nvSpPr>
        <p:spPr>
          <a:xfrm>
            <a:off x="5805339" y="6029325"/>
            <a:ext cx="531019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Découpe</a:t>
            </a:r>
            <a:endParaRPr lang="en-US" sz="825" dirty="0"/>
          </a:p>
        </p:txBody>
      </p:sp>
      <p:sp>
        <p:nvSpPr>
          <p:cNvPr id="221" name="Shape 207"/>
          <p:cNvSpPr/>
          <p:nvPr/>
        </p:nvSpPr>
        <p:spPr>
          <a:xfrm>
            <a:off x="6728222" y="6310313"/>
            <a:ext cx="76453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2" name="Text 208"/>
          <p:cNvSpPr/>
          <p:nvPr/>
        </p:nvSpPr>
        <p:spPr>
          <a:xfrm>
            <a:off x="6842522" y="5967413"/>
            <a:ext cx="61213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11 €</a:t>
            </a:r>
            <a:endParaRPr lang="en-US" sz="975" dirty="0"/>
          </a:p>
        </p:txBody>
      </p:sp>
      <p:sp>
        <p:nvSpPr>
          <p:cNvPr id="223" name="Shape 209"/>
          <p:cNvSpPr/>
          <p:nvPr/>
        </p:nvSpPr>
        <p:spPr>
          <a:xfrm>
            <a:off x="7492752" y="6310313"/>
            <a:ext cx="76453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4" name="Text 210"/>
          <p:cNvSpPr/>
          <p:nvPr/>
        </p:nvSpPr>
        <p:spPr>
          <a:xfrm>
            <a:off x="7607052" y="5967413"/>
            <a:ext cx="61213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200 €</a:t>
            </a:r>
            <a:endParaRPr lang="en-US" sz="975" dirty="0"/>
          </a:p>
        </p:txBody>
      </p:sp>
      <p:sp>
        <p:nvSpPr>
          <p:cNvPr id="225" name="Shape 211"/>
          <p:cNvSpPr/>
          <p:nvPr/>
        </p:nvSpPr>
        <p:spPr>
          <a:xfrm>
            <a:off x="8257282" y="6310313"/>
            <a:ext cx="823317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6" name="Text 212"/>
          <p:cNvSpPr/>
          <p:nvPr/>
        </p:nvSpPr>
        <p:spPr>
          <a:xfrm>
            <a:off x="8371582" y="5967413"/>
            <a:ext cx="670917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 / 2</a:t>
            </a:r>
            <a:endParaRPr lang="en-US" sz="975" dirty="0"/>
          </a:p>
        </p:txBody>
      </p:sp>
      <p:sp>
        <p:nvSpPr>
          <p:cNvPr id="227" name="Shape 213"/>
          <p:cNvSpPr/>
          <p:nvPr/>
        </p:nvSpPr>
        <p:spPr>
          <a:xfrm>
            <a:off x="9080599" y="6310313"/>
            <a:ext cx="9112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8" name="Text 214"/>
          <p:cNvSpPr/>
          <p:nvPr/>
        </p:nvSpPr>
        <p:spPr>
          <a:xfrm>
            <a:off x="9194899" y="5967413"/>
            <a:ext cx="75887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14</a:t>
            </a:r>
            <a:endParaRPr lang="en-US" sz="975" dirty="0"/>
          </a:p>
        </p:txBody>
      </p:sp>
      <p:sp>
        <p:nvSpPr>
          <p:cNvPr id="229" name="Shape 215"/>
          <p:cNvSpPr/>
          <p:nvPr/>
        </p:nvSpPr>
        <p:spPr>
          <a:xfrm>
            <a:off x="9991874" y="6310313"/>
            <a:ext cx="96782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30" name="Shape 216"/>
          <p:cNvSpPr/>
          <p:nvPr/>
        </p:nvSpPr>
        <p:spPr>
          <a:xfrm>
            <a:off x="10106174" y="5995988"/>
            <a:ext cx="586829" cy="180975"/>
          </a:xfrm>
          <a:prstGeom prst="roundRect">
            <a:avLst>
              <a:gd name="adj" fmla="val 21053"/>
            </a:avLst>
          </a:prstGeom>
          <a:solidFill>
            <a:srgbClr val="D63232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31" name="Text 217"/>
          <p:cNvSpPr/>
          <p:nvPr/>
        </p:nvSpPr>
        <p:spPr>
          <a:xfrm>
            <a:off x="10172849" y="6024563"/>
            <a:ext cx="52967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D6323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RUPTURE</a:t>
            </a:r>
            <a:endParaRPr lang="en-US" sz="750" dirty="0"/>
          </a:p>
        </p:txBody>
      </p:sp>
      <p:sp>
        <p:nvSpPr>
          <p:cNvPr id="232" name="Shape 218"/>
          <p:cNvSpPr/>
          <p:nvPr/>
        </p:nvSpPr>
        <p:spPr>
          <a:xfrm>
            <a:off x="10959703" y="6310313"/>
            <a:ext cx="95607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33" name="Text 219"/>
          <p:cNvSpPr/>
          <p:nvPr/>
        </p:nvSpPr>
        <p:spPr>
          <a:xfrm>
            <a:off x="11131153" y="6019800"/>
            <a:ext cx="52581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Éditer →</a:t>
            </a:r>
            <a:endParaRPr lang="en-US" sz="900" dirty="0"/>
          </a:p>
        </p:txBody>
      </p:sp>
      <p:sp>
        <p:nvSpPr>
          <p:cNvPr id="234" name="Shape 220"/>
          <p:cNvSpPr/>
          <p:nvPr/>
        </p:nvSpPr>
        <p:spPr>
          <a:xfrm>
            <a:off x="2371725" y="6777038"/>
            <a:ext cx="942677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35" name="Text 221"/>
          <p:cNvSpPr/>
          <p:nvPr/>
        </p:nvSpPr>
        <p:spPr>
          <a:xfrm>
            <a:off x="2486025" y="6434138"/>
            <a:ext cx="790277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TB-LSR-MES</a:t>
            </a:r>
            <a:endParaRPr lang="en-US" sz="825" dirty="0"/>
          </a:p>
        </p:txBody>
      </p:sp>
      <p:sp>
        <p:nvSpPr>
          <p:cNvPr id="236" name="Shape 222"/>
          <p:cNvSpPr/>
          <p:nvPr/>
        </p:nvSpPr>
        <p:spPr>
          <a:xfrm>
            <a:off x="3314402" y="6777038"/>
            <a:ext cx="2376636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37" name="Text 223"/>
          <p:cNvSpPr/>
          <p:nvPr/>
        </p:nvSpPr>
        <p:spPr>
          <a:xfrm>
            <a:off x="3428702" y="6434138"/>
            <a:ext cx="2224236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Mètre laser Bosch GLM 50</a:t>
            </a:r>
            <a:endParaRPr lang="en-US" sz="975" dirty="0"/>
          </a:p>
        </p:txBody>
      </p:sp>
      <p:sp>
        <p:nvSpPr>
          <p:cNvPr id="238" name="Shape 224"/>
          <p:cNvSpPr/>
          <p:nvPr/>
        </p:nvSpPr>
        <p:spPr>
          <a:xfrm>
            <a:off x="5691039" y="6777038"/>
            <a:ext cx="103718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39" name="Text 225"/>
          <p:cNvSpPr/>
          <p:nvPr/>
        </p:nvSpPr>
        <p:spPr>
          <a:xfrm>
            <a:off x="5805339" y="6496050"/>
            <a:ext cx="465981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Mesure</a:t>
            </a:r>
            <a:endParaRPr lang="en-US" sz="825" dirty="0"/>
          </a:p>
        </p:txBody>
      </p:sp>
      <p:sp>
        <p:nvSpPr>
          <p:cNvPr id="240" name="Shape 226"/>
          <p:cNvSpPr/>
          <p:nvPr/>
        </p:nvSpPr>
        <p:spPr>
          <a:xfrm>
            <a:off x="6728222" y="6777038"/>
            <a:ext cx="76453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1" name="Text 227"/>
          <p:cNvSpPr/>
          <p:nvPr/>
        </p:nvSpPr>
        <p:spPr>
          <a:xfrm>
            <a:off x="6842522" y="6434138"/>
            <a:ext cx="61213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4 €</a:t>
            </a:r>
            <a:endParaRPr lang="en-US" sz="975" dirty="0"/>
          </a:p>
        </p:txBody>
      </p:sp>
      <p:sp>
        <p:nvSpPr>
          <p:cNvPr id="242" name="Shape 228"/>
          <p:cNvSpPr/>
          <p:nvPr/>
        </p:nvSpPr>
        <p:spPr>
          <a:xfrm>
            <a:off x="7492752" y="6777038"/>
            <a:ext cx="76453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3" name="Text 229"/>
          <p:cNvSpPr/>
          <p:nvPr/>
        </p:nvSpPr>
        <p:spPr>
          <a:xfrm>
            <a:off x="7607052" y="6434138"/>
            <a:ext cx="61213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80 €</a:t>
            </a:r>
            <a:endParaRPr lang="en-US" sz="975" dirty="0"/>
          </a:p>
        </p:txBody>
      </p:sp>
      <p:sp>
        <p:nvSpPr>
          <p:cNvPr id="244" name="Shape 230"/>
          <p:cNvSpPr/>
          <p:nvPr/>
        </p:nvSpPr>
        <p:spPr>
          <a:xfrm>
            <a:off x="8257282" y="6777038"/>
            <a:ext cx="823317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5" name="Text 231"/>
          <p:cNvSpPr/>
          <p:nvPr/>
        </p:nvSpPr>
        <p:spPr>
          <a:xfrm>
            <a:off x="8371582" y="6434138"/>
            <a:ext cx="670917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5 / 5</a:t>
            </a:r>
            <a:endParaRPr lang="en-US" sz="975" dirty="0"/>
          </a:p>
        </p:txBody>
      </p:sp>
      <p:sp>
        <p:nvSpPr>
          <p:cNvPr id="246" name="Shape 232"/>
          <p:cNvSpPr/>
          <p:nvPr/>
        </p:nvSpPr>
        <p:spPr>
          <a:xfrm>
            <a:off x="9080599" y="6777038"/>
            <a:ext cx="9112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7" name="Text 233"/>
          <p:cNvSpPr/>
          <p:nvPr/>
        </p:nvSpPr>
        <p:spPr>
          <a:xfrm>
            <a:off x="9194899" y="6434138"/>
            <a:ext cx="75887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18</a:t>
            </a:r>
            <a:endParaRPr lang="en-US" sz="975" dirty="0"/>
          </a:p>
        </p:txBody>
      </p:sp>
      <p:sp>
        <p:nvSpPr>
          <p:cNvPr id="248" name="Shape 234"/>
          <p:cNvSpPr/>
          <p:nvPr/>
        </p:nvSpPr>
        <p:spPr>
          <a:xfrm>
            <a:off x="9991874" y="6777038"/>
            <a:ext cx="96782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9" name="Shape 235"/>
          <p:cNvSpPr/>
          <p:nvPr/>
        </p:nvSpPr>
        <p:spPr>
          <a:xfrm>
            <a:off x="10106174" y="6462713"/>
            <a:ext cx="457200" cy="180975"/>
          </a:xfrm>
          <a:prstGeom prst="roundRect">
            <a:avLst>
              <a:gd name="adj" fmla="val 21053"/>
            </a:avLst>
          </a:prstGeom>
          <a:solidFill>
            <a:srgbClr val="4ADE80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0" name="Text 236"/>
          <p:cNvSpPr/>
          <p:nvPr/>
        </p:nvSpPr>
        <p:spPr>
          <a:xfrm>
            <a:off x="10172849" y="6491288"/>
            <a:ext cx="4000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ACTIF</a:t>
            </a:r>
            <a:endParaRPr lang="en-US" sz="750" dirty="0"/>
          </a:p>
        </p:txBody>
      </p:sp>
      <p:sp>
        <p:nvSpPr>
          <p:cNvPr id="251" name="Shape 237"/>
          <p:cNvSpPr/>
          <p:nvPr/>
        </p:nvSpPr>
        <p:spPr>
          <a:xfrm>
            <a:off x="10959703" y="6777038"/>
            <a:ext cx="95607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2" name="Text 238"/>
          <p:cNvSpPr/>
          <p:nvPr/>
        </p:nvSpPr>
        <p:spPr>
          <a:xfrm>
            <a:off x="11131153" y="6486525"/>
            <a:ext cx="52581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Éditer →</a:t>
            </a:r>
            <a:endParaRPr lang="en-US" sz="900" dirty="0"/>
          </a:p>
        </p:txBody>
      </p:sp>
      <p:sp>
        <p:nvSpPr>
          <p:cNvPr id="253" name="Shape 239"/>
          <p:cNvSpPr/>
          <p:nvPr/>
        </p:nvSpPr>
        <p:spPr>
          <a:xfrm>
            <a:off x="2371725" y="7243763"/>
            <a:ext cx="942677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4" name="Text 240"/>
          <p:cNvSpPr/>
          <p:nvPr/>
        </p:nvSpPr>
        <p:spPr>
          <a:xfrm>
            <a:off x="2486025" y="6900863"/>
            <a:ext cx="790277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TB-CSM-FOR</a:t>
            </a:r>
            <a:endParaRPr lang="en-US" sz="825" dirty="0"/>
          </a:p>
        </p:txBody>
      </p:sp>
      <p:sp>
        <p:nvSpPr>
          <p:cNvPr id="255" name="Shape 241"/>
          <p:cNvSpPr/>
          <p:nvPr/>
        </p:nvSpPr>
        <p:spPr>
          <a:xfrm>
            <a:off x="3314402" y="7243763"/>
            <a:ext cx="2376636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6" name="Text 242"/>
          <p:cNvSpPr/>
          <p:nvPr/>
        </p:nvSpPr>
        <p:spPr>
          <a:xfrm>
            <a:off x="3428702" y="6900863"/>
            <a:ext cx="2224236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Forets HSS · lot 24</a:t>
            </a:r>
            <a:endParaRPr lang="en-US" sz="975" dirty="0"/>
          </a:p>
        </p:txBody>
      </p:sp>
      <p:sp>
        <p:nvSpPr>
          <p:cNvPr id="257" name="Shape 243"/>
          <p:cNvSpPr/>
          <p:nvPr/>
        </p:nvSpPr>
        <p:spPr>
          <a:xfrm>
            <a:off x="5691039" y="7243763"/>
            <a:ext cx="103718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8" name="Text 244"/>
          <p:cNvSpPr/>
          <p:nvPr/>
        </p:nvSpPr>
        <p:spPr>
          <a:xfrm>
            <a:off x="5805339" y="6962775"/>
            <a:ext cx="790873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Consommable</a:t>
            </a:r>
            <a:endParaRPr lang="en-US" sz="825" dirty="0"/>
          </a:p>
        </p:txBody>
      </p:sp>
      <p:sp>
        <p:nvSpPr>
          <p:cNvPr id="259" name="Shape 245"/>
          <p:cNvSpPr/>
          <p:nvPr/>
        </p:nvSpPr>
        <p:spPr>
          <a:xfrm>
            <a:off x="6728222" y="7243763"/>
            <a:ext cx="76453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60" name="Text 246"/>
          <p:cNvSpPr/>
          <p:nvPr/>
        </p:nvSpPr>
        <p:spPr>
          <a:xfrm>
            <a:off x="6842522" y="6900863"/>
            <a:ext cx="61213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—</a:t>
            </a:r>
            <a:endParaRPr lang="en-US" sz="975" dirty="0"/>
          </a:p>
        </p:txBody>
      </p:sp>
      <p:sp>
        <p:nvSpPr>
          <p:cNvPr id="261" name="Shape 247"/>
          <p:cNvSpPr/>
          <p:nvPr/>
        </p:nvSpPr>
        <p:spPr>
          <a:xfrm>
            <a:off x="7492752" y="7243763"/>
            <a:ext cx="76453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62" name="Text 248"/>
          <p:cNvSpPr/>
          <p:nvPr/>
        </p:nvSpPr>
        <p:spPr>
          <a:xfrm>
            <a:off x="7607052" y="6900863"/>
            <a:ext cx="61213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—</a:t>
            </a:r>
            <a:endParaRPr lang="en-US" sz="975" dirty="0"/>
          </a:p>
        </p:txBody>
      </p:sp>
      <p:sp>
        <p:nvSpPr>
          <p:cNvPr id="263" name="Shape 249"/>
          <p:cNvSpPr/>
          <p:nvPr/>
        </p:nvSpPr>
        <p:spPr>
          <a:xfrm>
            <a:off x="8257282" y="7243763"/>
            <a:ext cx="823317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64" name="Text 250"/>
          <p:cNvSpPr/>
          <p:nvPr/>
        </p:nvSpPr>
        <p:spPr>
          <a:xfrm>
            <a:off x="8371582" y="6900863"/>
            <a:ext cx="670917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24 / 50</a:t>
            </a:r>
            <a:endParaRPr lang="en-US" sz="975" dirty="0"/>
          </a:p>
        </p:txBody>
      </p:sp>
      <p:sp>
        <p:nvSpPr>
          <p:cNvPr id="265" name="Shape 251"/>
          <p:cNvSpPr/>
          <p:nvPr/>
        </p:nvSpPr>
        <p:spPr>
          <a:xfrm>
            <a:off x="9080599" y="7243763"/>
            <a:ext cx="9112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66" name="Text 252"/>
          <p:cNvSpPr/>
          <p:nvPr/>
        </p:nvSpPr>
        <p:spPr>
          <a:xfrm>
            <a:off x="9194899" y="6900863"/>
            <a:ext cx="75887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86</a:t>
            </a:r>
            <a:endParaRPr lang="en-US" sz="975" dirty="0"/>
          </a:p>
        </p:txBody>
      </p:sp>
      <p:sp>
        <p:nvSpPr>
          <p:cNvPr id="267" name="Shape 253"/>
          <p:cNvSpPr/>
          <p:nvPr/>
        </p:nvSpPr>
        <p:spPr>
          <a:xfrm>
            <a:off x="9991874" y="7243763"/>
            <a:ext cx="96782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68" name="Shape 254"/>
          <p:cNvSpPr/>
          <p:nvPr/>
        </p:nvSpPr>
        <p:spPr>
          <a:xfrm>
            <a:off x="10106174" y="6929438"/>
            <a:ext cx="457200" cy="180975"/>
          </a:xfrm>
          <a:prstGeom prst="roundRect">
            <a:avLst>
              <a:gd name="adj" fmla="val 21053"/>
            </a:avLst>
          </a:prstGeom>
          <a:solidFill>
            <a:srgbClr val="4ADE80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69" name="Text 255"/>
          <p:cNvSpPr/>
          <p:nvPr/>
        </p:nvSpPr>
        <p:spPr>
          <a:xfrm>
            <a:off x="10172849" y="6958013"/>
            <a:ext cx="4000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ACTIF</a:t>
            </a:r>
            <a:endParaRPr lang="en-US" sz="750" dirty="0"/>
          </a:p>
        </p:txBody>
      </p:sp>
      <p:sp>
        <p:nvSpPr>
          <p:cNvPr id="270" name="Shape 256"/>
          <p:cNvSpPr/>
          <p:nvPr/>
        </p:nvSpPr>
        <p:spPr>
          <a:xfrm>
            <a:off x="10959703" y="7243763"/>
            <a:ext cx="95607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71" name="Text 257"/>
          <p:cNvSpPr/>
          <p:nvPr/>
        </p:nvSpPr>
        <p:spPr>
          <a:xfrm>
            <a:off x="11131153" y="6953250"/>
            <a:ext cx="52581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Éditer →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5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71450" y="133350"/>
            <a:ext cx="1781175" cy="238125"/>
          </a:xfrm>
          <a:prstGeom prst="roundRect">
            <a:avLst>
              <a:gd name="adj" fmla="val 16000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>
                <a:alpha val="6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276225" y="190500"/>
            <a:ext cx="1647825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kern="0" spc="45" dirty="0">
                <a:solidFill>
                  <a:srgbClr val="6B686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CASIERS · PLAN TEMPS RÉEL</a:t>
            </a:r>
            <a:endParaRPr lang="en-US" sz="75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2192000" cy="7810500"/>
          </a:xfrm>
          <a:prstGeom prst="roundRect">
            <a:avLst>
              <a:gd name="adj" fmla="val 1220"/>
            </a:avLst>
          </a:prstGeom>
          <a:solidFill>
            <a:srgbClr val="35363A"/>
          </a:solidFill>
          <a:ln/>
          <a:effectLst>
            <a:outerShdw blurRad="762000" dist="2286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12192000" cy="419100"/>
          </a:xfrm>
          <a:prstGeom prst="rect">
            <a:avLst/>
          </a:prstGeom>
          <a:solidFill>
            <a:srgbClr val="202124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133350" y="152400"/>
            <a:ext cx="114300" cy="114300"/>
          </a:xfrm>
          <a:prstGeom prst="ellipse">
            <a:avLst/>
          </a:prstGeom>
          <a:solidFill>
            <a:srgbClr val="FF5F57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323850" y="152400"/>
            <a:ext cx="114300" cy="114300"/>
          </a:xfrm>
          <a:prstGeom prst="ellipse">
            <a:avLst/>
          </a:prstGeom>
          <a:solidFill>
            <a:srgbClr val="FEBC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" name="Shape 6"/>
          <p:cNvSpPr/>
          <p:nvPr/>
        </p:nvSpPr>
        <p:spPr>
          <a:xfrm>
            <a:off x="514350" y="152400"/>
            <a:ext cx="114300" cy="114300"/>
          </a:xfrm>
          <a:prstGeom prst="ellipse">
            <a:avLst/>
          </a:prstGeom>
          <a:solidFill>
            <a:srgbClr val="28C84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" name="Shape 7"/>
          <p:cNvSpPr/>
          <p:nvPr/>
        </p:nvSpPr>
        <p:spPr>
          <a:xfrm>
            <a:off x="800100" y="95250"/>
            <a:ext cx="1143000" cy="323850"/>
          </a:xfrm>
          <a:prstGeom prst="roundRect">
            <a:avLst>
              <a:gd name="adj" fmla="val 23529"/>
            </a:avLst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900" y="323850"/>
            <a:ext cx="76200" cy="95250"/>
          </a:xfrm>
          <a:prstGeom prst="rect">
            <a:avLst/>
          </a:prstGeom>
        </p:spPr>
      </p:pic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1943100" y="323850"/>
            <a:ext cx="76200" cy="95250"/>
          </a:xfrm>
          <a:prstGeom prst="rect">
            <a:avLst/>
          </a:prstGeom>
        </p:spPr>
      </p:pic>
      <p:sp>
        <p:nvSpPr>
          <p:cNvPr id="12" name="Shape 8"/>
          <p:cNvSpPr/>
          <p:nvPr/>
        </p:nvSpPr>
        <p:spPr>
          <a:xfrm>
            <a:off x="914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" name="Text 9"/>
          <p:cNvSpPr/>
          <p:nvPr/>
        </p:nvSpPr>
        <p:spPr>
          <a:xfrm>
            <a:off x="1123950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Casiers</a:t>
            </a:r>
            <a:endParaRPr lang="en-US" sz="900" dirty="0"/>
          </a:p>
        </p:txBody>
      </p:sp>
      <p:sp>
        <p:nvSpPr>
          <p:cNvPr id="14" name="Shape 10"/>
          <p:cNvSpPr/>
          <p:nvPr/>
        </p:nvSpPr>
        <p:spPr>
          <a:xfrm>
            <a:off x="2057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" name="Text 11"/>
          <p:cNvSpPr/>
          <p:nvPr/>
        </p:nvSpPr>
        <p:spPr>
          <a:xfrm>
            <a:off x="2266950" y="180975"/>
            <a:ext cx="94863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Stripe Dashboard</a:t>
            </a:r>
            <a:endParaRPr lang="en-US" sz="900" dirty="0"/>
          </a:p>
        </p:txBody>
      </p:sp>
      <p:sp>
        <p:nvSpPr>
          <p:cNvPr id="16" name="Shape 12"/>
          <p:cNvSpPr/>
          <p:nvPr/>
        </p:nvSpPr>
        <p:spPr>
          <a:xfrm>
            <a:off x="336798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" name="Text 13"/>
          <p:cNvSpPr/>
          <p:nvPr/>
        </p:nvSpPr>
        <p:spPr>
          <a:xfrm>
            <a:off x="3577530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Notion</a:t>
            </a:r>
            <a:endParaRPr lang="en-US" sz="900" dirty="0"/>
          </a:p>
        </p:txBody>
      </p:sp>
      <p:sp>
        <p:nvSpPr>
          <p:cNvPr id="18" name="Shape 14"/>
          <p:cNvSpPr/>
          <p:nvPr/>
        </p:nvSpPr>
        <p:spPr>
          <a:xfrm>
            <a:off x="0" y="419100"/>
            <a:ext cx="12192000" cy="381000"/>
          </a:xfrm>
          <a:prstGeom prst="rect">
            <a:avLst/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" name="Shape 15"/>
          <p:cNvSpPr/>
          <p:nvPr/>
        </p:nvSpPr>
        <p:spPr>
          <a:xfrm>
            <a:off x="1333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" name="Shape 16"/>
          <p:cNvSpPr/>
          <p:nvPr/>
        </p:nvSpPr>
        <p:spPr>
          <a:xfrm>
            <a:off x="438150" y="466725"/>
            <a:ext cx="11315700" cy="285750"/>
          </a:xfrm>
          <a:prstGeom prst="roundRect">
            <a:avLst>
              <a:gd name="adj" fmla="val 50000"/>
            </a:avLst>
          </a:prstGeom>
          <a:solidFill>
            <a:srgbClr val="282A2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" name="Shape 17"/>
          <p:cNvSpPr/>
          <p:nvPr/>
        </p:nvSpPr>
        <p:spPr>
          <a:xfrm>
            <a:off x="571500" y="552450"/>
            <a:ext cx="114300" cy="1143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" name="Text 18"/>
          <p:cNvSpPr/>
          <p:nvPr/>
        </p:nvSpPr>
        <p:spPr>
          <a:xfrm>
            <a:off x="762000" y="528638"/>
            <a:ext cx="11184255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admin.toolbox24.fr/casiers</a:t>
            </a:r>
            <a:endParaRPr lang="en-US" sz="975" dirty="0"/>
          </a:p>
        </p:txBody>
      </p:sp>
      <p:sp>
        <p:nvSpPr>
          <p:cNvPr id="23" name="Shape 19"/>
          <p:cNvSpPr/>
          <p:nvPr/>
        </p:nvSpPr>
        <p:spPr>
          <a:xfrm>
            <a:off x="119062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" name="Shape 20"/>
          <p:cNvSpPr/>
          <p:nvPr/>
        </p:nvSpPr>
        <p:spPr>
          <a:xfrm>
            <a:off x="0" y="800100"/>
            <a:ext cx="12192000" cy="70104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" name="Shape 21"/>
          <p:cNvSpPr/>
          <p:nvPr/>
        </p:nvSpPr>
        <p:spPr>
          <a:xfrm>
            <a:off x="0" y="800100"/>
            <a:ext cx="12192000" cy="7010400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6" name="Shape 22"/>
          <p:cNvSpPr/>
          <p:nvPr/>
        </p:nvSpPr>
        <p:spPr>
          <a:xfrm>
            <a:off x="0" y="800100"/>
            <a:ext cx="2095500" cy="7010400"/>
          </a:xfrm>
          <a:prstGeom prst="rect">
            <a:avLst/>
          </a:prstGeom>
          <a:solidFill>
            <a:srgbClr val="0D0D0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7" name="Shape 23"/>
          <p:cNvSpPr/>
          <p:nvPr/>
        </p:nvSpPr>
        <p:spPr>
          <a:xfrm>
            <a:off x="2085975" y="800100"/>
            <a:ext cx="9525" cy="7010400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8" name="Shape 24"/>
          <p:cNvSpPr/>
          <p:nvPr/>
        </p:nvSpPr>
        <p:spPr>
          <a:xfrm>
            <a:off x="114300" y="1495425"/>
            <a:ext cx="18573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9" name="Text 25"/>
          <p:cNvSpPr/>
          <p:nvPr/>
        </p:nvSpPr>
        <p:spPr>
          <a:xfrm>
            <a:off x="209550" y="1038225"/>
            <a:ext cx="8255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125" b="1" kern="0" spc="-22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TOOLBOX</a:t>
            </a:r>
            <a:endParaRPr lang="en-US" sz="1125" dirty="0"/>
          </a:p>
        </p:txBody>
      </p:sp>
      <p:sp>
        <p:nvSpPr>
          <p:cNvPr id="30" name="Shape 26"/>
          <p:cNvSpPr/>
          <p:nvPr/>
        </p:nvSpPr>
        <p:spPr>
          <a:xfrm>
            <a:off x="977950" y="1038225"/>
            <a:ext cx="261193" cy="152400"/>
          </a:xfrm>
          <a:prstGeom prst="roundRect">
            <a:avLst>
              <a:gd name="adj" fmla="val 12500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1" name="Text 27"/>
          <p:cNvSpPr/>
          <p:nvPr/>
        </p:nvSpPr>
        <p:spPr>
          <a:xfrm>
            <a:off x="1016050" y="1038225"/>
            <a:ext cx="261193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125" b="1" kern="0" spc="-22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24</a:t>
            </a:r>
            <a:endParaRPr lang="en-US" sz="1125" dirty="0"/>
          </a:p>
        </p:txBody>
      </p:sp>
      <p:sp>
        <p:nvSpPr>
          <p:cNvPr id="32" name="Text 28"/>
          <p:cNvSpPr/>
          <p:nvPr/>
        </p:nvSpPr>
        <p:spPr>
          <a:xfrm>
            <a:off x="209550" y="1228725"/>
            <a:ext cx="1743075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108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BACK-OFFICE · OPÉRATEUR</a:t>
            </a:r>
            <a:endParaRPr lang="en-US" sz="675" dirty="0"/>
          </a:p>
        </p:txBody>
      </p:sp>
      <p:sp>
        <p:nvSpPr>
          <p:cNvPr id="33" name="Text 29"/>
          <p:cNvSpPr/>
          <p:nvPr/>
        </p:nvSpPr>
        <p:spPr>
          <a:xfrm>
            <a:off x="209550" y="1790700"/>
            <a:ext cx="1743075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95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EXPLOITATION</a:t>
            </a:r>
            <a:endParaRPr lang="en-US" sz="675" dirty="0"/>
          </a:p>
        </p:txBody>
      </p:sp>
      <p:pic>
        <p:nvPicPr>
          <p:cNvPr id="34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9550" y="2081212"/>
            <a:ext cx="142875" cy="142875"/>
          </a:xfrm>
          <a:prstGeom prst="rect">
            <a:avLst/>
          </a:prstGeom>
        </p:spPr>
      </p:pic>
      <p:sp>
        <p:nvSpPr>
          <p:cNvPr id="35" name="Text 30"/>
          <p:cNvSpPr/>
          <p:nvPr/>
        </p:nvSpPr>
        <p:spPr>
          <a:xfrm>
            <a:off x="447675" y="2076450"/>
            <a:ext cx="1022449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Vue d'ensemble</a:t>
            </a:r>
            <a:endParaRPr lang="en-US" sz="975" dirty="0"/>
          </a:p>
        </p:txBody>
      </p:sp>
      <p:pic>
        <p:nvPicPr>
          <p:cNvPr id="36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9550" y="2424113"/>
            <a:ext cx="142875" cy="142875"/>
          </a:xfrm>
          <a:prstGeom prst="rect">
            <a:avLst/>
          </a:prstGeom>
        </p:spPr>
      </p:pic>
      <p:sp>
        <p:nvSpPr>
          <p:cNvPr id="37" name="Text 31"/>
          <p:cNvSpPr/>
          <p:nvPr/>
        </p:nvSpPr>
        <p:spPr>
          <a:xfrm>
            <a:off x="447675" y="2419350"/>
            <a:ext cx="1060996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File de validation</a:t>
            </a:r>
            <a:endParaRPr lang="en-US" sz="975" dirty="0"/>
          </a:p>
        </p:txBody>
      </p:sp>
      <p:sp>
        <p:nvSpPr>
          <p:cNvPr id="38" name="Shape 32"/>
          <p:cNvSpPr/>
          <p:nvPr/>
        </p:nvSpPr>
        <p:spPr>
          <a:xfrm>
            <a:off x="1704975" y="2424113"/>
            <a:ext cx="171450" cy="142875"/>
          </a:xfrm>
          <a:prstGeom prst="ellipse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9" name="Text 33"/>
          <p:cNvSpPr/>
          <p:nvPr/>
        </p:nvSpPr>
        <p:spPr>
          <a:xfrm>
            <a:off x="1762125" y="2433637"/>
            <a:ext cx="1333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8</a:t>
            </a:r>
            <a:endParaRPr lang="en-US" sz="750" dirty="0"/>
          </a:p>
        </p:txBody>
      </p:sp>
      <p:pic>
        <p:nvPicPr>
          <p:cNvPr id="40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550" y="2767013"/>
            <a:ext cx="142875" cy="142875"/>
          </a:xfrm>
          <a:prstGeom prst="rect">
            <a:avLst/>
          </a:prstGeom>
        </p:spPr>
      </p:pic>
      <p:sp>
        <p:nvSpPr>
          <p:cNvPr id="41" name="Text 34"/>
          <p:cNvSpPr/>
          <p:nvPr/>
        </p:nvSpPr>
        <p:spPr>
          <a:xfrm>
            <a:off x="447675" y="2762250"/>
            <a:ext cx="601414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Sessions</a:t>
            </a:r>
            <a:endParaRPr lang="en-US" sz="975" dirty="0"/>
          </a:p>
        </p:txBody>
      </p:sp>
      <p:sp>
        <p:nvSpPr>
          <p:cNvPr id="42" name="Shape 35"/>
          <p:cNvSpPr/>
          <p:nvPr/>
        </p:nvSpPr>
        <p:spPr>
          <a:xfrm>
            <a:off x="114300" y="3028950"/>
            <a:ext cx="1857375" cy="304800"/>
          </a:xfrm>
          <a:prstGeom prst="roundRect">
            <a:avLst>
              <a:gd name="adj" fmla="val 21875"/>
            </a:avLst>
          </a:prstGeom>
          <a:solidFill>
            <a:srgbClr val="131315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43" name="Shape 36"/>
          <p:cNvSpPr/>
          <p:nvPr/>
        </p:nvSpPr>
        <p:spPr>
          <a:xfrm>
            <a:off x="114300" y="3028950"/>
            <a:ext cx="19050" cy="304800"/>
          </a:xfrm>
          <a:prstGeom prst="rect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44" name="Image 5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9550" y="3109913"/>
            <a:ext cx="142875" cy="142875"/>
          </a:xfrm>
          <a:prstGeom prst="rect">
            <a:avLst/>
          </a:prstGeom>
        </p:spPr>
      </p:pic>
      <p:sp>
        <p:nvSpPr>
          <p:cNvPr id="45" name="Text 37"/>
          <p:cNvSpPr/>
          <p:nvPr/>
        </p:nvSpPr>
        <p:spPr>
          <a:xfrm>
            <a:off x="447675" y="3105150"/>
            <a:ext cx="93732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Casiers &amp; sites</a:t>
            </a:r>
            <a:endParaRPr lang="en-US" sz="975" dirty="0"/>
          </a:p>
        </p:txBody>
      </p:sp>
      <p:sp>
        <p:nvSpPr>
          <p:cNvPr id="46" name="Text 38"/>
          <p:cNvSpPr/>
          <p:nvPr/>
        </p:nvSpPr>
        <p:spPr>
          <a:xfrm>
            <a:off x="209550" y="3505200"/>
            <a:ext cx="1743075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95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ADMINISTRATION</a:t>
            </a:r>
            <a:endParaRPr lang="en-US" sz="675" dirty="0"/>
          </a:p>
        </p:txBody>
      </p:sp>
      <p:pic>
        <p:nvPicPr>
          <p:cNvPr id="47" name="Image 6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9550" y="3795713"/>
            <a:ext cx="142875" cy="142875"/>
          </a:xfrm>
          <a:prstGeom prst="rect">
            <a:avLst/>
          </a:prstGeom>
        </p:spPr>
      </p:pic>
      <p:sp>
        <p:nvSpPr>
          <p:cNvPr id="48" name="Text 39"/>
          <p:cNvSpPr/>
          <p:nvPr/>
        </p:nvSpPr>
        <p:spPr>
          <a:xfrm>
            <a:off x="447675" y="3790950"/>
            <a:ext cx="730448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Utilisateurs</a:t>
            </a:r>
            <a:endParaRPr lang="en-US" sz="975" dirty="0"/>
          </a:p>
        </p:txBody>
      </p:sp>
      <p:pic>
        <p:nvPicPr>
          <p:cNvPr id="49" name="Image 7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550" y="4138613"/>
            <a:ext cx="142875" cy="142875"/>
          </a:xfrm>
          <a:prstGeom prst="rect">
            <a:avLst/>
          </a:prstGeom>
        </p:spPr>
      </p:pic>
      <p:sp>
        <p:nvSpPr>
          <p:cNvPr id="50" name="Text 40"/>
          <p:cNvSpPr/>
          <p:nvPr/>
        </p:nvSpPr>
        <p:spPr>
          <a:xfrm>
            <a:off x="447675" y="4133850"/>
            <a:ext cx="685502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Paiements</a:t>
            </a:r>
            <a:endParaRPr lang="en-US" sz="975" dirty="0"/>
          </a:p>
        </p:txBody>
      </p:sp>
      <p:pic>
        <p:nvPicPr>
          <p:cNvPr id="51" name="Image 8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09550" y="4481513"/>
            <a:ext cx="142875" cy="142875"/>
          </a:xfrm>
          <a:prstGeom prst="rect">
            <a:avLst/>
          </a:prstGeom>
        </p:spPr>
      </p:pic>
      <p:sp>
        <p:nvSpPr>
          <p:cNvPr id="52" name="Text 41"/>
          <p:cNvSpPr/>
          <p:nvPr/>
        </p:nvSpPr>
        <p:spPr>
          <a:xfrm>
            <a:off x="447675" y="4476750"/>
            <a:ext cx="609302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Incidents</a:t>
            </a:r>
            <a:endParaRPr lang="en-US" sz="975" dirty="0"/>
          </a:p>
        </p:txBody>
      </p:sp>
      <p:sp>
        <p:nvSpPr>
          <p:cNvPr id="53" name="Shape 42"/>
          <p:cNvSpPr/>
          <p:nvPr/>
        </p:nvSpPr>
        <p:spPr>
          <a:xfrm>
            <a:off x="1704975" y="4481513"/>
            <a:ext cx="171450" cy="142875"/>
          </a:xfrm>
          <a:prstGeom prst="ellipse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4" name="Text 43"/>
          <p:cNvSpPr/>
          <p:nvPr/>
        </p:nvSpPr>
        <p:spPr>
          <a:xfrm>
            <a:off x="1762125" y="4491038"/>
            <a:ext cx="1333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</a:t>
            </a:r>
            <a:endParaRPr lang="en-US" sz="750" dirty="0"/>
          </a:p>
        </p:txBody>
      </p:sp>
      <p:pic>
        <p:nvPicPr>
          <p:cNvPr id="55" name="Image 9" descr="preencoded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09550" y="4824413"/>
            <a:ext cx="142875" cy="142875"/>
          </a:xfrm>
          <a:prstGeom prst="rect">
            <a:avLst/>
          </a:prstGeom>
        </p:spPr>
      </p:pic>
      <p:sp>
        <p:nvSpPr>
          <p:cNvPr id="56" name="Text 44"/>
          <p:cNvSpPr/>
          <p:nvPr/>
        </p:nvSpPr>
        <p:spPr>
          <a:xfrm>
            <a:off x="447675" y="4819650"/>
            <a:ext cx="6445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Reporting</a:t>
            </a:r>
            <a:endParaRPr lang="en-US" sz="975" dirty="0"/>
          </a:p>
        </p:txBody>
      </p:sp>
      <p:sp>
        <p:nvSpPr>
          <p:cNvPr id="57" name="Shape 45"/>
          <p:cNvSpPr/>
          <p:nvPr/>
        </p:nvSpPr>
        <p:spPr>
          <a:xfrm>
            <a:off x="114300" y="7229475"/>
            <a:ext cx="18573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8" name="Shape 46"/>
          <p:cNvSpPr/>
          <p:nvPr/>
        </p:nvSpPr>
        <p:spPr>
          <a:xfrm>
            <a:off x="209550" y="7353300"/>
            <a:ext cx="209550" cy="209550"/>
          </a:xfrm>
          <a:prstGeom prst="ellipse">
            <a:avLst/>
          </a:prstGeom>
          <a:solidFill>
            <a:srgbClr val="1C1C1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9" name="Text 47"/>
          <p:cNvSpPr/>
          <p:nvPr/>
        </p:nvSpPr>
        <p:spPr>
          <a:xfrm>
            <a:off x="247352" y="7410450"/>
            <a:ext cx="209996" cy="133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GB</a:t>
            </a:r>
            <a:endParaRPr lang="en-US" sz="675" dirty="0"/>
          </a:p>
        </p:txBody>
      </p:sp>
      <p:sp>
        <p:nvSpPr>
          <p:cNvPr id="60" name="Text 48"/>
          <p:cNvSpPr/>
          <p:nvPr/>
        </p:nvSpPr>
        <p:spPr>
          <a:xfrm>
            <a:off x="514350" y="7381875"/>
            <a:ext cx="806797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Guillaume B.</a:t>
            </a:r>
            <a:endParaRPr lang="en-US" sz="975" dirty="0"/>
          </a:p>
        </p:txBody>
      </p:sp>
      <p:sp>
        <p:nvSpPr>
          <p:cNvPr id="61" name="Shape 49"/>
          <p:cNvSpPr/>
          <p:nvPr/>
        </p:nvSpPr>
        <p:spPr>
          <a:xfrm>
            <a:off x="2095500" y="800100"/>
            <a:ext cx="10096500" cy="714375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2" name="Shape 50"/>
          <p:cNvSpPr/>
          <p:nvPr/>
        </p:nvSpPr>
        <p:spPr>
          <a:xfrm>
            <a:off x="2095500" y="1504950"/>
            <a:ext cx="1009650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3" name="Text 51"/>
          <p:cNvSpPr/>
          <p:nvPr/>
        </p:nvSpPr>
        <p:spPr>
          <a:xfrm>
            <a:off x="2324100" y="1070372"/>
            <a:ext cx="1071711" cy="20240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125" b="1" kern="0" spc="-1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Casiers &amp; sites</a:t>
            </a:r>
            <a:endParaRPr lang="en-US" sz="1125" dirty="0"/>
          </a:p>
        </p:txBody>
      </p:sp>
      <p:sp>
        <p:nvSpPr>
          <p:cNvPr id="64" name="Shape 52"/>
          <p:cNvSpPr/>
          <p:nvPr/>
        </p:nvSpPr>
        <p:spPr>
          <a:xfrm>
            <a:off x="3452961" y="914400"/>
            <a:ext cx="2879973" cy="476250"/>
          </a:xfrm>
          <a:prstGeom prst="roundRect">
            <a:avLst>
              <a:gd name="adj" fmla="val 16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65" name="Image 10" descr="preencoded.pn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576786" y="1085850"/>
            <a:ext cx="125313" cy="133350"/>
          </a:xfrm>
          <a:prstGeom prst="rect">
            <a:avLst/>
          </a:prstGeom>
        </p:spPr>
      </p:pic>
      <p:sp>
        <p:nvSpPr>
          <p:cNvPr id="66" name="Text 53"/>
          <p:cNvSpPr/>
          <p:nvPr/>
        </p:nvSpPr>
        <p:spPr>
          <a:xfrm>
            <a:off x="3778300" y="1000125"/>
            <a:ext cx="2248793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Rechercher session, utilisateur, casier…</a:t>
            </a:r>
            <a:endParaRPr lang="en-US" sz="975" dirty="0"/>
          </a:p>
        </p:txBody>
      </p:sp>
      <p:sp>
        <p:nvSpPr>
          <p:cNvPr id="67" name="Text 54"/>
          <p:cNvSpPr/>
          <p:nvPr/>
        </p:nvSpPr>
        <p:spPr>
          <a:xfrm>
            <a:off x="6027093" y="1085850"/>
            <a:ext cx="258217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⌘K</a:t>
            </a:r>
            <a:endParaRPr lang="en-US" sz="825" dirty="0"/>
          </a:p>
        </p:txBody>
      </p:sp>
      <p:sp>
        <p:nvSpPr>
          <p:cNvPr id="68" name="Shape 55"/>
          <p:cNvSpPr/>
          <p:nvPr/>
        </p:nvSpPr>
        <p:spPr>
          <a:xfrm>
            <a:off x="9232106" y="1033462"/>
            <a:ext cx="1573560" cy="238125"/>
          </a:xfrm>
          <a:prstGeom prst="roundRect">
            <a:avLst>
              <a:gd name="adj" fmla="val 50000"/>
            </a:avLst>
          </a:prstGeom>
          <a:solidFill>
            <a:srgbClr val="4ADE80">
              <a:alpha val="8000"/>
            </a:srgbClr>
          </a:solidFill>
          <a:ln w="9525">
            <a:solidFill>
              <a:srgbClr val="4ADE80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9" name="Shape 56"/>
          <p:cNvSpPr/>
          <p:nvPr/>
        </p:nvSpPr>
        <p:spPr>
          <a:xfrm>
            <a:off x="9336881" y="1123950"/>
            <a:ext cx="57150" cy="57150"/>
          </a:xfrm>
          <a:prstGeom prst="ellipse">
            <a:avLst/>
          </a:prstGeom>
          <a:solidFill>
            <a:srgbClr val="4ADE80">
              <a:alpha val="87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0" name="Text 57"/>
          <p:cNvSpPr/>
          <p:nvPr/>
        </p:nvSpPr>
        <p:spPr>
          <a:xfrm>
            <a:off x="9470231" y="1090613"/>
            <a:ext cx="130686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REALTIME · SUPABASE</a:t>
            </a:r>
            <a:endParaRPr lang="en-US" sz="750" dirty="0"/>
          </a:p>
        </p:txBody>
      </p:sp>
      <p:sp>
        <p:nvSpPr>
          <p:cNvPr id="71" name="Shape 58"/>
          <p:cNvSpPr/>
          <p:nvPr/>
        </p:nvSpPr>
        <p:spPr>
          <a:xfrm>
            <a:off x="10939016" y="1023938"/>
            <a:ext cx="1024384" cy="257175"/>
          </a:xfrm>
          <a:prstGeom prst="roundRect">
            <a:avLst>
              <a:gd name="adj" fmla="val 25926"/>
            </a:avLst>
          </a:prstGeom>
          <a:solidFill>
            <a:srgbClr val="131315"/>
          </a:solidFill>
          <a:ln w="9525">
            <a:solidFill>
              <a:srgbClr val="38383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2" name="Text 59"/>
          <p:cNvSpPr/>
          <p:nvPr/>
        </p:nvSpPr>
        <p:spPr>
          <a:xfrm>
            <a:off x="11005691" y="1081088"/>
            <a:ext cx="891034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Site Lyon-Est ▾</a:t>
            </a:r>
            <a:endParaRPr lang="en-US" sz="900" dirty="0"/>
          </a:p>
        </p:txBody>
      </p:sp>
      <p:sp>
        <p:nvSpPr>
          <p:cNvPr id="73" name="Shape 60"/>
          <p:cNvSpPr/>
          <p:nvPr/>
        </p:nvSpPr>
        <p:spPr>
          <a:xfrm>
            <a:off x="2362200" y="1743075"/>
            <a:ext cx="5478363" cy="5462439"/>
          </a:xfrm>
          <a:prstGeom prst="roundRect">
            <a:avLst>
              <a:gd name="adj" fmla="val 1744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4" name="Text 61"/>
          <p:cNvSpPr/>
          <p:nvPr/>
        </p:nvSpPr>
        <p:spPr>
          <a:xfrm>
            <a:off x="2543175" y="1924050"/>
            <a:ext cx="195842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SITE LYON-EST · 24 CASIERS</a:t>
            </a:r>
            <a:endParaRPr lang="en-US" sz="750" dirty="0"/>
          </a:p>
        </p:txBody>
      </p:sp>
      <p:sp>
        <p:nvSpPr>
          <p:cNvPr id="75" name="Text 62"/>
          <p:cNvSpPr/>
          <p:nvPr/>
        </p:nvSpPr>
        <p:spPr>
          <a:xfrm>
            <a:off x="2543175" y="2085975"/>
            <a:ext cx="1958429" cy="22428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275" b="1" kern="0" spc="-13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Plan en temps réel</a:t>
            </a:r>
            <a:endParaRPr lang="en-US" sz="1275" dirty="0"/>
          </a:p>
        </p:txBody>
      </p:sp>
      <p:sp>
        <p:nvSpPr>
          <p:cNvPr id="76" name="Shape 63"/>
          <p:cNvSpPr/>
          <p:nvPr/>
        </p:nvSpPr>
        <p:spPr>
          <a:xfrm>
            <a:off x="6150769" y="1978968"/>
            <a:ext cx="1508820" cy="238125"/>
          </a:xfrm>
          <a:prstGeom prst="roundRect">
            <a:avLst>
              <a:gd name="adj" fmla="val 50000"/>
            </a:avLst>
          </a:prstGeom>
          <a:solidFill>
            <a:srgbClr val="4ADE80">
              <a:alpha val="8000"/>
            </a:srgbClr>
          </a:solidFill>
          <a:ln w="9525">
            <a:solidFill>
              <a:srgbClr val="4ADE80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7" name="Shape 64"/>
          <p:cNvSpPr/>
          <p:nvPr/>
        </p:nvSpPr>
        <p:spPr>
          <a:xfrm>
            <a:off x="6255544" y="2069455"/>
            <a:ext cx="57150" cy="57150"/>
          </a:xfrm>
          <a:prstGeom prst="ellipse">
            <a:avLst/>
          </a:prstGeom>
          <a:solidFill>
            <a:srgbClr val="4ADE80">
              <a:alpha val="87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8" name="Text 65"/>
          <p:cNvSpPr/>
          <p:nvPr/>
        </p:nvSpPr>
        <p:spPr>
          <a:xfrm>
            <a:off x="6388894" y="2036118"/>
            <a:ext cx="124212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DRIVER KASIER · OK</a:t>
            </a:r>
            <a:endParaRPr lang="en-US" sz="750" dirty="0"/>
          </a:p>
        </p:txBody>
      </p:sp>
      <p:sp>
        <p:nvSpPr>
          <p:cNvPr id="79" name="Text 66"/>
          <p:cNvSpPr/>
          <p:nvPr/>
        </p:nvSpPr>
        <p:spPr>
          <a:xfrm>
            <a:off x="2543175" y="2424559"/>
            <a:ext cx="5269906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BLOC A · 01–12</a:t>
            </a:r>
            <a:endParaRPr lang="en-US" sz="825" dirty="0"/>
          </a:p>
        </p:txBody>
      </p:sp>
      <p:sp>
        <p:nvSpPr>
          <p:cNvPr id="80" name="Shape 67"/>
          <p:cNvSpPr/>
          <p:nvPr/>
        </p:nvSpPr>
        <p:spPr>
          <a:xfrm>
            <a:off x="2543175" y="2634109"/>
            <a:ext cx="589657" cy="589657"/>
          </a:xfrm>
          <a:prstGeom prst="roundRect">
            <a:avLst>
              <a:gd name="adj" fmla="val 9692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1" name="Text 68"/>
          <p:cNvSpPr/>
          <p:nvPr/>
        </p:nvSpPr>
        <p:spPr>
          <a:xfrm>
            <a:off x="2757934" y="2843213"/>
            <a:ext cx="2363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01</a:t>
            </a:r>
            <a:endParaRPr lang="en-US" sz="1050" dirty="0"/>
          </a:p>
        </p:txBody>
      </p:sp>
      <p:sp>
        <p:nvSpPr>
          <p:cNvPr id="82" name="Shape 69"/>
          <p:cNvSpPr/>
          <p:nvPr/>
        </p:nvSpPr>
        <p:spPr>
          <a:xfrm>
            <a:off x="3189982" y="2634109"/>
            <a:ext cx="589657" cy="589657"/>
          </a:xfrm>
          <a:prstGeom prst="roundRect">
            <a:avLst>
              <a:gd name="adj" fmla="val 9692"/>
            </a:avLst>
          </a:prstGeom>
          <a:solidFill>
            <a:srgbClr val="F5A623">
              <a:alpha val="10000"/>
            </a:srgbClr>
          </a:solidFill>
          <a:ln w="9525">
            <a:solidFill>
              <a:srgbClr val="F5A623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3" name="Text 70"/>
          <p:cNvSpPr/>
          <p:nvPr/>
        </p:nvSpPr>
        <p:spPr>
          <a:xfrm>
            <a:off x="3404741" y="2843213"/>
            <a:ext cx="2363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02</a:t>
            </a:r>
            <a:endParaRPr lang="en-US" sz="1050" dirty="0"/>
          </a:p>
        </p:txBody>
      </p:sp>
      <p:sp>
        <p:nvSpPr>
          <p:cNvPr id="84" name="Shape 71"/>
          <p:cNvSpPr/>
          <p:nvPr/>
        </p:nvSpPr>
        <p:spPr>
          <a:xfrm>
            <a:off x="3836789" y="2634109"/>
            <a:ext cx="589657" cy="589657"/>
          </a:xfrm>
          <a:prstGeom prst="roundRect">
            <a:avLst>
              <a:gd name="adj" fmla="val 9692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5" name="Text 72"/>
          <p:cNvSpPr/>
          <p:nvPr/>
        </p:nvSpPr>
        <p:spPr>
          <a:xfrm>
            <a:off x="4051548" y="2843213"/>
            <a:ext cx="2363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03</a:t>
            </a:r>
            <a:endParaRPr lang="en-US" sz="1050" dirty="0"/>
          </a:p>
        </p:txBody>
      </p:sp>
      <p:sp>
        <p:nvSpPr>
          <p:cNvPr id="86" name="Shape 73"/>
          <p:cNvSpPr/>
          <p:nvPr/>
        </p:nvSpPr>
        <p:spPr>
          <a:xfrm>
            <a:off x="4483596" y="2634109"/>
            <a:ext cx="589657" cy="589657"/>
          </a:xfrm>
          <a:prstGeom prst="roundRect">
            <a:avLst>
              <a:gd name="adj" fmla="val 9692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7" name="Text 74"/>
          <p:cNvSpPr/>
          <p:nvPr/>
        </p:nvSpPr>
        <p:spPr>
          <a:xfrm>
            <a:off x="4698355" y="2843213"/>
            <a:ext cx="2363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04</a:t>
            </a:r>
            <a:endParaRPr lang="en-US" sz="1050" dirty="0"/>
          </a:p>
        </p:txBody>
      </p:sp>
      <p:sp>
        <p:nvSpPr>
          <p:cNvPr id="88" name="Shape 75"/>
          <p:cNvSpPr/>
          <p:nvPr/>
        </p:nvSpPr>
        <p:spPr>
          <a:xfrm>
            <a:off x="5130403" y="2634109"/>
            <a:ext cx="589657" cy="589657"/>
          </a:xfrm>
          <a:prstGeom prst="roundRect">
            <a:avLst>
              <a:gd name="adj" fmla="val 9692"/>
            </a:avLst>
          </a:prstGeom>
          <a:solidFill>
            <a:srgbClr val="F5A623">
              <a:alpha val="10000"/>
            </a:srgbClr>
          </a:solidFill>
          <a:ln w="9525">
            <a:solidFill>
              <a:srgbClr val="F5A623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9" name="Text 76"/>
          <p:cNvSpPr/>
          <p:nvPr/>
        </p:nvSpPr>
        <p:spPr>
          <a:xfrm>
            <a:off x="5345162" y="2843213"/>
            <a:ext cx="2363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05</a:t>
            </a:r>
            <a:endParaRPr lang="en-US" sz="1050" dirty="0"/>
          </a:p>
        </p:txBody>
      </p:sp>
      <p:sp>
        <p:nvSpPr>
          <p:cNvPr id="90" name="Shape 77"/>
          <p:cNvSpPr/>
          <p:nvPr/>
        </p:nvSpPr>
        <p:spPr>
          <a:xfrm>
            <a:off x="5777210" y="2634109"/>
            <a:ext cx="589657" cy="589657"/>
          </a:xfrm>
          <a:prstGeom prst="roundRect">
            <a:avLst>
              <a:gd name="adj" fmla="val 9692"/>
            </a:avLst>
          </a:prstGeom>
          <a:solidFill>
            <a:srgbClr val="D63232">
              <a:alpha val="10000"/>
            </a:srgbClr>
          </a:solidFill>
          <a:ln w="9525">
            <a:solidFill>
              <a:srgbClr val="D63232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1" name="Text 78"/>
          <p:cNvSpPr/>
          <p:nvPr/>
        </p:nvSpPr>
        <p:spPr>
          <a:xfrm>
            <a:off x="5991969" y="2843213"/>
            <a:ext cx="2363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06</a:t>
            </a:r>
            <a:endParaRPr lang="en-US" sz="1050" dirty="0"/>
          </a:p>
        </p:txBody>
      </p:sp>
      <p:sp>
        <p:nvSpPr>
          <p:cNvPr id="92" name="Shape 79"/>
          <p:cNvSpPr/>
          <p:nvPr/>
        </p:nvSpPr>
        <p:spPr>
          <a:xfrm>
            <a:off x="6424017" y="2634109"/>
            <a:ext cx="589657" cy="589657"/>
          </a:xfrm>
          <a:prstGeom prst="roundRect">
            <a:avLst>
              <a:gd name="adj" fmla="val 9692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3" name="Text 80"/>
          <p:cNvSpPr/>
          <p:nvPr/>
        </p:nvSpPr>
        <p:spPr>
          <a:xfrm>
            <a:off x="6638776" y="2843213"/>
            <a:ext cx="2363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07</a:t>
            </a:r>
            <a:endParaRPr lang="en-US" sz="1050" dirty="0"/>
          </a:p>
        </p:txBody>
      </p:sp>
      <p:sp>
        <p:nvSpPr>
          <p:cNvPr id="94" name="Shape 81"/>
          <p:cNvSpPr/>
          <p:nvPr/>
        </p:nvSpPr>
        <p:spPr>
          <a:xfrm>
            <a:off x="7070824" y="2634109"/>
            <a:ext cx="589657" cy="589657"/>
          </a:xfrm>
          <a:prstGeom prst="roundRect">
            <a:avLst>
              <a:gd name="adj" fmla="val 9692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5" name="Text 82"/>
          <p:cNvSpPr/>
          <p:nvPr/>
        </p:nvSpPr>
        <p:spPr>
          <a:xfrm>
            <a:off x="7285583" y="2843213"/>
            <a:ext cx="2363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08</a:t>
            </a:r>
            <a:endParaRPr lang="en-US" sz="1050" dirty="0"/>
          </a:p>
        </p:txBody>
      </p:sp>
      <p:sp>
        <p:nvSpPr>
          <p:cNvPr id="96" name="Shape 83"/>
          <p:cNvSpPr/>
          <p:nvPr/>
        </p:nvSpPr>
        <p:spPr>
          <a:xfrm>
            <a:off x="2543175" y="3280916"/>
            <a:ext cx="589657" cy="589657"/>
          </a:xfrm>
          <a:prstGeom prst="roundRect">
            <a:avLst>
              <a:gd name="adj" fmla="val 9692"/>
            </a:avLst>
          </a:prstGeom>
          <a:solidFill>
            <a:srgbClr val="F5A623">
              <a:alpha val="10000"/>
            </a:srgbClr>
          </a:solidFill>
          <a:ln w="9525">
            <a:solidFill>
              <a:srgbClr val="F5A623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7" name="Text 84"/>
          <p:cNvSpPr/>
          <p:nvPr/>
        </p:nvSpPr>
        <p:spPr>
          <a:xfrm>
            <a:off x="2757934" y="3490020"/>
            <a:ext cx="2363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09</a:t>
            </a:r>
            <a:endParaRPr lang="en-US" sz="1050" dirty="0"/>
          </a:p>
        </p:txBody>
      </p:sp>
      <p:sp>
        <p:nvSpPr>
          <p:cNvPr id="98" name="Shape 85"/>
          <p:cNvSpPr/>
          <p:nvPr/>
        </p:nvSpPr>
        <p:spPr>
          <a:xfrm>
            <a:off x="3189982" y="3280916"/>
            <a:ext cx="589657" cy="589657"/>
          </a:xfrm>
          <a:prstGeom prst="roundRect">
            <a:avLst>
              <a:gd name="adj" fmla="val 9692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9" name="Text 86"/>
          <p:cNvSpPr/>
          <p:nvPr/>
        </p:nvSpPr>
        <p:spPr>
          <a:xfrm>
            <a:off x="3404741" y="3490020"/>
            <a:ext cx="2363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10</a:t>
            </a:r>
            <a:endParaRPr lang="en-US" sz="1050" dirty="0"/>
          </a:p>
        </p:txBody>
      </p:sp>
      <p:sp>
        <p:nvSpPr>
          <p:cNvPr id="100" name="Shape 87"/>
          <p:cNvSpPr/>
          <p:nvPr/>
        </p:nvSpPr>
        <p:spPr>
          <a:xfrm>
            <a:off x="3836789" y="3280916"/>
            <a:ext cx="589657" cy="589657"/>
          </a:xfrm>
          <a:prstGeom prst="roundRect">
            <a:avLst>
              <a:gd name="adj" fmla="val 9692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1" name="Text 88"/>
          <p:cNvSpPr/>
          <p:nvPr/>
        </p:nvSpPr>
        <p:spPr>
          <a:xfrm>
            <a:off x="4051548" y="3490020"/>
            <a:ext cx="2363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11</a:t>
            </a:r>
            <a:endParaRPr lang="en-US" sz="1050" dirty="0"/>
          </a:p>
        </p:txBody>
      </p:sp>
      <p:sp>
        <p:nvSpPr>
          <p:cNvPr id="102" name="Shape 89"/>
          <p:cNvSpPr/>
          <p:nvPr/>
        </p:nvSpPr>
        <p:spPr>
          <a:xfrm>
            <a:off x="4483596" y="3280916"/>
            <a:ext cx="589657" cy="589657"/>
          </a:xfrm>
          <a:prstGeom prst="roundRect">
            <a:avLst>
              <a:gd name="adj" fmla="val 9692"/>
            </a:avLst>
          </a:prstGeom>
          <a:solidFill>
            <a:srgbClr val="F5A623">
              <a:alpha val="10000"/>
            </a:srgbClr>
          </a:solidFill>
          <a:ln w="9525">
            <a:solidFill>
              <a:srgbClr val="F5A623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3" name="Text 90"/>
          <p:cNvSpPr/>
          <p:nvPr/>
        </p:nvSpPr>
        <p:spPr>
          <a:xfrm>
            <a:off x="4698355" y="3490020"/>
            <a:ext cx="2363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12</a:t>
            </a:r>
            <a:endParaRPr lang="en-US" sz="1050" dirty="0"/>
          </a:p>
        </p:txBody>
      </p:sp>
      <p:sp>
        <p:nvSpPr>
          <p:cNvPr id="104" name="Text 91"/>
          <p:cNvSpPr/>
          <p:nvPr/>
        </p:nvSpPr>
        <p:spPr>
          <a:xfrm>
            <a:off x="2543175" y="4022973"/>
            <a:ext cx="5269906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BLOC B · 13–24 (consommables 21–24)</a:t>
            </a:r>
            <a:endParaRPr lang="en-US" sz="825" dirty="0"/>
          </a:p>
        </p:txBody>
      </p:sp>
      <p:sp>
        <p:nvSpPr>
          <p:cNvPr id="105" name="Shape 92"/>
          <p:cNvSpPr/>
          <p:nvPr/>
        </p:nvSpPr>
        <p:spPr>
          <a:xfrm>
            <a:off x="2543175" y="4232523"/>
            <a:ext cx="589657" cy="589657"/>
          </a:xfrm>
          <a:prstGeom prst="roundRect">
            <a:avLst>
              <a:gd name="adj" fmla="val 9692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6" name="Text 93"/>
          <p:cNvSpPr/>
          <p:nvPr/>
        </p:nvSpPr>
        <p:spPr>
          <a:xfrm>
            <a:off x="2757934" y="4441627"/>
            <a:ext cx="2363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13</a:t>
            </a:r>
            <a:endParaRPr lang="en-US" sz="1050" dirty="0"/>
          </a:p>
        </p:txBody>
      </p:sp>
      <p:sp>
        <p:nvSpPr>
          <p:cNvPr id="107" name="Shape 94"/>
          <p:cNvSpPr/>
          <p:nvPr/>
        </p:nvSpPr>
        <p:spPr>
          <a:xfrm>
            <a:off x="3189982" y="4232523"/>
            <a:ext cx="589657" cy="589657"/>
          </a:xfrm>
          <a:prstGeom prst="roundRect">
            <a:avLst>
              <a:gd name="adj" fmla="val 9692"/>
            </a:avLst>
          </a:prstGeom>
          <a:solidFill>
            <a:srgbClr val="D63232">
              <a:alpha val="10000"/>
            </a:srgbClr>
          </a:solidFill>
          <a:ln w="9525">
            <a:solidFill>
              <a:srgbClr val="D63232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8" name="Text 95"/>
          <p:cNvSpPr/>
          <p:nvPr/>
        </p:nvSpPr>
        <p:spPr>
          <a:xfrm>
            <a:off x="3404741" y="4441627"/>
            <a:ext cx="2363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14</a:t>
            </a:r>
            <a:endParaRPr lang="en-US" sz="1050" dirty="0"/>
          </a:p>
        </p:txBody>
      </p:sp>
      <p:sp>
        <p:nvSpPr>
          <p:cNvPr id="109" name="Shape 96"/>
          <p:cNvSpPr/>
          <p:nvPr/>
        </p:nvSpPr>
        <p:spPr>
          <a:xfrm>
            <a:off x="3836789" y="4232523"/>
            <a:ext cx="589657" cy="589657"/>
          </a:xfrm>
          <a:prstGeom prst="roundRect">
            <a:avLst>
              <a:gd name="adj" fmla="val 9692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0" name="Text 97"/>
          <p:cNvSpPr/>
          <p:nvPr/>
        </p:nvSpPr>
        <p:spPr>
          <a:xfrm>
            <a:off x="4051548" y="4441627"/>
            <a:ext cx="2363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15</a:t>
            </a:r>
            <a:endParaRPr lang="en-US" sz="1050" dirty="0"/>
          </a:p>
        </p:txBody>
      </p:sp>
      <p:sp>
        <p:nvSpPr>
          <p:cNvPr id="111" name="Shape 98"/>
          <p:cNvSpPr/>
          <p:nvPr/>
        </p:nvSpPr>
        <p:spPr>
          <a:xfrm>
            <a:off x="4483596" y="4232523"/>
            <a:ext cx="589657" cy="589657"/>
          </a:xfrm>
          <a:prstGeom prst="roundRect">
            <a:avLst>
              <a:gd name="adj" fmla="val 9692"/>
            </a:avLst>
          </a:prstGeom>
          <a:solidFill>
            <a:srgbClr val="F5A623">
              <a:alpha val="10000"/>
            </a:srgbClr>
          </a:solidFill>
          <a:ln w="9525">
            <a:solidFill>
              <a:srgbClr val="F5A623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2" name="Text 99"/>
          <p:cNvSpPr/>
          <p:nvPr/>
        </p:nvSpPr>
        <p:spPr>
          <a:xfrm>
            <a:off x="4698355" y="4441627"/>
            <a:ext cx="2363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16</a:t>
            </a:r>
            <a:endParaRPr lang="en-US" sz="1050" dirty="0"/>
          </a:p>
        </p:txBody>
      </p:sp>
      <p:sp>
        <p:nvSpPr>
          <p:cNvPr id="113" name="Shape 100"/>
          <p:cNvSpPr/>
          <p:nvPr/>
        </p:nvSpPr>
        <p:spPr>
          <a:xfrm>
            <a:off x="5130403" y="4232523"/>
            <a:ext cx="589657" cy="589657"/>
          </a:xfrm>
          <a:prstGeom prst="roundRect">
            <a:avLst>
              <a:gd name="adj" fmla="val 9692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4" name="Text 101"/>
          <p:cNvSpPr/>
          <p:nvPr/>
        </p:nvSpPr>
        <p:spPr>
          <a:xfrm>
            <a:off x="5345162" y="4441627"/>
            <a:ext cx="2363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17</a:t>
            </a:r>
            <a:endParaRPr lang="en-US" sz="1050" dirty="0"/>
          </a:p>
        </p:txBody>
      </p:sp>
      <p:sp>
        <p:nvSpPr>
          <p:cNvPr id="115" name="Shape 102"/>
          <p:cNvSpPr/>
          <p:nvPr/>
        </p:nvSpPr>
        <p:spPr>
          <a:xfrm>
            <a:off x="5777210" y="4232523"/>
            <a:ext cx="589657" cy="589657"/>
          </a:xfrm>
          <a:prstGeom prst="roundRect">
            <a:avLst>
              <a:gd name="adj" fmla="val 9692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6" name="Text 103"/>
          <p:cNvSpPr/>
          <p:nvPr/>
        </p:nvSpPr>
        <p:spPr>
          <a:xfrm>
            <a:off x="5991969" y="4441627"/>
            <a:ext cx="2363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18</a:t>
            </a:r>
            <a:endParaRPr lang="en-US" sz="1050" dirty="0"/>
          </a:p>
        </p:txBody>
      </p:sp>
      <p:sp>
        <p:nvSpPr>
          <p:cNvPr id="117" name="Shape 104"/>
          <p:cNvSpPr/>
          <p:nvPr/>
        </p:nvSpPr>
        <p:spPr>
          <a:xfrm>
            <a:off x="6424017" y="4232523"/>
            <a:ext cx="589657" cy="589657"/>
          </a:xfrm>
          <a:prstGeom prst="roundRect">
            <a:avLst>
              <a:gd name="adj" fmla="val 9692"/>
            </a:avLst>
          </a:prstGeom>
          <a:solidFill>
            <a:srgbClr val="F5A623">
              <a:alpha val="10000"/>
            </a:srgbClr>
          </a:solidFill>
          <a:ln w="9525">
            <a:solidFill>
              <a:srgbClr val="F5A623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8" name="Text 105"/>
          <p:cNvSpPr/>
          <p:nvPr/>
        </p:nvSpPr>
        <p:spPr>
          <a:xfrm>
            <a:off x="6638776" y="4441627"/>
            <a:ext cx="2363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19</a:t>
            </a:r>
            <a:endParaRPr lang="en-US" sz="1050" dirty="0"/>
          </a:p>
        </p:txBody>
      </p:sp>
      <p:sp>
        <p:nvSpPr>
          <p:cNvPr id="119" name="Shape 106"/>
          <p:cNvSpPr/>
          <p:nvPr/>
        </p:nvSpPr>
        <p:spPr>
          <a:xfrm>
            <a:off x="7070824" y="4232523"/>
            <a:ext cx="589657" cy="589657"/>
          </a:xfrm>
          <a:prstGeom prst="roundRect">
            <a:avLst>
              <a:gd name="adj" fmla="val 9692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0" name="Text 107"/>
          <p:cNvSpPr/>
          <p:nvPr/>
        </p:nvSpPr>
        <p:spPr>
          <a:xfrm>
            <a:off x="7285583" y="4441627"/>
            <a:ext cx="2363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20</a:t>
            </a:r>
            <a:endParaRPr lang="en-US" sz="1050" dirty="0"/>
          </a:p>
        </p:txBody>
      </p:sp>
      <p:sp>
        <p:nvSpPr>
          <p:cNvPr id="121" name="Shape 108"/>
          <p:cNvSpPr/>
          <p:nvPr/>
        </p:nvSpPr>
        <p:spPr>
          <a:xfrm>
            <a:off x="2543175" y="4879330"/>
            <a:ext cx="589657" cy="589657"/>
          </a:xfrm>
          <a:prstGeom prst="roundRect">
            <a:avLst>
              <a:gd name="adj" fmla="val 9692"/>
            </a:avLst>
          </a:prstGeom>
          <a:solidFill>
            <a:srgbClr val="131315">
              <a:alpha val="40000"/>
            </a:srgbClr>
          </a:solidFill>
          <a:ln w="9525">
            <a:solidFill>
              <a:srgbClr val="2A2A2E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2" name="Text 109"/>
          <p:cNvSpPr/>
          <p:nvPr/>
        </p:nvSpPr>
        <p:spPr>
          <a:xfrm>
            <a:off x="2757934" y="5088434"/>
            <a:ext cx="2363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21</a:t>
            </a:r>
            <a:endParaRPr lang="en-US" sz="1050" dirty="0"/>
          </a:p>
        </p:txBody>
      </p:sp>
      <p:sp>
        <p:nvSpPr>
          <p:cNvPr id="123" name="Shape 110"/>
          <p:cNvSpPr/>
          <p:nvPr/>
        </p:nvSpPr>
        <p:spPr>
          <a:xfrm>
            <a:off x="3189982" y="4879330"/>
            <a:ext cx="589657" cy="589657"/>
          </a:xfrm>
          <a:prstGeom prst="roundRect">
            <a:avLst>
              <a:gd name="adj" fmla="val 9692"/>
            </a:avLst>
          </a:prstGeom>
          <a:solidFill>
            <a:srgbClr val="131315">
              <a:alpha val="40000"/>
            </a:srgbClr>
          </a:solidFill>
          <a:ln w="9525">
            <a:solidFill>
              <a:srgbClr val="2A2A2E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4" name="Text 111"/>
          <p:cNvSpPr/>
          <p:nvPr/>
        </p:nvSpPr>
        <p:spPr>
          <a:xfrm>
            <a:off x="3404741" y="5088434"/>
            <a:ext cx="2363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22</a:t>
            </a:r>
            <a:endParaRPr lang="en-US" sz="1050" dirty="0"/>
          </a:p>
        </p:txBody>
      </p:sp>
      <p:sp>
        <p:nvSpPr>
          <p:cNvPr id="125" name="Shape 112"/>
          <p:cNvSpPr/>
          <p:nvPr/>
        </p:nvSpPr>
        <p:spPr>
          <a:xfrm>
            <a:off x="3836789" y="4879330"/>
            <a:ext cx="589657" cy="589657"/>
          </a:xfrm>
          <a:prstGeom prst="roundRect">
            <a:avLst>
              <a:gd name="adj" fmla="val 9692"/>
            </a:avLst>
          </a:prstGeom>
          <a:solidFill>
            <a:srgbClr val="131315">
              <a:alpha val="40000"/>
            </a:srgbClr>
          </a:solidFill>
          <a:ln w="9525">
            <a:solidFill>
              <a:srgbClr val="2A2A2E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6" name="Text 113"/>
          <p:cNvSpPr/>
          <p:nvPr/>
        </p:nvSpPr>
        <p:spPr>
          <a:xfrm>
            <a:off x="4051548" y="5088434"/>
            <a:ext cx="2363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23</a:t>
            </a:r>
            <a:endParaRPr lang="en-US" sz="1050" dirty="0"/>
          </a:p>
        </p:txBody>
      </p:sp>
      <p:sp>
        <p:nvSpPr>
          <p:cNvPr id="127" name="Shape 114"/>
          <p:cNvSpPr/>
          <p:nvPr/>
        </p:nvSpPr>
        <p:spPr>
          <a:xfrm>
            <a:off x="4483596" y="4879330"/>
            <a:ext cx="589657" cy="589657"/>
          </a:xfrm>
          <a:prstGeom prst="roundRect">
            <a:avLst>
              <a:gd name="adj" fmla="val 9692"/>
            </a:avLst>
          </a:prstGeom>
          <a:solidFill>
            <a:srgbClr val="131315">
              <a:alpha val="40000"/>
            </a:srgbClr>
          </a:solidFill>
          <a:ln w="9525">
            <a:solidFill>
              <a:srgbClr val="2A2A2E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8" name="Text 115"/>
          <p:cNvSpPr/>
          <p:nvPr/>
        </p:nvSpPr>
        <p:spPr>
          <a:xfrm>
            <a:off x="4698355" y="5088434"/>
            <a:ext cx="23633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24</a:t>
            </a:r>
            <a:endParaRPr lang="en-US" sz="1050" dirty="0"/>
          </a:p>
        </p:txBody>
      </p:sp>
      <p:sp>
        <p:nvSpPr>
          <p:cNvPr id="129" name="Shape 116"/>
          <p:cNvSpPr/>
          <p:nvPr/>
        </p:nvSpPr>
        <p:spPr>
          <a:xfrm>
            <a:off x="8012013" y="1743075"/>
            <a:ext cx="3913138" cy="1277243"/>
          </a:xfrm>
          <a:prstGeom prst="roundRect">
            <a:avLst>
              <a:gd name="adj" fmla="val 7457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0" name="Text 117"/>
          <p:cNvSpPr/>
          <p:nvPr/>
        </p:nvSpPr>
        <p:spPr>
          <a:xfrm>
            <a:off x="8192988" y="1924050"/>
            <a:ext cx="3657724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CASIER 14 · ALERTE ACTIVE</a:t>
            </a:r>
            <a:endParaRPr lang="en-US" sz="750" dirty="0"/>
          </a:p>
        </p:txBody>
      </p:sp>
      <p:pic>
        <p:nvPicPr>
          <p:cNvPr id="131" name="Image 11" descr="preencode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192988" y="2205484"/>
            <a:ext cx="190500" cy="190500"/>
          </a:xfrm>
          <a:prstGeom prst="rect">
            <a:avLst/>
          </a:prstGeom>
        </p:spPr>
      </p:pic>
      <p:sp>
        <p:nvSpPr>
          <p:cNvPr id="132" name="Text 118"/>
          <p:cNvSpPr/>
          <p:nvPr/>
        </p:nvSpPr>
        <p:spPr>
          <a:xfrm>
            <a:off x="8478738" y="2143125"/>
            <a:ext cx="2155031" cy="19139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050" b="1" kern="0" spc="-1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Réouverture après validation</a:t>
            </a:r>
            <a:endParaRPr lang="en-US" sz="1050" dirty="0"/>
          </a:p>
        </p:txBody>
      </p:sp>
      <p:sp>
        <p:nvSpPr>
          <p:cNvPr id="133" name="Text 119"/>
          <p:cNvSpPr/>
          <p:nvPr/>
        </p:nvSpPr>
        <p:spPr>
          <a:xfrm>
            <a:off x="8478738" y="2324993"/>
            <a:ext cx="2155031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Détectée à 18:14 · session JV4N1</a:t>
            </a:r>
            <a:endParaRPr lang="en-US" sz="825" dirty="0"/>
          </a:p>
        </p:txBody>
      </p:sp>
      <p:sp>
        <p:nvSpPr>
          <p:cNvPr id="134" name="Shape 120"/>
          <p:cNvSpPr/>
          <p:nvPr/>
        </p:nvSpPr>
        <p:spPr>
          <a:xfrm>
            <a:off x="8192988" y="2591693"/>
            <a:ext cx="1292275" cy="247650"/>
          </a:xfrm>
          <a:prstGeom prst="roundRect">
            <a:avLst>
              <a:gd name="adj" fmla="val 26923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5" name="Text 121"/>
          <p:cNvSpPr/>
          <p:nvPr/>
        </p:nvSpPr>
        <p:spPr>
          <a:xfrm>
            <a:off x="8250138" y="2648843"/>
            <a:ext cx="1177975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Verrouiller à distance</a:t>
            </a:r>
            <a:endParaRPr lang="en-US" sz="900" dirty="0"/>
          </a:p>
        </p:txBody>
      </p:sp>
      <p:sp>
        <p:nvSpPr>
          <p:cNvPr id="136" name="Shape 122"/>
          <p:cNvSpPr/>
          <p:nvPr/>
        </p:nvSpPr>
        <p:spPr>
          <a:xfrm>
            <a:off x="9542413" y="2591693"/>
            <a:ext cx="903238" cy="247650"/>
          </a:xfrm>
          <a:prstGeom prst="roundRect">
            <a:avLst>
              <a:gd name="adj" fmla="val 26923"/>
            </a:avLst>
          </a:prstGeom>
          <a:solidFill>
            <a:srgbClr val="131315"/>
          </a:solidFill>
          <a:ln w="9525">
            <a:solidFill>
              <a:srgbClr val="38383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7" name="Text 123"/>
          <p:cNvSpPr/>
          <p:nvPr/>
        </p:nvSpPr>
        <p:spPr>
          <a:xfrm>
            <a:off x="9609088" y="2648843"/>
            <a:ext cx="769888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Voir capteurs</a:t>
            </a:r>
            <a:endParaRPr lang="en-US" sz="900" dirty="0"/>
          </a:p>
        </p:txBody>
      </p:sp>
      <p:sp>
        <p:nvSpPr>
          <p:cNvPr id="138" name="Shape 124"/>
          <p:cNvSpPr/>
          <p:nvPr/>
        </p:nvSpPr>
        <p:spPr>
          <a:xfrm>
            <a:off x="8012013" y="3153668"/>
            <a:ext cx="3913138" cy="1708696"/>
          </a:xfrm>
          <a:prstGeom prst="roundRect">
            <a:avLst>
              <a:gd name="adj" fmla="val 5574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9" name="Text 125"/>
          <p:cNvSpPr/>
          <p:nvPr/>
        </p:nvSpPr>
        <p:spPr>
          <a:xfrm>
            <a:off x="8192988" y="3334643"/>
            <a:ext cx="3657724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CASIER SÉLECTIONNÉ · 04</a:t>
            </a:r>
            <a:endParaRPr lang="en-US" sz="750" dirty="0"/>
          </a:p>
        </p:txBody>
      </p:sp>
      <p:sp>
        <p:nvSpPr>
          <p:cNvPr id="140" name="Text 126"/>
          <p:cNvSpPr/>
          <p:nvPr/>
        </p:nvSpPr>
        <p:spPr>
          <a:xfrm>
            <a:off x="8192988" y="3515618"/>
            <a:ext cx="3657724" cy="2132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200" b="1" kern="0" spc="-12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Perceuse Bosch 18V</a:t>
            </a:r>
            <a:endParaRPr lang="en-US" sz="1200" dirty="0"/>
          </a:p>
        </p:txBody>
      </p:sp>
      <p:sp>
        <p:nvSpPr>
          <p:cNvPr id="141" name="Text 127"/>
          <p:cNvSpPr/>
          <p:nvPr/>
        </p:nvSpPr>
        <p:spPr>
          <a:xfrm>
            <a:off x="8192988" y="3728889"/>
            <a:ext cx="3657724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SKU TB-DRL-018 · RFID actif · capteur fermeture OK</a:t>
            </a:r>
            <a:endParaRPr lang="en-US" sz="825" dirty="0"/>
          </a:p>
        </p:txBody>
      </p:sp>
      <p:sp>
        <p:nvSpPr>
          <p:cNvPr id="142" name="Text 128"/>
          <p:cNvSpPr/>
          <p:nvPr/>
        </p:nvSpPr>
        <p:spPr>
          <a:xfrm>
            <a:off x="8192988" y="3976539"/>
            <a:ext cx="181362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SESSION ACTIVE</a:t>
            </a:r>
            <a:endParaRPr lang="en-US" sz="825" dirty="0"/>
          </a:p>
        </p:txBody>
      </p:sp>
      <p:sp>
        <p:nvSpPr>
          <p:cNvPr id="143" name="Text 129"/>
          <p:cNvSpPr/>
          <p:nvPr/>
        </p:nvSpPr>
        <p:spPr>
          <a:xfrm>
            <a:off x="8192988" y="4138464"/>
            <a:ext cx="181362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A7K9X · Camille T.</a:t>
            </a:r>
            <a:endParaRPr lang="en-US" sz="975" dirty="0"/>
          </a:p>
        </p:txBody>
      </p:sp>
      <p:sp>
        <p:nvSpPr>
          <p:cNvPr id="144" name="Text 130"/>
          <p:cNvSpPr/>
          <p:nvPr/>
        </p:nvSpPr>
        <p:spPr>
          <a:xfrm>
            <a:off x="10006608" y="3976539"/>
            <a:ext cx="1813768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OUVERT DEPUIS</a:t>
            </a:r>
            <a:endParaRPr lang="en-US" sz="825" dirty="0"/>
          </a:p>
        </p:txBody>
      </p:sp>
      <p:sp>
        <p:nvSpPr>
          <p:cNvPr id="145" name="Text 131"/>
          <p:cNvSpPr/>
          <p:nvPr/>
        </p:nvSpPr>
        <p:spPr>
          <a:xfrm>
            <a:off x="10006608" y="4138464"/>
            <a:ext cx="1813768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14:06 · 2h 47</a:t>
            </a:r>
            <a:endParaRPr lang="en-US" sz="975" dirty="0"/>
          </a:p>
        </p:txBody>
      </p:sp>
      <p:sp>
        <p:nvSpPr>
          <p:cNvPr id="146" name="Text 132"/>
          <p:cNvSpPr/>
          <p:nvPr/>
        </p:nvSpPr>
        <p:spPr>
          <a:xfrm>
            <a:off x="8192988" y="4367064"/>
            <a:ext cx="181362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DERN. MAINTENANCE</a:t>
            </a:r>
            <a:endParaRPr lang="en-US" sz="825" dirty="0"/>
          </a:p>
        </p:txBody>
      </p:sp>
      <p:sp>
        <p:nvSpPr>
          <p:cNvPr id="147" name="Text 133"/>
          <p:cNvSpPr/>
          <p:nvPr/>
        </p:nvSpPr>
        <p:spPr>
          <a:xfrm>
            <a:off x="8192988" y="4528989"/>
            <a:ext cx="181362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02 sept</a:t>
            </a:r>
            <a:endParaRPr lang="en-US" sz="975" dirty="0"/>
          </a:p>
        </p:txBody>
      </p:sp>
      <p:sp>
        <p:nvSpPr>
          <p:cNvPr id="148" name="Text 134"/>
          <p:cNvSpPr/>
          <p:nvPr/>
        </p:nvSpPr>
        <p:spPr>
          <a:xfrm>
            <a:off x="10006608" y="4367064"/>
            <a:ext cx="1813768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LOCATIONS · ANNÉE</a:t>
            </a:r>
            <a:endParaRPr lang="en-US" sz="825" dirty="0"/>
          </a:p>
        </p:txBody>
      </p:sp>
      <p:sp>
        <p:nvSpPr>
          <p:cNvPr id="149" name="Text 135"/>
          <p:cNvSpPr/>
          <p:nvPr/>
        </p:nvSpPr>
        <p:spPr>
          <a:xfrm>
            <a:off x="10006608" y="4528989"/>
            <a:ext cx="1813768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148</a:t>
            </a:r>
            <a:endParaRPr lang="en-US" sz="975" dirty="0"/>
          </a:p>
        </p:txBody>
      </p:sp>
      <p:sp>
        <p:nvSpPr>
          <p:cNvPr id="150" name="Shape 136"/>
          <p:cNvSpPr/>
          <p:nvPr/>
        </p:nvSpPr>
        <p:spPr>
          <a:xfrm>
            <a:off x="8012013" y="4995714"/>
            <a:ext cx="3913138" cy="2209800"/>
          </a:xfrm>
          <a:prstGeom prst="roundRect">
            <a:avLst>
              <a:gd name="adj" fmla="val 431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1" name="Text 137"/>
          <p:cNvSpPr/>
          <p:nvPr/>
        </p:nvSpPr>
        <p:spPr>
          <a:xfrm>
            <a:off x="8192988" y="5176689"/>
            <a:ext cx="3657724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STOCKS CONSOMMABLES</a:t>
            </a:r>
            <a:endParaRPr lang="en-US" sz="750" dirty="0"/>
          </a:p>
        </p:txBody>
      </p:sp>
      <p:sp>
        <p:nvSpPr>
          <p:cNvPr id="152" name="Shape 138"/>
          <p:cNvSpPr/>
          <p:nvPr/>
        </p:nvSpPr>
        <p:spPr>
          <a:xfrm>
            <a:off x="8192988" y="5795814"/>
            <a:ext cx="3551188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3" name="Text 139"/>
          <p:cNvSpPr/>
          <p:nvPr/>
        </p:nvSpPr>
        <p:spPr>
          <a:xfrm>
            <a:off x="8192988" y="5471964"/>
            <a:ext cx="975866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Forets HSS · lot</a:t>
            </a:r>
            <a:endParaRPr lang="en-US" sz="975" dirty="0"/>
          </a:p>
        </p:txBody>
      </p:sp>
      <p:sp>
        <p:nvSpPr>
          <p:cNvPr id="154" name="Text 140"/>
          <p:cNvSpPr/>
          <p:nvPr/>
        </p:nvSpPr>
        <p:spPr>
          <a:xfrm>
            <a:off x="11419284" y="5471964"/>
            <a:ext cx="401092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24/50</a:t>
            </a:r>
            <a:endParaRPr lang="en-US" sz="825" dirty="0"/>
          </a:p>
        </p:txBody>
      </p:sp>
      <p:sp>
        <p:nvSpPr>
          <p:cNvPr id="155" name="Shape 141"/>
          <p:cNvSpPr/>
          <p:nvPr/>
        </p:nvSpPr>
        <p:spPr>
          <a:xfrm>
            <a:off x="8192988" y="5681514"/>
            <a:ext cx="3551188" cy="38100"/>
          </a:xfrm>
          <a:prstGeom prst="roundRect">
            <a:avLst>
              <a:gd name="adj" fmla="val 50000"/>
            </a:avLst>
          </a:prstGeom>
          <a:solidFill>
            <a:srgbClr val="1C1C1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6" name="Shape 142"/>
          <p:cNvSpPr/>
          <p:nvPr/>
        </p:nvSpPr>
        <p:spPr>
          <a:xfrm>
            <a:off x="8192988" y="5681514"/>
            <a:ext cx="1704529" cy="38100"/>
          </a:xfrm>
          <a:prstGeom prst="rect">
            <a:avLst/>
          </a:prstGeom>
          <a:solidFill>
            <a:srgbClr val="4ADE8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7" name="Shape 143"/>
          <p:cNvSpPr/>
          <p:nvPr/>
        </p:nvSpPr>
        <p:spPr>
          <a:xfrm>
            <a:off x="8192988" y="6205389"/>
            <a:ext cx="3551188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8" name="Text 144"/>
          <p:cNvSpPr/>
          <p:nvPr/>
        </p:nvSpPr>
        <p:spPr>
          <a:xfrm>
            <a:off x="8192988" y="5881539"/>
            <a:ext cx="1300163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Lames scie sauteuse</a:t>
            </a:r>
            <a:endParaRPr lang="en-US" sz="975" dirty="0"/>
          </a:p>
        </p:txBody>
      </p:sp>
      <p:sp>
        <p:nvSpPr>
          <p:cNvPr id="159" name="Text 145"/>
          <p:cNvSpPr/>
          <p:nvPr/>
        </p:nvSpPr>
        <p:spPr>
          <a:xfrm>
            <a:off x="11484173" y="5881539"/>
            <a:ext cx="336203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8/30</a:t>
            </a:r>
            <a:endParaRPr lang="en-US" sz="825" dirty="0"/>
          </a:p>
        </p:txBody>
      </p:sp>
      <p:sp>
        <p:nvSpPr>
          <p:cNvPr id="160" name="Shape 146"/>
          <p:cNvSpPr/>
          <p:nvPr/>
        </p:nvSpPr>
        <p:spPr>
          <a:xfrm>
            <a:off x="8192988" y="6091089"/>
            <a:ext cx="3551188" cy="38100"/>
          </a:xfrm>
          <a:prstGeom prst="roundRect">
            <a:avLst>
              <a:gd name="adj" fmla="val 50000"/>
            </a:avLst>
          </a:prstGeom>
          <a:solidFill>
            <a:srgbClr val="1C1C1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1" name="Shape 147"/>
          <p:cNvSpPr/>
          <p:nvPr/>
        </p:nvSpPr>
        <p:spPr>
          <a:xfrm>
            <a:off x="8192988" y="6091089"/>
            <a:ext cx="946845" cy="38100"/>
          </a:xfrm>
          <a:prstGeom prst="rect">
            <a:avLst/>
          </a:prstGeom>
          <a:solidFill>
            <a:srgbClr val="4ADE8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2" name="Shape 148"/>
          <p:cNvSpPr/>
          <p:nvPr/>
        </p:nvSpPr>
        <p:spPr>
          <a:xfrm>
            <a:off x="8192988" y="6614964"/>
            <a:ext cx="3551188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3" name="Text 149"/>
          <p:cNvSpPr/>
          <p:nvPr/>
        </p:nvSpPr>
        <p:spPr>
          <a:xfrm>
            <a:off x="8192988" y="6291114"/>
            <a:ext cx="1149251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Disques meuleuse</a:t>
            </a:r>
            <a:endParaRPr lang="en-US" sz="975" dirty="0"/>
          </a:p>
        </p:txBody>
      </p:sp>
      <p:sp>
        <p:nvSpPr>
          <p:cNvPr id="164" name="Text 150"/>
          <p:cNvSpPr/>
          <p:nvPr/>
        </p:nvSpPr>
        <p:spPr>
          <a:xfrm>
            <a:off x="11419284" y="6291114"/>
            <a:ext cx="401092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15/40</a:t>
            </a:r>
            <a:endParaRPr lang="en-US" sz="825" dirty="0"/>
          </a:p>
        </p:txBody>
      </p:sp>
      <p:sp>
        <p:nvSpPr>
          <p:cNvPr id="165" name="Shape 151"/>
          <p:cNvSpPr/>
          <p:nvPr/>
        </p:nvSpPr>
        <p:spPr>
          <a:xfrm>
            <a:off x="8192988" y="6500664"/>
            <a:ext cx="3551188" cy="38100"/>
          </a:xfrm>
          <a:prstGeom prst="roundRect">
            <a:avLst>
              <a:gd name="adj" fmla="val 50000"/>
            </a:avLst>
          </a:prstGeom>
          <a:solidFill>
            <a:srgbClr val="1C1C1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6" name="Shape 152"/>
          <p:cNvSpPr/>
          <p:nvPr/>
        </p:nvSpPr>
        <p:spPr>
          <a:xfrm>
            <a:off x="8192988" y="6500664"/>
            <a:ext cx="1331565" cy="38100"/>
          </a:xfrm>
          <a:prstGeom prst="rect">
            <a:avLst/>
          </a:prstGeom>
          <a:solidFill>
            <a:srgbClr val="4ADE8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7" name="Text 153"/>
          <p:cNvSpPr/>
          <p:nvPr/>
        </p:nvSpPr>
        <p:spPr>
          <a:xfrm>
            <a:off x="8192988" y="6700689"/>
            <a:ext cx="911423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Mèches béton</a:t>
            </a:r>
            <a:endParaRPr lang="en-US" sz="975" dirty="0"/>
          </a:p>
        </p:txBody>
      </p:sp>
      <p:sp>
        <p:nvSpPr>
          <p:cNvPr id="168" name="Text 154"/>
          <p:cNvSpPr/>
          <p:nvPr/>
        </p:nvSpPr>
        <p:spPr>
          <a:xfrm>
            <a:off x="11484173" y="6700689"/>
            <a:ext cx="336203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D6323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3/25</a:t>
            </a:r>
            <a:endParaRPr lang="en-US" sz="825" dirty="0"/>
          </a:p>
        </p:txBody>
      </p:sp>
      <p:sp>
        <p:nvSpPr>
          <p:cNvPr id="169" name="Shape 155"/>
          <p:cNvSpPr/>
          <p:nvPr/>
        </p:nvSpPr>
        <p:spPr>
          <a:xfrm>
            <a:off x="8192988" y="6910239"/>
            <a:ext cx="3551188" cy="38100"/>
          </a:xfrm>
          <a:prstGeom prst="roundRect">
            <a:avLst>
              <a:gd name="adj" fmla="val 50000"/>
            </a:avLst>
          </a:prstGeom>
          <a:solidFill>
            <a:srgbClr val="1C1C1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0" name="Shape 156"/>
          <p:cNvSpPr/>
          <p:nvPr/>
        </p:nvSpPr>
        <p:spPr>
          <a:xfrm>
            <a:off x="8192988" y="6910239"/>
            <a:ext cx="426095" cy="38100"/>
          </a:xfrm>
          <a:prstGeom prst="rect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5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71450" y="133350"/>
            <a:ext cx="775395" cy="238125"/>
          </a:xfrm>
          <a:prstGeom prst="roundRect">
            <a:avLst>
              <a:gd name="adj" fmla="val 16000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>
                <a:alpha val="6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276225" y="190500"/>
            <a:ext cx="642045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kern="0" spc="45" dirty="0">
                <a:solidFill>
                  <a:srgbClr val="6B686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CONNEXION</a:t>
            </a:r>
            <a:endParaRPr lang="en-US" sz="75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2192000" cy="7810500"/>
          </a:xfrm>
          <a:prstGeom prst="roundRect">
            <a:avLst>
              <a:gd name="adj" fmla="val 1220"/>
            </a:avLst>
          </a:prstGeom>
          <a:solidFill>
            <a:srgbClr val="35363A"/>
          </a:solidFill>
          <a:ln/>
          <a:effectLst>
            <a:outerShdw blurRad="762000" dist="2286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12192000" cy="419100"/>
          </a:xfrm>
          <a:prstGeom prst="rect">
            <a:avLst/>
          </a:prstGeom>
          <a:solidFill>
            <a:srgbClr val="202124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133350" y="152400"/>
            <a:ext cx="114300" cy="114300"/>
          </a:xfrm>
          <a:prstGeom prst="ellipse">
            <a:avLst/>
          </a:prstGeom>
          <a:solidFill>
            <a:srgbClr val="FF5F57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323850" y="152400"/>
            <a:ext cx="114300" cy="114300"/>
          </a:xfrm>
          <a:prstGeom prst="ellipse">
            <a:avLst/>
          </a:prstGeom>
          <a:solidFill>
            <a:srgbClr val="FEBC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" name="Shape 6"/>
          <p:cNvSpPr/>
          <p:nvPr/>
        </p:nvSpPr>
        <p:spPr>
          <a:xfrm>
            <a:off x="514350" y="152400"/>
            <a:ext cx="114300" cy="114300"/>
          </a:xfrm>
          <a:prstGeom prst="ellipse">
            <a:avLst/>
          </a:prstGeom>
          <a:solidFill>
            <a:srgbClr val="28C84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" name="Shape 7"/>
          <p:cNvSpPr/>
          <p:nvPr/>
        </p:nvSpPr>
        <p:spPr>
          <a:xfrm>
            <a:off x="800100" y="95250"/>
            <a:ext cx="1143000" cy="323850"/>
          </a:xfrm>
          <a:prstGeom prst="roundRect">
            <a:avLst>
              <a:gd name="adj" fmla="val 23529"/>
            </a:avLst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900" y="323850"/>
            <a:ext cx="76200" cy="95250"/>
          </a:xfrm>
          <a:prstGeom prst="rect">
            <a:avLst/>
          </a:prstGeom>
        </p:spPr>
      </p:pic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1943100" y="323850"/>
            <a:ext cx="76200" cy="95250"/>
          </a:xfrm>
          <a:prstGeom prst="rect">
            <a:avLst/>
          </a:prstGeom>
        </p:spPr>
      </p:pic>
      <p:sp>
        <p:nvSpPr>
          <p:cNvPr id="12" name="Shape 8"/>
          <p:cNvSpPr/>
          <p:nvPr/>
        </p:nvSpPr>
        <p:spPr>
          <a:xfrm>
            <a:off x="914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" name="Text 9"/>
          <p:cNvSpPr/>
          <p:nvPr/>
        </p:nvSpPr>
        <p:spPr>
          <a:xfrm>
            <a:off x="1123950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Connexion</a:t>
            </a:r>
            <a:endParaRPr lang="en-US" sz="900" dirty="0"/>
          </a:p>
        </p:txBody>
      </p:sp>
      <p:sp>
        <p:nvSpPr>
          <p:cNvPr id="14" name="Shape 10"/>
          <p:cNvSpPr/>
          <p:nvPr/>
        </p:nvSpPr>
        <p:spPr>
          <a:xfrm>
            <a:off x="2057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" name="Text 11"/>
          <p:cNvSpPr/>
          <p:nvPr/>
        </p:nvSpPr>
        <p:spPr>
          <a:xfrm>
            <a:off x="2266950" y="180975"/>
            <a:ext cx="94863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Stripe Dashboard</a:t>
            </a:r>
            <a:endParaRPr lang="en-US" sz="900" dirty="0"/>
          </a:p>
        </p:txBody>
      </p:sp>
      <p:sp>
        <p:nvSpPr>
          <p:cNvPr id="16" name="Shape 12"/>
          <p:cNvSpPr/>
          <p:nvPr/>
        </p:nvSpPr>
        <p:spPr>
          <a:xfrm>
            <a:off x="336798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" name="Text 13"/>
          <p:cNvSpPr/>
          <p:nvPr/>
        </p:nvSpPr>
        <p:spPr>
          <a:xfrm>
            <a:off x="3577530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Notion</a:t>
            </a:r>
            <a:endParaRPr lang="en-US" sz="900" dirty="0"/>
          </a:p>
        </p:txBody>
      </p:sp>
      <p:sp>
        <p:nvSpPr>
          <p:cNvPr id="18" name="Shape 14"/>
          <p:cNvSpPr/>
          <p:nvPr/>
        </p:nvSpPr>
        <p:spPr>
          <a:xfrm>
            <a:off x="0" y="419100"/>
            <a:ext cx="12192000" cy="381000"/>
          </a:xfrm>
          <a:prstGeom prst="rect">
            <a:avLst/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" name="Shape 15"/>
          <p:cNvSpPr/>
          <p:nvPr/>
        </p:nvSpPr>
        <p:spPr>
          <a:xfrm>
            <a:off x="1333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" name="Shape 16"/>
          <p:cNvSpPr/>
          <p:nvPr/>
        </p:nvSpPr>
        <p:spPr>
          <a:xfrm>
            <a:off x="438150" y="466725"/>
            <a:ext cx="11315700" cy="285750"/>
          </a:xfrm>
          <a:prstGeom prst="roundRect">
            <a:avLst>
              <a:gd name="adj" fmla="val 50000"/>
            </a:avLst>
          </a:prstGeom>
          <a:solidFill>
            <a:srgbClr val="282A2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" name="Shape 17"/>
          <p:cNvSpPr/>
          <p:nvPr/>
        </p:nvSpPr>
        <p:spPr>
          <a:xfrm>
            <a:off x="571500" y="552450"/>
            <a:ext cx="114300" cy="1143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" name="Text 18"/>
          <p:cNvSpPr/>
          <p:nvPr/>
        </p:nvSpPr>
        <p:spPr>
          <a:xfrm>
            <a:off x="762000" y="528638"/>
            <a:ext cx="11184255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toolbox24.fr/connexion</a:t>
            </a:r>
            <a:endParaRPr lang="en-US" sz="975" dirty="0"/>
          </a:p>
        </p:txBody>
      </p:sp>
      <p:sp>
        <p:nvSpPr>
          <p:cNvPr id="23" name="Shape 19"/>
          <p:cNvSpPr/>
          <p:nvPr/>
        </p:nvSpPr>
        <p:spPr>
          <a:xfrm>
            <a:off x="119062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" name="Shape 20"/>
          <p:cNvSpPr/>
          <p:nvPr/>
        </p:nvSpPr>
        <p:spPr>
          <a:xfrm>
            <a:off x="0" y="800100"/>
            <a:ext cx="12192000" cy="70104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" name="Shape 21"/>
          <p:cNvSpPr/>
          <p:nvPr/>
        </p:nvSpPr>
        <p:spPr>
          <a:xfrm>
            <a:off x="0" y="800100"/>
            <a:ext cx="12049125" cy="7010400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 dirty="0"/>
          </a:p>
        </p:txBody>
      </p:sp>
      <p:sp>
        <p:nvSpPr>
          <p:cNvPr id="26" name="Text 22"/>
          <p:cNvSpPr/>
          <p:nvPr/>
        </p:nvSpPr>
        <p:spPr>
          <a:xfrm>
            <a:off x="762000" y="1371600"/>
            <a:ext cx="1075283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500" b="1" kern="0" spc="-30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TOOLBOX</a:t>
            </a:r>
            <a:endParaRPr lang="en-US" sz="1500" dirty="0"/>
          </a:p>
        </p:txBody>
      </p:sp>
      <p:sp>
        <p:nvSpPr>
          <p:cNvPr id="27" name="Shape 23"/>
          <p:cNvSpPr/>
          <p:nvPr/>
        </p:nvSpPr>
        <p:spPr>
          <a:xfrm>
            <a:off x="1780133" y="1371600"/>
            <a:ext cx="322808" cy="209550"/>
          </a:xfrm>
          <a:prstGeom prst="roundRect">
            <a:avLst>
              <a:gd name="adj" fmla="val 9091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8" name="Text 24"/>
          <p:cNvSpPr/>
          <p:nvPr/>
        </p:nvSpPr>
        <p:spPr>
          <a:xfrm>
            <a:off x="1818233" y="1371600"/>
            <a:ext cx="322808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500" b="1" kern="0" spc="-30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24</a:t>
            </a:r>
            <a:endParaRPr lang="en-US" sz="1500" dirty="0"/>
          </a:p>
        </p:txBody>
      </p:sp>
      <p:sp>
        <p:nvSpPr>
          <p:cNvPr id="29" name="Text 25"/>
          <p:cNvSpPr/>
          <p:nvPr/>
        </p:nvSpPr>
        <p:spPr>
          <a:xfrm>
            <a:off x="762000" y="1581150"/>
            <a:ext cx="463557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CONNEXION · ESPACE CLIENT</a:t>
            </a:r>
            <a:endParaRPr lang="en-US" sz="750" dirty="0"/>
          </a:p>
        </p:txBody>
      </p:sp>
      <p:sp>
        <p:nvSpPr>
          <p:cNvPr id="30" name="Text 26"/>
          <p:cNvSpPr/>
          <p:nvPr/>
        </p:nvSpPr>
        <p:spPr>
          <a:xfrm>
            <a:off x="762000" y="1800225"/>
            <a:ext cx="4635579" cy="7581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2700" b="1" kern="0" spc="-67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On reprend votre chantier ?</a:t>
            </a:r>
            <a:endParaRPr lang="en-US" sz="2700" dirty="0"/>
          </a:p>
        </p:txBody>
      </p:sp>
      <p:sp>
        <p:nvSpPr>
          <p:cNvPr id="31" name="Text 27"/>
          <p:cNvSpPr/>
          <p:nvPr/>
        </p:nvSpPr>
        <p:spPr>
          <a:xfrm>
            <a:off x="762000" y="2653605"/>
            <a:ext cx="3728085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Connectez-vous pour réserver un outil, suivre une location en cours ou retrouver vos factures.</a:t>
            </a:r>
            <a:endParaRPr lang="en-US" sz="975" dirty="0"/>
          </a:p>
        </p:txBody>
      </p:sp>
      <p:sp>
        <p:nvSpPr>
          <p:cNvPr id="32" name="Shape 28"/>
          <p:cNvSpPr/>
          <p:nvPr/>
        </p:nvSpPr>
        <p:spPr>
          <a:xfrm>
            <a:off x="762000" y="3367980"/>
            <a:ext cx="3810000" cy="381000"/>
          </a:xfrm>
          <a:prstGeom prst="roundRect">
            <a:avLst>
              <a:gd name="adj" fmla="val 50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3" name="Shape 29"/>
          <p:cNvSpPr/>
          <p:nvPr/>
        </p:nvSpPr>
        <p:spPr>
          <a:xfrm>
            <a:off x="809625" y="3415605"/>
            <a:ext cx="1838325" cy="285750"/>
          </a:xfrm>
          <a:prstGeom prst="roundRect">
            <a:avLst>
              <a:gd name="adj" fmla="val 50000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4" name="Text 30"/>
          <p:cNvSpPr/>
          <p:nvPr/>
        </p:nvSpPr>
        <p:spPr>
          <a:xfrm>
            <a:off x="904875" y="3491805"/>
            <a:ext cx="1647825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75" b="1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Particulier</a:t>
            </a:r>
            <a:endParaRPr lang="en-US" sz="975" dirty="0"/>
          </a:p>
        </p:txBody>
      </p:sp>
      <p:sp>
        <p:nvSpPr>
          <p:cNvPr id="35" name="Text 31"/>
          <p:cNvSpPr/>
          <p:nvPr/>
        </p:nvSpPr>
        <p:spPr>
          <a:xfrm>
            <a:off x="2781300" y="3491805"/>
            <a:ext cx="1647825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75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Pro / B2B</a:t>
            </a:r>
            <a:endParaRPr lang="en-US" sz="975" dirty="0"/>
          </a:p>
        </p:txBody>
      </p:sp>
      <p:sp>
        <p:nvSpPr>
          <p:cNvPr id="36" name="Text 32"/>
          <p:cNvSpPr/>
          <p:nvPr/>
        </p:nvSpPr>
        <p:spPr>
          <a:xfrm>
            <a:off x="762000" y="3958530"/>
            <a:ext cx="392430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EMAIL</a:t>
            </a:r>
            <a:endParaRPr lang="en-US" sz="825" dirty="0"/>
          </a:p>
        </p:txBody>
      </p:sp>
      <p:sp>
        <p:nvSpPr>
          <p:cNvPr id="37" name="Shape 33"/>
          <p:cNvSpPr/>
          <p:nvPr/>
        </p:nvSpPr>
        <p:spPr>
          <a:xfrm>
            <a:off x="762000" y="4149030"/>
            <a:ext cx="3810000" cy="409575"/>
          </a:xfrm>
          <a:prstGeom prst="roundRect">
            <a:avLst>
              <a:gd name="adj" fmla="val 18605"/>
            </a:avLst>
          </a:prstGeom>
          <a:solidFill>
            <a:srgbClr val="131315"/>
          </a:solidFill>
          <a:ln w="9525">
            <a:solidFill>
              <a:srgbClr val="38383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8" name="Text 34"/>
          <p:cNvSpPr/>
          <p:nvPr/>
        </p:nvSpPr>
        <p:spPr>
          <a:xfrm>
            <a:off x="904875" y="4272855"/>
            <a:ext cx="3638550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camille.t@exemple.fr</a:t>
            </a:r>
            <a:endParaRPr lang="en-US" sz="1050" dirty="0"/>
          </a:p>
        </p:txBody>
      </p:sp>
      <p:sp>
        <p:nvSpPr>
          <p:cNvPr id="39" name="Text 35"/>
          <p:cNvSpPr/>
          <p:nvPr/>
        </p:nvSpPr>
        <p:spPr>
          <a:xfrm>
            <a:off x="762000" y="4691955"/>
            <a:ext cx="392430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MOT DE PASSE</a:t>
            </a:r>
            <a:endParaRPr lang="en-US" sz="825" dirty="0"/>
          </a:p>
        </p:txBody>
      </p:sp>
      <p:sp>
        <p:nvSpPr>
          <p:cNvPr id="40" name="Shape 36"/>
          <p:cNvSpPr/>
          <p:nvPr/>
        </p:nvSpPr>
        <p:spPr>
          <a:xfrm>
            <a:off x="762000" y="4882455"/>
            <a:ext cx="3810000" cy="419100"/>
          </a:xfrm>
          <a:prstGeom prst="roundRect">
            <a:avLst>
              <a:gd name="adj" fmla="val 18182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1" name="Text 37"/>
          <p:cNvSpPr/>
          <p:nvPr/>
        </p:nvSpPr>
        <p:spPr>
          <a:xfrm>
            <a:off x="904875" y="5006280"/>
            <a:ext cx="3638550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31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••••••••</a:t>
            </a:r>
            <a:endParaRPr lang="en-US" sz="1050" dirty="0"/>
          </a:p>
        </p:txBody>
      </p:sp>
      <p:sp>
        <p:nvSpPr>
          <p:cNvPr id="42" name="Shape 38"/>
          <p:cNvSpPr/>
          <p:nvPr/>
        </p:nvSpPr>
        <p:spPr>
          <a:xfrm>
            <a:off x="762000" y="5434905"/>
            <a:ext cx="3810000" cy="409575"/>
          </a:xfrm>
          <a:prstGeom prst="roundRect">
            <a:avLst>
              <a:gd name="adj" fmla="val 16279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43" name="Text 39"/>
          <p:cNvSpPr/>
          <p:nvPr/>
        </p:nvSpPr>
        <p:spPr>
          <a:xfrm>
            <a:off x="2223046" y="5568255"/>
            <a:ext cx="887909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Se connecter</a:t>
            </a:r>
            <a:endParaRPr lang="en-US" sz="1050" dirty="0"/>
          </a:p>
        </p:txBody>
      </p:sp>
      <p:sp>
        <p:nvSpPr>
          <p:cNvPr id="44" name="Text 40"/>
          <p:cNvSpPr/>
          <p:nvPr/>
        </p:nvSpPr>
        <p:spPr>
          <a:xfrm>
            <a:off x="762000" y="5977830"/>
            <a:ext cx="1259830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Mot de passe oublié ?</a:t>
            </a:r>
            <a:endParaRPr lang="en-US" sz="900" dirty="0"/>
          </a:p>
        </p:txBody>
      </p:sp>
      <p:sp>
        <p:nvSpPr>
          <p:cNvPr id="45" name="Text 41"/>
          <p:cNvSpPr/>
          <p:nvPr/>
        </p:nvSpPr>
        <p:spPr>
          <a:xfrm>
            <a:off x="3664744" y="5977830"/>
            <a:ext cx="983456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D63232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Créer un compte</a:t>
            </a:r>
            <a:endParaRPr lang="en-US" sz="900" dirty="0"/>
          </a:p>
        </p:txBody>
      </p:sp>
      <p:sp>
        <p:nvSpPr>
          <p:cNvPr id="46" name="Shape 42"/>
          <p:cNvSpPr/>
          <p:nvPr/>
        </p:nvSpPr>
        <p:spPr>
          <a:xfrm>
            <a:off x="762000" y="6430268"/>
            <a:ext cx="173057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48" name="Shape 44"/>
          <p:cNvSpPr/>
          <p:nvPr/>
        </p:nvSpPr>
        <p:spPr>
          <a:xfrm>
            <a:off x="2841278" y="6430268"/>
            <a:ext cx="173072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50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59434" y="6873180"/>
            <a:ext cx="133350" cy="133350"/>
          </a:xfrm>
          <a:prstGeom prst="rect">
            <a:avLst/>
          </a:prstGeom>
        </p:spPr>
      </p:pic>
      <p:sp>
        <p:nvSpPr>
          <p:cNvPr id="52" name="Text 47"/>
          <p:cNvSpPr/>
          <p:nvPr/>
        </p:nvSpPr>
        <p:spPr>
          <a:xfrm>
            <a:off x="762000" y="7130355"/>
            <a:ext cx="463557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5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Toolbox24 · Marseille, FR · 2026 — Conformité RGPD · Stripe certifié PCI-DSS</a:t>
            </a:r>
            <a:endParaRPr lang="en-US" sz="750" dirty="0"/>
          </a:p>
        </p:txBody>
      </p:sp>
      <p:sp>
        <p:nvSpPr>
          <p:cNvPr id="53" name="Shape 48"/>
          <p:cNvSpPr/>
          <p:nvPr/>
        </p:nvSpPr>
        <p:spPr>
          <a:xfrm>
            <a:off x="6024563" y="800100"/>
            <a:ext cx="6024563" cy="7025580"/>
          </a:xfrm>
          <a:prstGeom prst="rect">
            <a:avLst/>
          </a:prstGeom>
          <a:solidFill>
            <a:srgbClr val="1C1416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4" name="Shape 49"/>
          <p:cNvSpPr/>
          <p:nvPr/>
        </p:nvSpPr>
        <p:spPr>
          <a:xfrm>
            <a:off x="9404152" y="1371600"/>
            <a:ext cx="2073473" cy="314325"/>
          </a:xfrm>
          <a:prstGeom prst="roundRect">
            <a:avLst>
              <a:gd name="adj" fmla="val 50000"/>
            </a:avLst>
          </a:prstGeom>
          <a:solidFill>
            <a:srgbClr val="000000">
              <a:alpha val="50000"/>
            </a:srgbClr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5" name="Text 50"/>
          <p:cNvSpPr/>
          <p:nvPr/>
        </p:nvSpPr>
        <p:spPr>
          <a:xfrm>
            <a:off x="9547027" y="1457325"/>
            <a:ext cx="1863923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▶ SITE LYON-EST · 24 CASIERS</a:t>
            </a:r>
            <a:endParaRPr lang="en-US" sz="825" dirty="0"/>
          </a:p>
        </p:txBody>
      </p:sp>
      <p:sp>
        <p:nvSpPr>
          <p:cNvPr id="56" name="Shape 51"/>
          <p:cNvSpPr/>
          <p:nvPr/>
        </p:nvSpPr>
        <p:spPr>
          <a:xfrm>
            <a:off x="7665244" y="2941290"/>
            <a:ext cx="2743200" cy="2743200"/>
          </a:xfrm>
          <a:prstGeom prst="roundRect">
            <a:avLst>
              <a:gd name="adj" fmla="val 2778"/>
            </a:avLst>
          </a:prstGeom>
          <a:solidFill>
            <a:srgbClr val="1C1C1F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57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60544" y="3436590"/>
            <a:ext cx="1752600" cy="1752600"/>
          </a:xfrm>
          <a:prstGeom prst="rect">
            <a:avLst/>
          </a:prstGeom>
        </p:spPr>
      </p:pic>
      <p:sp>
        <p:nvSpPr>
          <p:cNvPr id="58" name="Text 52"/>
          <p:cNvSpPr/>
          <p:nvPr/>
        </p:nvSpPr>
        <p:spPr>
          <a:xfrm>
            <a:off x="6596063" y="6541889"/>
            <a:ext cx="5028009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D6323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OUTILLAGE PRO · LIBRE-SERVICE 24/7</a:t>
            </a:r>
            <a:endParaRPr lang="en-US" sz="825" dirty="0"/>
          </a:p>
        </p:txBody>
      </p:sp>
      <p:sp>
        <p:nvSpPr>
          <p:cNvPr id="59" name="Text 53"/>
          <p:cNvSpPr/>
          <p:nvPr/>
        </p:nvSpPr>
        <p:spPr>
          <a:xfrm>
            <a:off x="6596063" y="6751439"/>
            <a:ext cx="5028009" cy="54084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650" b="1" kern="0" spc="-33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Réservez en 30s. Récupérez en 5 min sur site.</a:t>
            </a:r>
            <a:endParaRPr lang="en-US" sz="165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5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71450" y="133350"/>
            <a:ext cx="1466850" cy="238125"/>
          </a:xfrm>
          <a:prstGeom prst="roundRect">
            <a:avLst>
              <a:gd name="adj" fmla="val 16000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>
                <a:alpha val="6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276225" y="190500"/>
            <a:ext cx="133350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kern="0" spc="45" dirty="0">
                <a:solidFill>
                  <a:srgbClr val="6B686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CASIER 04 · CAPTEURS</a:t>
            </a:r>
            <a:endParaRPr lang="en-US" sz="75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2192000" cy="7810500"/>
          </a:xfrm>
          <a:prstGeom prst="roundRect">
            <a:avLst>
              <a:gd name="adj" fmla="val 1220"/>
            </a:avLst>
          </a:prstGeom>
          <a:solidFill>
            <a:srgbClr val="35363A"/>
          </a:solidFill>
          <a:ln/>
          <a:effectLst>
            <a:outerShdw blurRad="762000" dist="2286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12192000" cy="419100"/>
          </a:xfrm>
          <a:prstGeom prst="rect">
            <a:avLst/>
          </a:prstGeom>
          <a:solidFill>
            <a:srgbClr val="202124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133350" y="152400"/>
            <a:ext cx="114300" cy="114300"/>
          </a:xfrm>
          <a:prstGeom prst="ellipse">
            <a:avLst/>
          </a:prstGeom>
          <a:solidFill>
            <a:srgbClr val="FF5F57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323850" y="152400"/>
            <a:ext cx="114300" cy="114300"/>
          </a:xfrm>
          <a:prstGeom prst="ellipse">
            <a:avLst/>
          </a:prstGeom>
          <a:solidFill>
            <a:srgbClr val="FEBC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" name="Shape 6"/>
          <p:cNvSpPr/>
          <p:nvPr/>
        </p:nvSpPr>
        <p:spPr>
          <a:xfrm>
            <a:off x="514350" y="152400"/>
            <a:ext cx="114300" cy="114300"/>
          </a:xfrm>
          <a:prstGeom prst="ellipse">
            <a:avLst/>
          </a:prstGeom>
          <a:solidFill>
            <a:srgbClr val="28C84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" name="Shape 7"/>
          <p:cNvSpPr/>
          <p:nvPr/>
        </p:nvSpPr>
        <p:spPr>
          <a:xfrm>
            <a:off x="800100" y="95250"/>
            <a:ext cx="1143000" cy="323850"/>
          </a:xfrm>
          <a:prstGeom prst="roundRect">
            <a:avLst>
              <a:gd name="adj" fmla="val 23529"/>
            </a:avLst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900" y="323850"/>
            <a:ext cx="76200" cy="95250"/>
          </a:xfrm>
          <a:prstGeom prst="rect">
            <a:avLst/>
          </a:prstGeom>
        </p:spPr>
      </p:pic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1943100" y="323850"/>
            <a:ext cx="76200" cy="95250"/>
          </a:xfrm>
          <a:prstGeom prst="rect">
            <a:avLst/>
          </a:prstGeom>
        </p:spPr>
      </p:pic>
      <p:sp>
        <p:nvSpPr>
          <p:cNvPr id="12" name="Shape 8"/>
          <p:cNvSpPr/>
          <p:nvPr/>
        </p:nvSpPr>
        <p:spPr>
          <a:xfrm>
            <a:off x="914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" name="Text 9"/>
          <p:cNvSpPr/>
          <p:nvPr/>
        </p:nvSpPr>
        <p:spPr>
          <a:xfrm>
            <a:off x="1123950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Casier 04</a:t>
            </a:r>
            <a:endParaRPr lang="en-US" sz="900" dirty="0"/>
          </a:p>
        </p:txBody>
      </p:sp>
      <p:sp>
        <p:nvSpPr>
          <p:cNvPr id="14" name="Shape 10"/>
          <p:cNvSpPr/>
          <p:nvPr/>
        </p:nvSpPr>
        <p:spPr>
          <a:xfrm>
            <a:off x="2057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" name="Text 11"/>
          <p:cNvSpPr/>
          <p:nvPr/>
        </p:nvSpPr>
        <p:spPr>
          <a:xfrm>
            <a:off x="2266950" y="180975"/>
            <a:ext cx="94863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Stripe Dashboard</a:t>
            </a:r>
            <a:endParaRPr lang="en-US" sz="900" dirty="0"/>
          </a:p>
        </p:txBody>
      </p:sp>
      <p:sp>
        <p:nvSpPr>
          <p:cNvPr id="16" name="Shape 12"/>
          <p:cNvSpPr/>
          <p:nvPr/>
        </p:nvSpPr>
        <p:spPr>
          <a:xfrm>
            <a:off x="336798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" name="Text 13"/>
          <p:cNvSpPr/>
          <p:nvPr/>
        </p:nvSpPr>
        <p:spPr>
          <a:xfrm>
            <a:off x="3577530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Notion</a:t>
            </a:r>
            <a:endParaRPr lang="en-US" sz="900" dirty="0"/>
          </a:p>
        </p:txBody>
      </p:sp>
      <p:sp>
        <p:nvSpPr>
          <p:cNvPr id="18" name="Shape 14"/>
          <p:cNvSpPr/>
          <p:nvPr/>
        </p:nvSpPr>
        <p:spPr>
          <a:xfrm>
            <a:off x="0" y="419100"/>
            <a:ext cx="12192000" cy="381000"/>
          </a:xfrm>
          <a:prstGeom prst="rect">
            <a:avLst/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" name="Shape 15"/>
          <p:cNvSpPr/>
          <p:nvPr/>
        </p:nvSpPr>
        <p:spPr>
          <a:xfrm>
            <a:off x="1333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" name="Shape 16"/>
          <p:cNvSpPr/>
          <p:nvPr/>
        </p:nvSpPr>
        <p:spPr>
          <a:xfrm>
            <a:off x="438150" y="466725"/>
            <a:ext cx="11315700" cy="285750"/>
          </a:xfrm>
          <a:prstGeom prst="roundRect">
            <a:avLst>
              <a:gd name="adj" fmla="val 50000"/>
            </a:avLst>
          </a:prstGeom>
          <a:solidFill>
            <a:srgbClr val="282A2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" name="Shape 17"/>
          <p:cNvSpPr/>
          <p:nvPr/>
        </p:nvSpPr>
        <p:spPr>
          <a:xfrm>
            <a:off x="571500" y="552450"/>
            <a:ext cx="114300" cy="1143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" name="Text 18"/>
          <p:cNvSpPr/>
          <p:nvPr/>
        </p:nvSpPr>
        <p:spPr>
          <a:xfrm>
            <a:off x="762000" y="528638"/>
            <a:ext cx="11184255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admin.toolbox24.fr/casiers/04</a:t>
            </a:r>
            <a:endParaRPr lang="en-US" sz="975" dirty="0"/>
          </a:p>
        </p:txBody>
      </p:sp>
      <p:sp>
        <p:nvSpPr>
          <p:cNvPr id="23" name="Shape 19"/>
          <p:cNvSpPr/>
          <p:nvPr/>
        </p:nvSpPr>
        <p:spPr>
          <a:xfrm>
            <a:off x="119062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" name="Shape 20"/>
          <p:cNvSpPr/>
          <p:nvPr/>
        </p:nvSpPr>
        <p:spPr>
          <a:xfrm>
            <a:off x="0" y="800100"/>
            <a:ext cx="12192000" cy="70104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" name="Shape 21"/>
          <p:cNvSpPr/>
          <p:nvPr/>
        </p:nvSpPr>
        <p:spPr>
          <a:xfrm>
            <a:off x="0" y="800100"/>
            <a:ext cx="12192000" cy="7010400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6" name="Shape 22"/>
          <p:cNvSpPr/>
          <p:nvPr/>
        </p:nvSpPr>
        <p:spPr>
          <a:xfrm>
            <a:off x="0" y="800100"/>
            <a:ext cx="2095500" cy="7010400"/>
          </a:xfrm>
          <a:prstGeom prst="rect">
            <a:avLst/>
          </a:prstGeom>
          <a:solidFill>
            <a:srgbClr val="0D0D0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7" name="Shape 23"/>
          <p:cNvSpPr/>
          <p:nvPr/>
        </p:nvSpPr>
        <p:spPr>
          <a:xfrm>
            <a:off x="2085975" y="800100"/>
            <a:ext cx="9525" cy="7010400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8" name="Shape 24"/>
          <p:cNvSpPr/>
          <p:nvPr/>
        </p:nvSpPr>
        <p:spPr>
          <a:xfrm>
            <a:off x="114300" y="1495425"/>
            <a:ext cx="18573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9" name="Text 25"/>
          <p:cNvSpPr/>
          <p:nvPr/>
        </p:nvSpPr>
        <p:spPr>
          <a:xfrm>
            <a:off x="209550" y="1038225"/>
            <a:ext cx="8255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125" b="1" kern="0" spc="-22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TOOLBOX</a:t>
            </a:r>
            <a:endParaRPr lang="en-US" sz="1125" dirty="0"/>
          </a:p>
        </p:txBody>
      </p:sp>
      <p:sp>
        <p:nvSpPr>
          <p:cNvPr id="30" name="Shape 26"/>
          <p:cNvSpPr/>
          <p:nvPr/>
        </p:nvSpPr>
        <p:spPr>
          <a:xfrm>
            <a:off x="977950" y="1038225"/>
            <a:ext cx="261193" cy="152400"/>
          </a:xfrm>
          <a:prstGeom prst="roundRect">
            <a:avLst>
              <a:gd name="adj" fmla="val 12500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1" name="Text 27"/>
          <p:cNvSpPr/>
          <p:nvPr/>
        </p:nvSpPr>
        <p:spPr>
          <a:xfrm>
            <a:off x="1016050" y="1038225"/>
            <a:ext cx="261193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125" b="1" kern="0" spc="-22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24</a:t>
            </a:r>
            <a:endParaRPr lang="en-US" sz="1125" dirty="0"/>
          </a:p>
        </p:txBody>
      </p:sp>
      <p:sp>
        <p:nvSpPr>
          <p:cNvPr id="32" name="Text 28"/>
          <p:cNvSpPr/>
          <p:nvPr/>
        </p:nvSpPr>
        <p:spPr>
          <a:xfrm>
            <a:off x="209550" y="1228725"/>
            <a:ext cx="1743075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108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BACK-OFFICE · OPÉRATEUR</a:t>
            </a:r>
            <a:endParaRPr lang="en-US" sz="675" dirty="0"/>
          </a:p>
        </p:txBody>
      </p:sp>
      <p:sp>
        <p:nvSpPr>
          <p:cNvPr id="33" name="Text 29"/>
          <p:cNvSpPr/>
          <p:nvPr/>
        </p:nvSpPr>
        <p:spPr>
          <a:xfrm>
            <a:off x="209550" y="1790700"/>
            <a:ext cx="1743075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95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EXPLOITATION</a:t>
            </a:r>
            <a:endParaRPr lang="en-US" sz="675" dirty="0"/>
          </a:p>
        </p:txBody>
      </p:sp>
      <p:pic>
        <p:nvPicPr>
          <p:cNvPr id="34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9550" y="2081212"/>
            <a:ext cx="142875" cy="142875"/>
          </a:xfrm>
          <a:prstGeom prst="rect">
            <a:avLst/>
          </a:prstGeom>
        </p:spPr>
      </p:pic>
      <p:sp>
        <p:nvSpPr>
          <p:cNvPr id="35" name="Text 30"/>
          <p:cNvSpPr/>
          <p:nvPr/>
        </p:nvSpPr>
        <p:spPr>
          <a:xfrm>
            <a:off x="447675" y="2076450"/>
            <a:ext cx="1022449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Vue d'ensemble</a:t>
            </a:r>
            <a:endParaRPr lang="en-US" sz="975" dirty="0"/>
          </a:p>
        </p:txBody>
      </p:sp>
      <p:pic>
        <p:nvPicPr>
          <p:cNvPr id="36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9550" y="2424113"/>
            <a:ext cx="142875" cy="142875"/>
          </a:xfrm>
          <a:prstGeom prst="rect">
            <a:avLst/>
          </a:prstGeom>
        </p:spPr>
      </p:pic>
      <p:sp>
        <p:nvSpPr>
          <p:cNvPr id="37" name="Text 31"/>
          <p:cNvSpPr/>
          <p:nvPr/>
        </p:nvSpPr>
        <p:spPr>
          <a:xfrm>
            <a:off x="447675" y="2419350"/>
            <a:ext cx="1060996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File de validation</a:t>
            </a:r>
            <a:endParaRPr lang="en-US" sz="975" dirty="0"/>
          </a:p>
        </p:txBody>
      </p:sp>
      <p:sp>
        <p:nvSpPr>
          <p:cNvPr id="38" name="Shape 32"/>
          <p:cNvSpPr/>
          <p:nvPr/>
        </p:nvSpPr>
        <p:spPr>
          <a:xfrm>
            <a:off x="1704975" y="2424113"/>
            <a:ext cx="171450" cy="142875"/>
          </a:xfrm>
          <a:prstGeom prst="ellipse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9" name="Text 33"/>
          <p:cNvSpPr/>
          <p:nvPr/>
        </p:nvSpPr>
        <p:spPr>
          <a:xfrm>
            <a:off x="1762125" y="2433637"/>
            <a:ext cx="1333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8</a:t>
            </a:r>
            <a:endParaRPr lang="en-US" sz="750" dirty="0"/>
          </a:p>
        </p:txBody>
      </p:sp>
      <p:pic>
        <p:nvPicPr>
          <p:cNvPr id="40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550" y="2767013"/>
            <a:ext cx="142875" cy="142875"/>
          </a:xfrm>
          <a:prstGeom prst="rect">
            <a:avLst/>
          </a:prstGeom>
        </p:spPr>
      </p:pic>
      <p:sp>
        <p:nvSpPr>
          <p:cNvPr id="41" name="Text 34"/>
          <p:cNvSpPr/>
          <p:nvPr/>
        </p:nvSpPr>
        <p:spPr>
          <a:xfrm>
            <a:off x="447675" y="2762250"/>
            <a:ext cx="601414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Sessions</a:t>
            </a:r>
            <a:endParaRPr lang="en-US" sz="975" dirty="0"/>
          </a:p>
        </p:txBody>
      </p:sp>
      <p:sp>
        <p:nvSpPr>
          <p:cNvPr id="42" name="Shape 35"/>
          <p:cNvSpPr/>
          <p:nvPr/>
        </p:nvSpPr>
        <p:spPr>
          <a:xfrm>
            <a:off x="114300" y="3028950"/>
            <a:ext cx="1857375" cy="304800"/>
          </a:xfrm>
          <a:prstGeom prst="roundRect">
            <a:avLst>
              <a:gd name="adj" fmla="val 21875"/>
            </a:avLst>
          </a:prstGeom>
          <a:solidFill>
            <a:srgbClr val="131315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43" name="Shape 36"/>
          <p:cNvSpPr/>
          <p:nvPr/>
        </p:nvSpPr>
        <p:spPr>
          <a:xfrm>
            <a:off x="114300" y="3028950"/>
            <a:ext cx="19050" cy="304800"/>
          </a:xfrm>
          <a:prstGeom prst="rect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44" name="Image 5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9550" y="3109913"/>
            <a:ext cx="142875" cy="142875"/>
          </a:xfrm>
          <a:prstGeom prst="rect">
            <a:avLst/>
          </a:prstGeom>
        </p:spPr>
      </p:pic>
      <p:sp>
        <p:nvSpPr>
          <p:cNvPr id="45" name="Text 37"/>
          <p:cNvSpPr/>
          <p:nvPr/>
        </p:nvSpPr>
        <p:spPr>
          <a:xfrm>
            <a:off x="447675" y="3105150"/>
            <a:ext cx="93732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Casiers &amp; sites</a:t>
            </a:r>
            <a:endParaRPr lang="en-US" sz="975" dirty="0"/>
          </a:p>
        </p:txBody>
      </p:sp>
      <p:sp>
        <p:nvSpPr>
          <p:cNvPr id="46" name="Text 38"/>
          <p:cNvSpPr/>
          <p:nvPr/>
        </p:nvSpPr>
        <p:spPr>
          <a:xfrm>
            <a:off x="209550" y="3505200"/>
            <a:ext cx="1743075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95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ADMINISTRATION</a:t>
            </a:r>
            <a:endParaRPr lang="en-US" sz="675" dirty="0"/>
          </a:p>
        </p:txBody>
      </p:sp>
      <p:pic>
        <p:nvPicPr>
          <p:cNvPr id="47" name="Image 6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9550" y="3795713"/>
            <a:ext cx="142875" cy="142875"/>
          </a:xfrm>
          <a:prstGeom prst="rect">
            <a:avLst/>
          </a:prstGeom>
        </p:spPr>
      </p:pic>
      <p:sp>
        <p:nvSpPr>
          <p:cNvPr id="48" name="Text 39"/>
          <p:cNvSpPr/>
          <p:nvPr/>
        </p:nvSpPr>
        <p:spPr>
          <a:xfrm>
            <a:off x="447675" y="3790950"/>
            <a:ext cx="730448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Utilisateurs</a:t>
            </a:r>
            <a:endParaRPr lang="en-US" sz="975" dirty="0"/>
          </a:p>
        </p:txBody>
      </p:sp>
      <p:pic>
        <p:nvPicPr>
          <p:cNvPr id="49" name="Image 7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550" y="4138613"/>
            <a:ext cx="142875" cy="142875"/>
          </a:xfrm>
          <a:prstGeom prst="rect">
            <a:avLst/>
          </a:prstGeom>
        </p:spPr>
      </p:pic>
      <p:sp>
        <p:nvSpPr>
          <p:cNvPr id="50" name="Text 40"/>
          <p:cNvSpPr/>
          <p:nvPr/>
        </p:nvSpPr>
        <p:spPr>
          <a:xfrm>
            <a:off x="447675" y="4133850"/>
            <a:ext cx="685502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Paiements</a:t>
            </a:r>
            <a:endParaRPr lang="en-US" sz="975" dirty="0"/>
          </a:p>
        </p:txBody>
      </p:sp>
      <p:pic>
        <p:nvPicPr>
          <p:cNvPr id="51" name="Image 8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09550" y="4481513"/>
            <a:ext cx="142875" cy="142875"/>
          </a:xfrm>
          <a:prstGeom prst="rect">
            <a:avLst/>
          </a:prstGeom>
        </p:spPr>
      </p:pic>
      <p:sp>
        <p:nvSpPr>
          <p:cNvPr id="52" name="Text 41"/>
          <p:cNvSpPr/>
          <p:nvPr/>
        </p:nvSpPr>
        <p:spPr>
          <a:xfrm>
            <a:off x="447675" y="4476750"/>
            <a:ext cx="609302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Incidents</a:t>
            </a:r>
            <a:endParaRPr lang="en-US" sz="975" dirty="0"/>
          </a:p>
        </p:txBody>
      </p:sp>
      <p:sp>
        <p:nvSpPr>
          <p:cNvPr id="53" name="Shape 42"/>
          <p:cNvSpPr/>
          <p:nvPr/>
        </p:nvSpPr>
        <p:spPr>
          <a:xfrm>
            <a:off x="1704975" y="4481513"/>
            <a:ext cx="171450" cy="142875"/>
          </a:xfrm>
          <a:prstGeom prst="ellipse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4" name="Text 43"/>
          <p:cNvSpPr/>
          <p:nvPr/>
        </p:nvSpPr>
        <p:spPr>
          <a:xfrm>
            <a:off x="1762125" y="4491038"/>
            <a:ext cx="1333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</a:t>
            </a:r>
            <a:endParaRPr lang="en-US" sz="750" dirty="0"/>
          </a:p>
        </p:txBody>
      </p:sp>
      <p:pic>
        <p:nvPicPr>
          <p:cNvPr id="55" name="Image 9" descr="preencoded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09550" y="4824413"/>
            <a:ext cx="142875" cy="142875"/>
          </a:xfrm>
          <a:prstGeom prst="rect">
            <a:avLst/>
          </a:prstGeom>
        </p:spPr>
      </p:pic>
      <p:sp>
        <p:nvSpPr>
          <p:cNvPr id="56" name="Text 44"/>
          <p:cNvSpPr/>
          <p:nvPr/>
        </p:nvSpPr>
        <p:spPr>
          <a:xfrm>
            <a:off x="447675" y="4819650"/>
            <a:ext cx="6445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Reporting</a:t>
            </a:r>
            <a:endParaRPr lang="en-US" sz="975" dirty="0"/>
          </a:p>
        </p:txBody>
      </p:sp>
      <p:sp>
        <p:nvSpPr>
          <p:cNvPr id="57" name="Shape 45"/>
          <p:cNvSpPr/>
          <p:nvPr/>
        </p:nvSpPr>
        <p:spPr>
          <a:xfrm>
            <a:off x="114300" y="7229475"/>
            <a:ext cx="18573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8" name="Shape 46"/>
          <p:cNvSpPr/>
          <p:nvPr/>
        </p:nvSpPr>
        <p:spPr>
          <a:xfrm>
            <a:off x="209550" y="7353300"/>
            <a:ext cx="209550" cy="209550"/>
          </a:xfrm>
          <a:prstGeom prst="ellipse">
            <a:avLst/>
          </a:prstGeom>
          <a:solidFill>
            <a:srgbClr val="1C1C1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9" name="Text 47"/>
          <p:cNvSpPr/>
          <p:nvPr/>
        </p:nvSpPr>
        <p:spPr>
          <a:xfrm>
            <a:off x="247352" y="7410450"/>
            <a:ext cx="209996" cy="133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GB</a:t>
            </a:r>
            <a:endParaRPr lang="en-US" sz="675" dirty="0"/>
          </a:p>
        </p:txBody>
      </p:sp>
      <p:sp>
        <p:nvSpPr>
          <p:cNvPr id="60" name="Text 48"/>
          <p:cNvSpPr/>
          <p:nvPr/>
        </p:nvSpPr>
        <p:spPr>
          <a:xfrm>
            <a:off x="514350" y="7381875"/>
            <a:ext cx="806797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Guillaume B.</a:t>
            </a:r>
            <a:endParaRPr lang="en-US" sz="975" dirty="0"/>
          </a:p>
        </p:txBody>
      </p:sp>
      <p:sp>
        <p:nvSpPr>
          <p:cNvPr id="61" name="Shape 49"/>
          <p:cNvSpPr/>
          <p:nvPr/>
        </p:nvSpPr>
        <p:spPr>
          <a:xfrm>
            <a:off x="2095500" y="800100"/>
            <a:ext cx="10096500" cy="714375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2" name="Shape 50"/>
          <p:cNvSpPr/>
          <p:nvPr/>
        </p:nvSpPr>
        <p:spPr>
          <a:xfrm>
            <a:off x="2095500" y="1504950"/>
            <a:ext cx="1009650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3" name="Text 51"/>
          <p:cNvSpPr/>
          <p:nvPr/>
        </p:nvSpPr>
        <p:spPr>
          <a:xfrm>
            <a:off x="2324100" y="1070372"/>
            <a:ext cx="1234678" cy="20240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125" b="1" kern="0" spc="-1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Casier 04 · Bloc A</a:t>
            </a:r>
            <a:endParaRPr lang="en-US" sz="1125" dirty="0"/>
          </a:p>
        </p:txBody>
      </p:sp>
      <p:sp>
        <p:nvSpPr>
          <p:cNvPr id="64" name="Shape 52"/>
          <p:cNvSpPr/>
          <p:nvPr/>
        </p:nvSpPr>
        <p:spPr>
          <a:xfrm>
            <a:off x="3615928" y="914400"/>
            <a:ext cx="2798564" cy="476250"/>
          </a:xfrm>
          <a:prstGeom prst="roundRect">
            <a:avLst>
              <a:gd name="adj" fmla="val 16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65" name="Image 10" descr="preencoded.pn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739753" y="1085850"/>
            <a:ext cx="120848" cy="133350"/>
          </a:xfrm>
          <a:prstGeom prst="rect">
            <a:avLst/>
          </a:prstGeom>
        </p:spPr>
      </p:pic>
      <p:sp>
        <p:nvSpPr>
          <p:cNvPr id="66" name="Text 53"/>
          <p:cNvSpPr/>
          <p:nvPr/>
        </p:nvSpPr>
        <p:spPr>
          <a:xfrm>
            <a:off x="3936802" y="1000125"/>
            <a:ext cx="2171849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Rechercher session, utilisateur, casier…</a:t>
            </a:r>
            <a:endParaRPr lang="en-US" sz="975" dirty="0"/>
          </a:p>
        </p:txBody>
      </p:sp>
      <p:sp>
        <p:nvSpPr>
          <p:cNvPr id="67" name="Text 54"/>
          <p:cNvSpPr/>
          <p:nvPr/>
        </p:nvSpPr>
        <p:spPr>
          <a:xfrm>
            <a:off x="6108650" y="1085850"/>
            <a:ext cx="258217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⌘K</a:t>
            </a:r>
            <a:endParaRPr lang="en-US" sz="825" dirty="0"/>
          </a:p>
        </p:txBody>
      </p:sp>
      <p:sp>
        <p:nvSpPr>
          <p:cNvPr id="68" name="Shape 55"/>
          <p:cNvSpPr/>
          <p:nvPr/>
        </p:nvSpPr>
        <p:spPr>
          <a:xfrm>
            <a:off x="9232106" y="1033462"/>
            <a:ext cx="1573560" cy="238125"/>
          </a:xfrm>
          <a:prstGeom prst="roundRect">
            <a:avLst>
              <a:gd name="adj" fmla="val 50000"/>
            </a:avLst>
          </a:prstGeom>
          <a:solidFill>
            <a:srgbClr val="4ADE80">
              <a:alpha val="8000"/>
            </a:srgbClr>
          </a:solidFill>
          <a:ln w="9525">
            <a:solidFill>
              <a:srgbClr val="4ADE80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9" name="Shape 56"/>
          <p:cNvSpPr/>
          <p:nvPr/>
        </p:nvSpPr>
        <p:spPr>
          <a:xfrm>
            <a:off x="9336881" y="1123950"/>
            <a:ext cx="57150" cy="57150"/>
          </a:xfrm>
          <a:prstGeom prst="ellipse">
            <a:avLst/>
          </a:prstGeom>
          <a:solidFill>
            <a:srgbClr val="4ADE80">
              <a:alpha val="53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0" name="Text 57"/>
          <p:cNvSpPr/>
          <p:nvPr/>
        </p:nvSpPr>
        <p:spPr>
          <a:xfrm>
            <a:off x="9470231" y="1090613"/>
            <a:ext cx="130686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REALTIME · SUPABASE</a:t>
            </a:r>
            <a:endParaRPr lang="en-US" sz="750" dirty="0"/>
          </a:p>
        </p:txBody>
      </p:sp>
      <p:sp>
        <p:nvSpPr>
          <p:cNvPr id="71" name="Shape 58"/>
          <p:cNvSpPr/>
          <p:nvPr/>
        </p:nvSpPr>
        <p:spPr>
          <a:xfrm>
            <a:off x="10939016" y="1023938"/>
            <a:ext cx="1024384" cy="257175"/>
          </a:xfrm>
          <a:prstGeom prst="roundRect">
            <a:avLst>
              <a:gd name="adj" fmla="val 25926"/>
            </a:avLst>
          </a:prstGeom>
          <a:solidFill>
            <a:srgbClr val="131315"/>
          </a:solidFill>
          <a:ln w="9525">
            <a:solidFill>
              <a:srgbClr val="38383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2" name="Text 59"/>
          <p:cNvSpPr/>
          <p:nvPr/>
        </p:nvSpPr>
        <p:spPr>
          <a:xfrm>
            <a:off x="11005691" y="1081088"/>
            <a:ext cx="891034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Site Lyon-Est ▾</a:t>
            </a:r>
            <a:endParaRPr lang="en-US" sz="900" dirty="0"/>
          </a:p>
        </p:txBody>
      </p:sp>
      <p:sp>
        <p:nvSpPr>
          <p:cNvPr id="73" name="Text 60"/>
          <p:cNvSpPr/>
          <p:nvPr/>
        </p:nvSpPr>
        <p:spPr>
          <a:xfrm>
            <a:off x="2362200" y="1743075"/>
            <a:ext cx="9702832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← Casiers · Bloc A</a:t>
            </a:r>
            <a:endParaRPr lang="en-US" sz="900" dirty="0"/>
          </a:p>
        </p:txBody>
      </p:sp>
      <p:sp>
        <p:nvSpPr>
          <p:cNvPr id="74" name="Shape 61"/>
          <p:cNvSpPr/>
          <p:nvPr/>
        </p:nvSpPr>
        <p:spPr>
          <a:xfrm>
            <a:off x="2362200" y="1981200"/>
            <a:ext cx="5395020" cy="2428875"/>
          </a:xfrm>
          <a:prstGeom prst="roundRect">
            <a:avLst>
              <a:gd name="adj" fmla="val 3922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5" name="Text 62"/>
          <p:cNvSpPr/>
          <p:nvPr/>
        </p:nvSpPr>
        <p:spPr>
          <a:xfrm>
            <a:off x="2543175" y="2162175"/>
            <a:ext cx="5184062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CAPTEURS · TEMPS RÉEL</a:t>
            </a:r>
            <a:endParaRPr lang="en-US" sz="750" dirty="0"/>
          </a:p>
        </p:txBody>
      </p:sp>
      <p:sp>
        <p:nvSpPr>
          <p:cNvPr id="76" name="Shape 63"/>
          <p:cNvSpPr/>
          <p:nvPr/>
        </p:nvSpPr>
        <p:spPr>
          <a:xfrm>
            <a:off x="2543175" y="2400300"/>
            <a:ext cx="2459385" cy="533400"/>
          </a:xfrm>
          <a:prstGeom prst="roundRect">
            <a:avLst>
              <a:gd name="adj" fmla="val 14286"/>
            </a:avLst>
          </a:prstGeom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7" name="Text 64"/>
          <p:cNvSpPr/>
          <p:nvPr/>
        </p:nvSpPr>
        <p:spPr>
          <a:xfrm>
            <a:off x="2667000" y="2505075"/>
            <a:ext cx="2287935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Verrou Kasier</a:t>
            </a:r>
            <a:endParaRPr lang="en-US" sz="825" dirty="0"/>
          </a:p>
        </p:txBody>
      </p:sp>
      <p:sp>
        <p:nvSpPr>
          <p:cNvPr id="78" name="Text 65"/>
          <p:cNvSpPr/>
          <p:nvPr/>
        </p:nvSpPr>
        <p:spPr>
          <a:xfrm>
            <a:off x="2667000" y="2676525"/>
            <a:ext cx="2287935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4ADE8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Fermé</a:t>
            </a:r>
            <a:endParaRPr lang="en-US" sz="975" dirty="0"/>
          </a:p>
        </p:txBody>
      </p:sp>
      <p:sp>
        <p:nvSpPr>
          <p:cNvPr id="79" name="Shape 66"/>
          <p:cNvSpPr/>
          <p:nvPr/>
        </p:nvSpPr>
        <p:spPr>
          <a:xfrm>
            <a:off x="5116860" y="2400300"/>
            <a:ext cx="2459385" cy="533400"/>
          </a:xfrm>
          <a:prstGeom prst="roundRect">
            <a:avLst>
              <a:gd name="adj" fmla="val 14286"/>
            </a:avLst>
          </a:prstGeom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0" name="Text 67"/>
          <p:cNvSpPr/>
          <p:nvPr/>
        </p:nvSpPr>
        <p:spPr>
          <a:xfrm>
            <a:off x="5240685" y="2505075"/>
            <a:ext cx="2287935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Capteur ouverture</a:t>
            </a:r>
            <a:endParaRPr lang="en-US" sz="825" dirty="0"/>
          </a:p>
        </p:txBody>
      </p:sp>
      <p:sp>
        <p:nvSpPr>
          <p:cNvPr id="81" name="Text 68"/>
          <p:cNvSpPr/>
          <p:nvPr/>
        </p:nvSpPr>
        <p:spPr>
          <a:xfrm>
            <a:off x="5240685" y="2676525"/>
            <a:ext cx="2287935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4ADE8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Stable</a:t>
            </a:r>
            <a:endParaRPr lang="en-US" sz="975" dirty="0"/>
          </a:p>
        </p:txBody>
      </p:sp>
      <p:sp>
        <p:nvSpPr>
          <p:cNvPr id="82" name="Shape 69"/>
          <p:cNvSpPr/>
          <p:nvPr/>
        </p:nvSpPr>
        <p:spPr>
          <a:xfrm>
            <a:off x="2543175" y="3048000"/>
            <a:ext cx="2459385" cy="533400"/>
          </a:xfrm>
          <a:prstGeom prst="roundRect">
            <a:avLst>
              <a:gd name="adj" fmla="val 14286"/>
            </a:avLst>
          </a:prstGeom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3" name="Text 70"/>
          <p:cNvSpPr/>
          <p:nvPr/>
        </p:nvSpPr>
        <p:spPr>
          <a:xfrm>
            <a:off x="2667000" y="3152775"/>
            <a:ext cx="2287935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Lecteur RFID</a:t>
            </a:r>
            <a:endParaRPr lang="en-US" sz="825" dirty="0"/>
          </a:p>
        </p:txBody>
      </p:sp>
      <p:sp>
        <p:nvSpPr>
          <p:cNvPr id="84" name="Text 71"/>
          <p:cNvSpPr/>
          <p:nvPr/>
        </p:nvSpPr>
        <p:spPr>
          <a:xfrm>
            <a:off x="2667000" y="3324225"/>
            <a:ext cx="2287935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4ADE8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Détecte TB-DRL-018</a:t>
            </a:r>
            <a:endParaRPr lang="en-US" sz="975" dirty="0"/>
          </a:p>
        </p:txBody>
      </p:sp>
      <p:sp>
        <p:nvSpPr>
          <p:cNvPr id="85" name="Shape 72"/>
          <p:cNvSpPr/>
          <p:nvPr/>
        </p:nvSpPr>
        <p:spPr>
          <a:xfrm>
            <a:off x="5116860" y="3048000"/>
            <a:ext cx="2459385" cy="533400"/>
          </a:xfrm>
          <a:prstGeom prst="roundRect">
            <a:avLst>
              <a:gd name="adj" fmla="val 14286"/>
            </a:avLst>
          </a:prstGeom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6" name="Text 73"/>
          <p:cNvSpPr/>
          <p:nvPr/>
        </p:nvSpPr>
        <p:spPr>
          <a:xfrm>
            <a:off x="5240685" y="3152775"/>
            <a:ext cx="2287935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Ventilation</a:t>
            </a:r>
            <a:endParaRPr lang="en-US" sz="825" dirty="0"/>
          </a:p>
        </p:txBody>
      </p:sp>
      <p:sp>
        <p:nvSpPr>
          <p:cNvPr id="87" name="Text 74"/>
          <p:cNvSpPr/>
          <p:nvPr/>
        </p:nvSpPr>
        <p:spPr>
          <a:xfrm>
            <a:off x="5240685" y="3324225"/>
            <a:ext cx="2287935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4ADE8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Active · 18°C</a:t>
            </a:r>
            <a:endParaRPr lang="en-US" sz="975" dirty="0"/>
          </a:p>
        </p:txBody>
      </p:sp>
      <p:sp>
        <p:nvSpPr>
          <p:cNvPr id="88" name="Shape 75"/>
          <p:cNvSpPr/>
          <p:nvPr/>
        </p:nvSpPr>
        <p:spPr>
          <a:xfrm>
            <a:off x="2543175" y="3695700"/>
            <a:ext cx="2459385" cy="533400"/>
          </a:xfrm>
          <a:prstGeom prst="roundRect">
            <a:avLst>
              <a:gd name="adj" fmla="val 14286"/>
            </a:avLst>
          </a:prstGeom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9" name="Text 76"/>
          <p:cNvSpPr/>
          <p:nvPr/>
        </p:nvSpPr>
        <p:spPr>
          <a:xfrm>
            <a:off x="2667000" y="3800475"/>
            <a:ext cx="2287935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Caméra preuve</a:t>
            </a:r>
            <a:endParaRPr lang="en-US" sz="825" dirty="0"/>
          </a:p>
        </p:txBody>
      </p:sp>
      <p:sp>
        <p:nvSpPr>
          <p:cNvPr id="90" name="Text 77"/>
          <p:cNvSpPr/>
          <p:nvPr/>
        </p:nvSpPr>
        <p:spPr>
          <a:xfrm>
            <a:off x="2667000" y="3971925"/>
            <a:ext cx="2287935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Stand-by</a:t>
            </a:r>
            <a:endParaRPr lang="en-US" sz="975" dirty="0"/>
          </a:p>
        </p:txBody>
      </p:sp>
      <p:sp>
        <p:nvSpPr>
          <p:cNvPr id="91" name="Shape 78"/>
          <p:cNvSpPr/>
          <p:nvPr/>
        </p:nvSpPr>
        <p:spPr>
          <a:xfrm>
            <a:off x="5116860" y="3695700"/>
            <a:ext cx="2459385" cy="533400"/>
          </a:xfrm>
          <a:prstGeom prst="roundRect">
            <a:avLst>
              <a:gd name="adj" fmla="val 14286"/>
            </a:avLst>
          </a:prstGeom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2" name="Text 79"/>
          <p:cNvSpPr/>
          <p:nvPr/>
        </p:nvSpPr>
        <p:spPr>
          <a:xfrm>
            <a:off x="5240685" y="3800475"/>
            <a:ext cx="2287935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Connectivité 4G</a:t>
            </a:r>
            <a:endParaRPr lang="en-US" sz="825" dirty="0"/>
          </a:p>
        </p:txBody>
      </p:sp>
      <p:sp>
        <p:nvSpPr>
          <p:cNvPr id="93" name="Text 80"/>
          <p:cNvSpPr/>
          <p:nvPr/>
        </p:nvSpPr>
        <p:spPr>
          <a:xfrm>
            <a:off x="5240685" y="3971925"/>
            <a:ext cx="2287935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4ADE8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−68 dBm · OK</a:t>
            </a:r>
            <a:endParaRPr lang="en-US" sz="975" dirty="0"/>
          </a:p>
        </p:txBody>
      </p:sp>
      <p:sp>
        <p:nvSpPr>
          <p:cNvPr id="94" name="Shape 81"/>
          <p:cNvSpPr/>
          <p:nvPr/>
        </p:nvSpPr>
        <p:spPr>
          <a:xfrm>
            <a:off x="7928670" y="1981200"/>
            <a:ext cx="3853607" cy="2428875"/>
          </a:xfrm>
          <a:prstGeom prst="roundRect">
            <a:avLst>
              <a:gd name="adj" fmla="val 3922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5" name="Text 82"/>
          <p:cNvSpPr/>
          <p:nvPr/>
        </p:nvSpPr>
        <p:spPr>
          <a:xfrm>
            <a:off x="8109645" y="2162175"/>
            <a:ext cx="3596406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OUTIL ASSIGNÉ</a:t>
            </a:r>
            <a:endParaRPr lang="en-US" sz="750" dirty="0"/>
          </a:p>
        </p:txBody>
      </p:sp>
      <p:sp>
        <p:nvSpPr>
          <p:cNvPr id="96" name="Text 83"/>
          <p:cNvSpPr/>
          <p:nvPr/>
        </p:nvSpPr>
        <p:spPr>
          <a:xfrm>
            <a:off x="8109645" y="2381250"/>
            <a:ext cx="3596406" cy="2132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200" b="1" kern="0" spc="-12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Perceuse Bosch 18V</a:t>
            </a:r>
            <a:endParaRPr lang="en-US" sz="1200" dirty="0"/>
          </a:p>
        </p:txBody>
      </p:sp>
      <p:sp>
        <p:nvSpPr>
          <p:cNvPr id="97" name="Text 84"/>
          <p:cNvSpPr/>
          <p:nvPr/>
        </p:nvSpPr>
        <p:spPr>
          <a:xfrm>
            <a:off x="8109645" y="2594521"/>
            <a:ext cx="3596406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SKU TB-DRL-018 · numéro de série BSH-2024-018</a:t>
            </a:r>
            <a:endParaRPr lang="en-US" sz="825" dirty="0"/>
          </a:p>
        </p:txBody>
      </p:sp>
      <p:sp>
        <p:nvSpPr>
          <p:cNvPr id="98" name="Text 85"/>
          <p:cNvSpPr/>
          <p:nvPr/>
        </p:nvSpPr>
        <p:spPr>
          <a:xfrm>
            <a:off x="8109645" y="2861221"/>
            <a:ext cx="1783854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LOC. ANNÉE</a:t>
            </a:r>
            <a:endParaRPr lang="en-US" sz="825" dirty="0"/>
          </a:p>
        </p:txBody>
      </p:sp>
      <p:sp>
        <p:nvSpPr>
          <p:cNvPr id="99" name="Text 86"/>
          <p:cNvSpPr/>
          <p:nvPr/>
        </p:nvSpPr>
        <p:spPr>
          <a:xfrm>
            <a:off x="8109645" y="2994571"/>
            <a:ext cx="1783854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148</a:t>
            </a:r>
            <a:endParaRPr lang="en-US" sz="1350" dirty="0"/>
          </a:p>
        </p:txBody>
      </p:sp>
      <p:sp>
        <p:nvSpPr>
          <p:cNvPr id="100" name="Text 87"/>
          <p:cNvSpPr/>
          <p:nvPr/>
        </p:nvSpPr>
        <p:spPr>
          <a:xfrm>
            <a:off x="9893498" y="2861221"/>
            <a:ext cx="1784003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HEURES SVC</a:t>
            </a:r>
            <a:endParaRPr lang="en-US" sz="825" dirty="0"/>
          </a:p>
        </p:txBody>
      </p:sp>
      <p:sp>
        <p:nvSpPr>
          <p:cNvPr id="101" name="Text 88"/>
          <p:cNvSpPr/>
          <p:nvPr/>
        </p:nvSpPr>
        <p:spPr>
          <a:xfrm>
            <a:off x="9893498" y="2994571"/>
            <a:ext cx="1784003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1 247</a:t>
            </a:r>
            <a:endParaRPr lang="en-US" sz="1350" dirty="0"/>
          </a:p>
        </p:txBody>
      </p:sp>
      <p:sp>
        <p:nvSpPr>
          <p:cNvPr id="102" name="Text 89"/>
          <p:cNvSpPr/>
          <p:nvPr/>
        </p:nvSpPr>
        <p:spPr>
          <a:xfrm>
            <a:off x="8109645" y="3261271"/>
            <a:ext cx="1783854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MAINT. SUIV.</a:t>
            </a:r>
            <a:endParaRPr lang="en-US" sz="825" dirty="0"/>
          </a:p>
        </p:txBody>
      </p:sp>
      <p:sp>
        <p:nvSpPr>
          <p:cNvPr id="103" name="Text 90"/>
          <p:cNvSpPr/>
          <p:nvPr/>
        </p:nvSpPr>
        <p:spPr>
          <a:xfrm>
            <a:off x="8109645" y="3423196"/>
            <a:ext cx="1783854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02 oct 2026</a:t>
            </a:r>
            <a:endParaRPr lang="en-US" sz="975" dirty="0"/>
          </a:p>
        </p:txBody>
      </p:sp>
      <p:sp>
        <p:nvSpPr>
          <p:cNvPr id="104" name="Text 91"/>
          <p:cNvSpPr/>
          <p:nvPr/>
        </p:nvSpPr>
        <p:spPr>
          <a:xfrm>
            <a:off x="9893498" y="3261271"/>
            <a:ext cx="1784003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ÉTAT</a:t>
            </a:r>
            <a:endParaRPr lang="en-US" sz="825" dirty="0"/>
          </a:p>
        </p:txBody>
      </p:sp>
      <p:sp>
        <p:nvSpPr>
          <p:cNvPr id="105" name="Text 92"/>
          <p:cNvSpPr/>
          <p:nvPr/>
        </p:nvSpPr>
        <p:spPr>
          <a:xfrm>
            <a:off x="9893498" y="3423196"/>
            <a:ext cx="1784003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4ADE8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Opérationnel</a:t>
            </a:r>
            <a:endParaRPr lang="en-US" sz="975" dirty="0"/>
          </a:p>
        </p:txBody>
      </p:sp>
      <p:sp>
        <p:nvSpPr>
          <p:cNvPr id="106" name="Shape 93"/>
          <p:cNvSpPr/>
          <p:nvPr/>
        </p:nvSpPr>
        <p:spPr>
          <a:xfrm>
            <a:off x="8109645" y="3708946"/>
            <a:ext cx="3491657" cy="247650"/>
          </a:xfrm>
          <a:prstGeom prst="roundRect">
            <a:avLst>
              <a:gd name="adj" fmla="val 26923"/>
            </a:avLst>
          </a:prstGeom>
          <a:solidFill>
            <a:srgbClr val="131315"/>
          </a:solidFill>
          <a:ln w="9525">
            <a:solidFill>
              <a:srgbClr val="38383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7" name="Text 94"/>
          <p:cNvSpPr/>
          <p:nvPr/>
        </p:nvSpPr>
        <p:spPr>
          <a:xfrm>
            <a:off x="9188053" y="3766096"/>
            <a:ext cx="1334691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Sortir pour maintenance</a:t>
            </a:r>
            <a:endParaRPr lang="en-US" sz="900" dirty="0"/>
          </a:p>
        </p:txBody>
      </p:sp>
      <p:sp>
        <p:nvSpPr>
          <p:cNvPr id="108" name="Shape 95"/>
          <p:cNvSpPr/>
          <p:nvPr/>
        </p:nvSpPr>
        <p:spPr>
          <a:xfrm>
            <a:off x="2362200" y="4638675"/>
            <a:ext cx="9420225" cy="3298031"/>
          </a:xfrm>
          <a:prstGeom prst="roundRect">
            <a:avLst>
              <a:gd name="adj" fmla="val 2888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9" name="Shape 96"/>
          <p:cNvSpPr/>
          <p:nvPr/>
        </p:nvSpPr>
        <p:spPr>
          <a:xfrm>
            <a:off x="2371725" y="5079206"/>
            <a:ext cx="94011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0" name="Text 97"/>
          <p:cNvSpPr/>
          <p:nvPr/>
        </p:nvSpPr>
        <p:spPr>
          <a:xfrm>
            <a:off x="2543175" y="4781550"/>
            <a:ext cx="2892485" cy="20240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125" b="1" kern="0" spc="-1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Historique des sessions · 30 derniers jours</a:t>
            </a:r>
            <a:endParaRPr lang="en-US" sz="1125" dirty="0"/>
          </a:p>
        </p:txBody>
      </p:sp>
      <p:sp>
        <p:nvSpPr>
          <p:cNvPr id="111" name="Text 98"/>
          <p:cNvSpPr/>
          <p:nvPr/>
        </p:nvSpPr>
        <p:spPr>
          <a:xfrm>
            <a:off x="10886777" y="4781550"/>
            <a:ext cx="790873" cy="20240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32 sessions</a:t>
            </a:r>
            <a:endParaRPr lang="en-US" sz="825" dirty="0"/>
          </a:p>
        </p:txBody>
      </p:sp>
      <p:sp>
        <p:nvSpPr>
          <p:cNvPr id="112" name="Shape 99"/>
          <p:cNvSpPr/>
          <p:nvPr/>
        </p:nvSpPr>
        <p:spPr>
          <a:xfrm>
            <a:off x="2371725" y="5088731"/>
            <a:ext cx="2525762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3" name="Shape 100"/>
          <p:cNvSpPr/>
          <p:nvPr/>
        </p:nvSpPr>
        <p:spPr>
          <a:xfrm>
            <a:off x="2371725" y="5398294"/>
            <a:ext cx="252576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4" name="Text 101"/>
          <p:cNvSpPr/>
          <p:nvPr/>
        </p:nvSpPr>
        <p:spPr>
          <a:xfrm>
            <a:off x="2486025" y="5183981"/>
            <a:ext cx="2373362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DATE</a:t>
            </a:r>
            <a:endParaRPr lang="en-US" sz="750" dirty="0"/>
          </a:p>
        </p:txBody>
      </p:sp>
      <p:sp>
        <p:nvSpPr>
          <p:cNvPr id="115" name="Shape 102"/>
          <p:cNvSpPr/>
          <p:nvPr/>
        </p:nvSpPr>
        <p:spPr>
          <a:xfrm>
            <a:off x="4897487" y="5088731"/>
            <a:ext cx="1307604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6" name="Shape 103"/>
          <p:cNvSpPr/>
          <p:nvPr/>
        </p:nvSpPr>
        <p:spPr>
          <a:xfrm>
            <a:off x="4897487" y="5398294"/>
            <a:ext cx="130760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7" name="Text 104"/>
          <p:cNvSpPr/>
          <p:nvPr/>
        </p:nvSpPr>
        <p:spPr>
          <a:xfrm>
            <a:off x="5011787" y="5183981"/>
            <a:ext cx="1155204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SESSION</a:t>
            </a:r>
            <a:endParaRPr lang="en-US" sz="750" dirty="0"/>
          </a:p>
        </p:txBody>
      </p:sp>
      <p:sp>
        <p:nvSpPr>
          <p:cNvPr id="118" name="Shape 105"/>
          <p:cNvSpPr/>
          <p:nvPr/>
        </p:nvSpPr>
        <p:spPr>
          <a:xfrm>
            <a:off x="6205091" y="5088731"/>
            <a:ext cx="1809155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9" name="Shape 106"/>
          <p:cNvSpPr/>
          <p:nvPr/>
        </p:nvSpPr>
        <p:spPr>
          <a:xfrm>
            <a:off x="6205091" y="5398294"/>
            <a:ext cx="180915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0" name="Text 107"/>
          <p:cNvSpPr/>
          <p:nvPr/>
        </p:nvSpPr>
        <p:spPr>
          <a:xfrm>
            <a:off x="6319391" y="5183981"/>
            <a:ext cx="1656755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UTILISATEUR</a:t>
            </a:r>
            <a:endParaRPr lang="en-US" sz="750" dirty="0"/>
          </a:p>
        </p:txBody>
      </p:sp>
      <p:sp>
        <p:nvSpPr>
          <p:cNvPr id="121" name="Shape 108"/>
          <p:cNvSpPr/>
          <p:nvPr/>
        </p:nvSpPr>
        <p:spPr>
          <a:xfrm>
            <a:off x="8014246" y="5088731"/>
            <a:ext cx="1128415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2" name="Shape 109"/>
          <p:cNvSpPr/>
          <p:nvPr/>
        </p:nvSpPr>
        <p:spPr>
          <a:xfrm>
            <a:off x="8014246" y="5398294"/>
            <a:ext cx="112841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3" name="Text 110"/>
          <p:cNvSpPr/>
          <p:nvPr/>
        </p:nvSpPr>
        <p:spPr>
          <a:xfrm>
            <a:off x="8128546" y="5183981"/>
            <a:ext cx="976015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DURÉE</a:t>
            </a:r>
            <a:endParaRPr lang="en-US" sz="750" dirty="0"/>
          </a:p>
        </p:txBody>
      </p:sp>
      <p:sp>
        <p:nvSpPr>
          <p:cNvPr id="124" name="Shape 111"/>
          <p:cNvSpPr/>
          <p:nvPr/>
        </p:nvSpPr>
        <p:spPr>
          <a:xfrm>
            <a:off x="9142661" y="5088731"/>
            <a:ext cx="2630239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5" name="Shape 112"/>
          <p:cNvSpPr/>
          <p:nvPr/>
        </p:nvSpPr>
        <p:spPr>
          <a:xfrm>
            <a:off x="9142661" y="5398294"/>
            <a:ext cx="263023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6" name="Text 113"/>
          <p:cNvSpPr/>
          <p:nvPr/>
        </p:nvSpPr>
        <p:spPr>
          <a:xfrm>
            <a:off x="9256961" y="5183981"/>
            <a:ext cx="2480547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DÉCISION</a:t>
            </a:r>
            <a:endParaRPr lang="en-US" sz="750" dirty="0"/>
          </a:p>
        </p:txBody>
      </p:sp>
      <p:sp>
        <p:nvSpPr>
          <p:cNvPr id="127" name="Shape 114"/>
          <p:cNvSpPr/>
          <p:nvPr/>
        </p:nvSpPr>
        <p:spPr>
          <a:xfrm>
            <a:off x="2371725" y="5817394"/>
            <a:ext cx="252576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8" name="Text 115"/>
          <p:cNvSpPr/>
          <p:nvPr/>
        </p:nvSpPr>
        <p:spPr>
          <a:xfrm>
            <a:off x="2486025" y="5522119"/>
            <a:ext cx="2373362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14 sept · 18:53</a:t>
            </a:r>
            <a:endParaRPr lang="en-US" sz="975" dirty="0"/>
          </a:p>
        </p:txBody>
      </p:sp>
      <p:sp>
        <p:nvSpPr>
          <p:cNvPr id="129" name="Shape 116"/>
          <p:cNvSpPr/>
          <p:nvPr/>
        </p:nvSpPr>
        <p:spPr>
          <a:xfrm>
            <a:off x="4897487" y="5817394"/>
            <a:ext cx="130760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0" name="Text 117"/>
          <p:cNvSpPr/>
          <p:nvPr/>
        </p:nvSpPr>
        <p:spPr>
          <a:xfrm>
            <a:off x="5011787" y="5522119"/>
            <a:ext cx="1155204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A7K9X</a:t>
            </a:r>
            <a:endParaRPr lang="en-US" sz="825" dirty="0"/>
          </a:p>
        </p:txBody>
      </p:sp>
      <p:sp>
        <p:nvSpPr>
          <p:cNvPr id="131" name="Shape 118"/>
          <p:cNvSpPr/>
          <p:nvPr/>
        </p:nvSpPr>
        <p:spPr>
          <a:xfrm>
            <a:off x="6205091" y="5817394"/>
            <a:ext cx="180915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2" name="Text 119"/>
          <p:cNvSpPr/>
          <p:nvPr/>
        </p:nvSpPr>
        <p:spPr>
          <a:xfrm>
            <a:off x="6319391" y="5522119"/>
            <a:ext cx="1656755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Camille T.</a:t>
            </a:r>
            <a:endParaRPr lang="en-US" sz="975" dirty="0"/>
          </a:p>
        </p:txBody>
      </p:sp>
      <p:sp>
        <p:nvSpPr>
          <p:cNvPr id="133" name="Shape 120"/>
          <p:cNvSpPr/>
          <p:nvPr/>
        </p:nvSpPr>
        <p:spPr>
          <a:xfrm>
            <a:off x="8014246" y="5817394"/>
            <a:ext cx="112841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4" name="Text 121"/>
          <p:cNvSpPr/>
          <p:nvPr/>
        </p:nvSpPr>
        <p:spPr>
          <a:xfrm>
            <a:off x="8128546" y="5522119"/>
            <a:ext cx="976015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4h 47</a:t>
            </a:r>
            <a:endParaRPr lang="en-US" sz="975" dirty="0"/>
          </a:p>
        </p:txBody>
      </p:sp>
      <p:sp>
        <p:nvSpPr>
          <p:cNvPr id="135" name="Shape 122"/>
          <p:cNvSpPr/>
          <p:nvPr/>
        </p:nvSpPr>
        <p:spPr>
          <a:xfrm>
            <a:off x="9142661" y="5817394"/>
            <a:ext cx="263023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6" name="Shape 123"/>
          <p:cNvSpPr/>
          <p:nvPr/>
        </p:nvSpPr>
        <p:spPr>
          <a:xfrm>
            <a:off x="9256961" y="5526881"/>
            <a:ext cx="392460" cy="180975"/>
          </a:xfrm>
          <a:prstGeom prst="roundRect">
            <a:avLst>
              <a:gd name="adj" fmla="val 21053"/>
            </a:avLst>
          </a:prstGeom>
          <a:solidFill>
            <a:srgbClr val="4ADE80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7" name="Text 124"/>
          <p:cNvSpPr/>
          <p:nvPr/>
        </p:nvSpPr>
        <p:spPr>
          <a:xfrm>
            <a:off x="9323636" y="5555456"/>
            <a:ext cx="33531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VERT</a:t>
            </a:r>
            <a:endParaRPr lang="en-US" sz="750" dirty="0"/>
          </a:p>
        </p:txBody>
      </p:sp>
      <p:sp>
        <p:nvSpPr>
          <p:cNvPr id="138" name="Shape 125"/>
          <p:cNvSpPr/>
          <p:nvPr/>
        </p:nvSpPr>
        <p:spPr>
          <a:xfrm>
            <a:off x="2371725" y="6236494"/>
            <a:ext cx="252576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9" name="Text 126"/>
          <p:cNvSpPr/>
          <p:nvPr/>
        </p:nvSpPr>
        <p:spPr>
          <a:xfrm>
            <a:off x="2486025" y="5941219"/>
            <a:ext cx="2373362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14 sept · 14:06</a:t>
            </a:r>
            <a:endParaRPr lang="en-US" sz="975" dirty="0"/>
          </a:p>
        </p:txBody>
      </p:sp>
      <p:sp>
        <p:nvSpPr>
          <p:cNvPr id="140" name="Shape 127"/>
          <p:cNvSpPr/>
          <p:nvPr/>
        </p:nvSpPr>
        <p:spPr>
          <a:xfrm>
            <a:off x="4897487" y="6236494"/>
            <a:ext cx="130760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1" name="Text 128"/>
          <p:cNvSpPr/>
          <p:nvPr/>
        </p:nvSpPr>
        <p:spPr>
          <a:xfrm>
            <a:off x="5011787" y="5941219"/>
            <a:ext cx="1155204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VW2QL</a:t>
            </a:r>
            <a:endParaRPr lang="en-US" sz="825" dirty="0"/>
          </a:p>
        </p:txBody>
      </p:sp>
      <p:sp>
        <p:nvSpPr>
          <p:cNvPr id="142" name="Shape 129"/>
          <p:cNvSpPr/>
          <p:nvPr/>
        </p:nvSpPr>
        <p:spPr>
          <a:xfrm>
            <a:off x="6205091" y="6236494"/>
            <a:ext cx="180915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3" name="Text 130"/>
          <p:cNvSpPr/>
          <p:nvPr/>
        </p:nvSpPr>
        <p:spPr>
          <a:xfrm>
            <a:off x="6319391" y="5941219"/>
            <a:ext cx="1656755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Hugo M.</a:t>
            </a:r>
            <a:endParaRPr lang="en-US" sz="975" dirty="0"/>
          </a:p>
        </p:txBody>
      </p:sp>
      <p:sp>
        <p:nvSpPr>
          <p:cNvPr id="144" name="Shape 131"/>
          <p:cNvSpPr/>
          <p:nvPr/>
        </p:nvSpPr>
        <p:spPr>
          <a:xfrm>
            <a:off x="8014246" y="6236494"/>
            <a:ext cx="112841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5" name="Text 132"/>
          <p:cNvSpPr/>
          <p:nvPr/>
        </p:nvSpPr>
        <p:spPr>
          <a:xfrm>
            <a:off x="8128546" y="5941219"/>
            <a:ext cx="976015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1h 28</a:t>
            </a:r>
            <a:endParaRPr lang="en-US" sz="975" dirty="0"/>
          </a:p>
        </p:txBody>
      </p:sp>
      <p:sp>
        <p:nvSpPr>
          <p:cNvPr id="146" name="Shape 133"/>
          <p:cNvSpPr/>
          <p:nvPr/>
        </p:nvSpPr>
        <p:spPr>
          <a:xfrm>
            <a:off x="9142661" y="6236494"/>
            <a:ext cx="263023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7" name="Shape 134"/>
          <p:cNvSpPr/>
          <p:nvPr/>
        </p:nvSpPr>
        <p:spPr>
          <a:xfrm>
            <a:off x="9256961" y="5945981"/>
            <a:ext cx="392460" cy="180975"/>
          </a:xfrm>
          <a:prstGeom prst="roundRect">
            <a:avLst>
              <a:gd name="adj" fmla="val 21053"/>
            </a:avLst>
          </a:prstGeom>
          <a:solidFill>
            <a:srgbClr val="4ADE80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8" name="Text 135"/>
          <p:cNvSpPr/>
          <p:nvPr/>
        </p:nvSpPr>
        <p:spPr>
          <a:xfrm>
            <a:off x="9323636" y="5974556"/>
            <a:ext cx="33531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VERT</a:t>
            </a:r>
            <a:endParaRPr lang="en-US" sz="750" dirty="0"/>
          </a:p>
        </p:txBody>
      </p:sp>
      <p:sp>
        <p:nvSpPr>
          <p:cNvPr id="149" name="Shape 136"/>
          <p:cNvSpPr/>
          <p:nvPr/>
        </p:nvSpPr>
        <p:spPr>
          <a:xfrm>
            <a:off x="2371725" y="6655594"/>
            <a:ext cx="252576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0" name="Text 137"/>
          <p:cNvSpPr/>
          <p:nvPr/>
        </p:nvSpPr>
        <p:spPr>
          <a:xfrm>
            <a:off x="2486025" y="6360319"/>
            <a:ext cx="2373362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13 sept · 22:14</a:t>
            </a:r>
            <a:endParaRPr lang="en-US" sz="975" dirty="0"/>
          </a:p>
        </p:txBody>
      </p:sp>
      <p:sp>
        <p:nvSpPr>
          <p:cNvPr id="151" name="Shape 138"/>
          <p:cNvSpPr/>
          <p:nvPr/>
        </p:nvSpPr>
        <p:spPr>
          <a:xfrm>
            <a:off x="4897487" y="6655594"/>
            <a:ext cx="130760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2" name="Text 139"/>
          <p:cNvSpPr/>
          <p:nvPr/>
        </p:nvSpPr>
        <p:spPr>
          <a:xfrm>
            <a:off x="5011787" y="6360319"/>
            <a:ext cx="1155204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JN8XQ</a:t>
            </a:r>
            <a:endParaRPr lang="en-US" sz="825" dirty="0"/>
          </a:p>
        </p:txBody>
      </p:sp>
      <p:sp>
        <p:nvSpPr>
          <p:cNvPr id="153" name="Shape 140"/>
          <p:cNvSpPr/>
          <p:nvPr/>
        </p:nvSpPr>
        <p:spPr>
          <a:xfrm>
            <a:off x="6205091" y="6655594"/>
            <a:ext cx="180915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4" name="Text 141"/>
          <p:cNvSpPr/>
          <p:nvPr/>
        </p:nvSpPr>
        <p:spPr>
          <a:xfrm>
            <a:off x="6319391" y="6360319"/>
            <a:ext cx="1656755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Hugo M.</a:t>
            </a:r>
            <a:endParaRPr lang="en-US" sz="975" dirty="0"/>
          </a:p>
        </p:txBody>
      </p:sp>
      <p:sp>
        <p:nvSpPr>
          <p:cNvPr id="155" name="Shape 142"/>
          <p:cNvSpPr/>
          <p:nvPr/>
        </p:nvSpPr>
        <p:spPr>
          <a:xfrm>
            <a:off x="8014246" y="6655594"/>
            <a:ext cx="112841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6" name="Text 143"/>
          <p:cNvSpPr/>
          <p:nvPr/>
        </p:nvSpPr>
        <p:spPr>
          <a:xfrm>
            <a:off x="8128546" y="6360319"/>
            <a:ext cx="976015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3h 02</a:t>
            </a:r>
            <a:endParaRPr lang="en-US" sz="975" dirty="0"/>
          </a:p>
        </p:txBody>
      </p:sp>
      <p:sp>
        <p:nvSpPr>
          <p:cNvPr id="157" name="Shape 144"/>
          <p:cNvSpPr/>
          <p:nvPr/>
        </p:nvSpPr>
        <p:spPr>
          <a:xfrm>
            <a:off x="9142661" y="6655594"/>
            <a:ext cx="263023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8" name="Shape 145"/>
          <p:cNvSpPr/>
          <p:nvPr/>
        </p:nvSpPr>
        <p:spPr>
          <a:xfrm>
            <a:off x="9256961" y="6365081"/>
            <a:ext cx="392460" cy="180975"/>
          </a:xfrm>
          <a:prstGeom prst="roundRect">
            <a:avLst>
              <a:gd name="adj" fmla="val 21053"/>
            </a:avLst>
          </a:prstGeom>
          <a:solidFill>
            <a:srgbClr val="4ADE80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9" name="Text 146"/>
          <p:cNvSpPr/>
          <p:nvPr/>
        </p:nvSpPr>
        <p:spPr>
          <a:xfrm>
            <a:off x="9323636" y="6393656"/>
            <a:ext cx="33531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VERT</a:t>
            </a:r>
            <a:endParaRPr lang="en-US" sz="750" dirty="0"/>
          </a:p>
        </p:txBody>
      </p:sp>
      <p:sp>
        <p:nvSpPr>
          <p:cNvPr id="160" name="Shape 147"/>
          <p:cNvSpPr/>
          <p:nvPr/>
        </p:nvSpPr>
        <p:spPr>
          <a:xfrm>
            <a:off x="2371725" y="7074694"/>
            <a:ext cx="252576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1" name="Text 148"/>
          <p:cNvSpPr/>
          <p:nvPr/>
        </p:nvSpPr>
        <p:spPr>
          <a:xfrm>
            <a:off x="2486025" y="6779419"/>
            <a:ext cx="2373362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12 sept · 18:48</a:t>
            </a:r>
            <a:endParaRPr lang="en-US" sz="975" dirty="0"/>
          </a:p>
        </p:txBody>
      </p:sp>
      <p:sp>
        <p:nvSpPr>
          <p:cNvPr id="162" name="Shape 149"/>
          <p:cNvSpPr/>
          <p:nvPr/>
        </p:nvSpPr>
        <p:spPr>
          <a:xfrm>
            <a:off x="4897487" y="7074694"/>
            <a:ext cx="130760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3" name="Text 150"/>
          <p:cNvSpPr/>
          <p:nvPr/>
        </p:nvSpPr>
        <p:spPr>
          <a:xfrm>
            <a:off x="5011787" y="6779419"/>
            <a:ext cx="1155204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M3K7P</a:t>
            </a:r>
            <a:endParaRPr lang="en-US" sz="825" dirty="0"/>
          </a:p>
        </p:txBody>
      </p:sp>
      <p:sp>
        <p:nvSpPr>
          <p:cNvPr id="164" name="Shape 151"/>
          <p:cNvSpPr/>
          <p:nvPr/>
        </p:nvSpPr>
        <p:spPr>
          <a:xfrm>
            <a:off x="6205091" y="7074694"/>
            <a:ext cx="180915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5" name="Text 152"/>
          <p:cNvSpPr/>
          <p:nvPr/>
        </p:nvSpPr>
        <p:spPr>
          <a:xfrm>
            <a:off x="6319391" y="6779419"/>
            <a:ext cx="1656755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Sophie R.</a:t>
            </a:r>
            <a:endParaRPr lang="en-US" sz="975" dirty="0"/>
          </a:p>
        </p:txBody>
      </p:sp>
      <p:sp>
        <p:nvSpPr>
          <p:cNvPr id="166" name="Shape 153"/>
          <p:cNvSpPr/>
          <p:nvPr/>
        </p:nvSpPr>
        <p:spPr>
          <a:xfrm>
            <a:off x="8014246" y="7074694"/>
            <a:ext cx="112841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7" name="Text 154"/>
          <p:cNvSpPr/>
          <p:nvPr/>
        </p:nvSpPr>
        <p:spPr>
          <a:xfrm>
            <a:off x="8128546" y="6779419"/>
            <a:ext cx="976015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5h 14</a:t>
            </a:r>
            <a:endParaRPr lang="en-US" sz="975" dirty="0"/>
          </a:p>
        </p:txBody>
      </p:sp>
      <p:sp>
        <p:nvSpPr>
          <p:cNvPr id="168" name="Shape 155"/>
          <p:cNvSpPr/>
          <p:nvPr/>
        </p:nvSpPr>
        <p:spPr>
          <a:xfrm>
            <a:off x="9142661" y="7074694"/>
            <a:ext cx="263023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9" name="Shape 156"/>
          <p:cNvSpPr/>
          <p:nvPr/>
        </p:nvSpPr>
        <p:spPr>
          <a:xfrm>
            <a:off x="9256961" y="6784181"/>
            <a:ext cx="1169789" cy="180975"/>
          </a:xfrm>
          <a:prstGeom prst="roundRect">
            <a:avLst>
              <a:gd name="adj" fmla="val 21053"/>
            </a:avLst>
          </a:prstGeom>
          <a:solidFill>
            <a:srgbClr val="F5A623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0" name="Text 157"/>
          <p:cNvSpPr/>
          <p:nvPr/>
        </p:nvSpPr>
        <p:spPr>
          <a:xfrm>
            <a:off x="9323636" y="6812756"/>
            <a:ext cx="111263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F5A623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ORANGE · CAP 30€</a:t>
            </a:r>
            <a:endParaRPr lang="en-US" sz="750" dirty="0"/>
          </a:p>
        </p:txBody>
      </p:sp>
      <p:sp>
        <p:nvSpPr>
          <p:cNvPr id="171" name="Shape 158"/>
          <p:cNvSpPr/>
          <p:nvPr/>
        </p:nvSpPr>
        <p:spPr>
          <a:xfrm>
            <a:off x="2371725" y="7493794"/>
            <a:ext cx="252576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2" name="Text 159"/>
          <p:cNvSpPr/>
          <p:nvPr/>
        </p:nvSpPr>
        <p:spPr>
          <a:xfrm>
            <a:off x="2486025" y="7198519"/>
            <a:ext cx="2373362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11 sept · 09:32</a:t>
            </a:r>
            <a:endParaRPr lang="en-US" sz="975" dirty="0"/>
          </a:p>
        </p:txBody>
      </p:sp>
      <p:sp>
        <p:nvSpPr>
          <p:cNvPr id="173" name="Shape 160"/>
          <p:cNvSpPr/>
          <p:nvPr/>
        </p:nvSpPr>
        <p:spPr>
          <a:xfrm>
            <a:off x="4897487" y="7493794"/>
            <a:ext cx="130760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4" name="Text 161"/>
          <p:cNvSpPr/>
          <p:nvPr/>
        </p:nvSpPr>
        <p:spPr>
          <a:xfrm>
            <a:off x="5011787" y="7198519"/>
            <a:ext cx="1155204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TR8LM</a:t>
            </a:r>
            <a:endParaRPr lang="en-US" sz="825" dirty="0"/>
          </a:p>
        </p:txBody>
      </p:sp>
      <p:sp>
        <p:nvSpPr>
          <p:cNvPr id="175" name="Shape 162"/>
          <p:cNvSpPr/>
          <p:nvPr/>
        </p:nvSpPr>
        <p:spPr>
          <a:xfrm>
            <a:off x="6205091" y="7493794"/>
            <a:ext cx="180915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6" name="Text 163"/>
          <p:cNvSpPr/>
          <p:nvPr/>
        </p:nvSpPr>
        <p:spPr>
          <a:xfrm>
            <a:off x="6319391" y="7198519"/>
            <a:ext cx="1656755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Léa V.</a:t>
            </a:r>
            <a:endParaRPr lang="en-US" sz="975" dirty="0"/>
          </a:p>
        </p:txBody>
      </p:sp>
      <p:sp>
        <p:nvSpPr>
          <p:cNvPr id="177" name="Shape 164"/>
          <p:cNvSpPr/>
          <p:nvPr/>
        </p:nvSpPr>
        <p:spPr>
          <a:xfrm>
            <a:off x="8014246" y="7493794"/>
            <a:ext cx="112841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8" name="Text 165"/>
          <p:cNvSpPr/>
          <p:nvPr/>
        </p:nvSpPr>
        <p:spPr>
          <a:xfrm>
            <a:off x="8128546" y="7198519"/>
            <a:ext cx="976015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2h 11</a:t>
            </a:r>
            <a:endParaRPr lang="en-US" sz="975" dirty="0"/>
          </a:p>
        </p:txBody>
      </p:sp>
      <p:sp>
        <p:nvSpPr>
          <p:cNvPr id="179" name="Shape 166"/>
          <p:cNvSpPr/>
          <p:nvPr/>
        </p:nvSpPr>
        <p:spPr>
          <a:xfrm>
            <a:off x="9142661" y="7493794"/>
            <a:ext cx="263023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0" name="Shape 167"/>
          <p:cNvSpPr/>
          <p:nvPr/>
        </p:nvSpPr>
        <p:spPr>
          <a:xfrm>
            <a:off x="9256961" y="7203281"/>
            <a:ext cx="392460" cy="180975"/>
          </a:xfrm>
          <a:prstGeom prst="roundRect">
            <a:avLst>
              <a:gd name="adj" fmla="val 21053"/>
            </a:avLst>
          </a:prstGeom>
          <a:solidFill>
            <a:srgbClr val="4ADE80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1" name="Text 168"/>
          <p:cNvSpPr/>
          <p:nvPr/>
        </p:nvSpPr>
        <p:spPr>
          <a:xfrm>
            <a:off x="9323636" y="7231856"/>
            <a:ext cx="33531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VERT</a:t>
            </a:r>
            <a:endParaRPr lang="en-US" sz="750" dirty="0"/>
          </a:p>
        </p:txBody>
      </p:sp>
      <p:sp>
        <p:nvSpPr>
          <p:cNvPr id="182" name="Shape 169"/>
          <p:cNvSpPr/>
          <p:nvPr/>
        </p:nvSpPr>
        <p:spPr>
          <a:xfrm>
            <a:off x="2371725" y="7912894"/>
            <a:ext cx="252576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3" name="Text 170"/>
          <p:cNvSpPr/>
          <p:nvPr/>
        </p:nvSpPr>
        <p:spPr>
          <a:xfrm>
            <a:off x="2486025" y="7617619"/>
            <a:ext cx="2373362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10 sept · 14:48</a:t>
            </a:r>
            <a:endParaRPr lang="en-US" sz="975" dirty="0"/>
          </a:p>
        </p:txBody>
      </p:sp>
      <p:sp>
        <p:nvSpPr>
          <p:cNvPr id="184" name="Shape 171"/>
          <p:cNvSpPr/>
          <p:nvPr/>
        </p:nvSpPr>
        <p:spPr>
          <a:xfrm>
            <a:off x="4897487" y="7912894"/>
            <a:ext cx="130760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5" name="Text 172"/>
          <p:cNvSpPr/>
          <p:nvPr/>
        </p:nvSpPr>
        <p:spPr>
          <a:xfrm>
            <a:off x="5011787" y="7617619"/>
            <a:ext cx="1155204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QP2X9</a:t>
            </a:r>
            <a:endParaRPr lang="en-US" sz="825" dirty="0"/>
          </a:p>
        </p:txBody>
      </p:sp>
      <p:sp>
        <p:nvSpPr>
          <p:cNvPr id="186" name="Shape 173"/>
          <p:cNvSpPr/>
          <p:nvPr/>
        </p:nvSpPr>
        <p:spPr>
          <a:xfrm>
            <a:off x="6205091" y="7912894"/>
            <a:ext cx="180915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7" name="Text 174"/>
          <p:cNvSpPr/>
          <p:nvPr/>
        </p:nvSpPr>
        <p:spPr>
          <a:xfrm>
            <a:off x="6319391" y="7617619"/>
            <a:ext cx="1656755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Julien D.</a:t>
            </a:r>
            <a:endParaRPr lang="en-US" sz="975" dirty="0"/>
          </a:p>
        </p:txBody>
      </p:sp>
      <p:sp>
        <p:nvSpPr>
          <p:cNvPr id="188" name="Shape 175"/>
          <p:cNvSpPr/>
          <p:nvPr/>
        </p:nvSpPr>
        <p:spPr>
          <a:xfrm>
            <a:off x="8014246" y="7912894"/>
            <a:ext cx="112841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9" name="Text 176"/>
          <p:cNvSpPr/>
          <p:nvPr/>
        </p:nvSpPr>
        <p:spPr>
          <a:xfrm>
            <a:off x="8128546" y="7617619"/>
            <a:ext cx="976015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8h 30</a:t>
            </a:r>
            <a:endParaRPr lang="en-US" sz="975" dirty="0"/>
          </a:p>
        </p:txBody>
      </p:sp>
      <p:sp>
        <p:nvSpPr>
          <p:cNvPr id="190" name="Shape 177"/>
          <p:cNvSpPr/>
          <p:nvPr/>
        </p:nvSpPr>
        <p:spPr>
          <a:xfrm>
            <a:off x="9142661" y="7912894"/>
            <a:ext cx="263023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1" name="Shape 178"/>
          <p:cNvSpPr/>
          <p:nvPr/>
        </p:nvSpPr>
        <p:spPr>
          <a:xfrm>
            <a:off x="9256961" y="7622381"/>
            <a:ext cx="1169789" cy="180975"/>
          </a:xfrm>
          <a:prstGeom prst="roundRect">
            <a:avLst>
              <a:gd name="adj" fmla="val 21053"/>
            </a:avLst>
          </a:prstGeom>
          <a:solidFill>
            <a:srgbClr val="D63232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2" name="Text 179"/>
          <p:cNvSpPr/>
          <p:nvPr/>
        </p:nvSpPr>
        <p:spPr>
          <a:xfrm>
            <a:off x="9323636" y="7650956"/>
            <a:ext cx="111263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D6323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ROUGE · CAP 200€</a:t>
            </a:r>
            <a:endParaRPr lang="en-US" sz="75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E6E5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71450" y="133350"/>
            <a:ext cx="1906935" cy="238125"/>
          </a:xfrm>
          <a:prstGeom prst="roundRect">
            <a:avLst>
              <a:gd name="adj" fmla="val 16000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>
                <a:alpha val="6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276225" y="190500"/>
            <a:ext cx="1773585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kern="0" spc="45" dirty="0">
                <a:solidFill>
                  <a:srgbClr val="6B686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PAIEMENTS · CAUTIONS STRIPE</a:t>
            </a:r>
            <a:endParaRPr lang="en-US" sz="75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2192000" cy="7810500"/>
          </a:xfrm>
          <a:prstGeom prst="roundRect">
            <a:avLst>
              <a:gd name="adj" fmla="val 1220"/>
            </a:avLst>
          </a:prstGeom>
          <a:solidFill>
            <a:srgbClr val="35363A"/>
          </a:solidFill>
          <a:ln/>
          <a:effectLst>
            <a:outerShdw blurRad="762000" dist="2286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12192000" cy="419100"/>
          </a:xfrm>
          <a:prstGeom prst="rect">
            <a:avLst/>
          </a:prstGeom>
          <a:solidFill>
            <a:srgbClr val="202124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133350" y="152400"/>
            <a:ext cx="114300" cy="114300"/>
          </a:xfrm>
          <a:prstGeom prst="ellipse">
            <a:avLst/>
          </a:prstGeom>
          <a:solidFill>
            <a:srgbClr val="FF5F57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323850" y="152400"/>
            <a:ext cx="114300" cy="114300"/>
          </a:xfrm>
          <a:prstGeom prst="ellipse">
            <a:avLst/>
          </a:prstGeom>
          <a:solidFill>
            <a:srgbClr val="FEBC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" name="Shape 6"/>
          <p:cNvSpPr/>
          <p:nvPr/>
        </p:nvSpPr>
        <p:spPr>
          <a:xfrm>
            <a:off x="514350" y="152400"/>
            <a:ext cx="114300" cy="114300"/>
          </a:xfrm>
          <a:prstGeom prst="ellipse">
            <a:avLst/>
          </a:prstGeom>
          <a:solidFill>
            <a:srgbClr val="28C84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" name="Shape 7"/>
          <p:cNvSpPr/>
          <p:nvPr/>
        </p:nvSpPr>
        <p:spPr>
          <a:xfrm>
            <a:off x="800100" y="95250"/>
            <a:ext cx="1143000" cy="323850"/>
          </a:xfrm>
          <a:prstGeom prst="roundRect">
            <a:avLst>
              <a:gd name="adj" fmla="val 23529"/>
            </a:avLst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900" y="323850"/>
            <a:ext cx="76200" cy="95250"/>
          </a:xfrm>
          <a:prstGeom prst="rect">
            <a:avLst/>
          </a:prstGeom>
        </p:spPr>
      </p:pic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1943100" y="323850"/>
            <a:ext cx="76200" cy="95250"/>
          </a:xfrm>
          <a:prstGeom prst="rect">
            <a:avLst/>
          </a:prstGeom>
        </p:spPr>
      </p:pic>
      <p:sp>
        <p:nvSpPr>
          <p:cNvPr id="12" name="Shape 8"/>
          <p:cNvSpPr/>
          <p:nvPr/>
        </p:nvSpPr>
        <p:spPr>
          <a:xfrm>
            <a:off x="914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" name="Text 9"/>
          <p:cNvSpPr/>
          <p:nvPr/>
        </p:nvSpPr>
        <p:spPr>
          <a:xfrm>
            <a:off x="1123950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Paiements</a:t>
            </a:r>
            <a:endParaRPr lang="en-US" sz="900" dirty="0"/>
          </a:p>
        </p:txBody>
      </p:sp>
      <p:sp>
        <p:nvSpPr>
          <p:cNvPr id="14" name="Shape 10"/>
          <p:cNvSpPr/>
          <p:nvPr/>
        </p:nvSpPr>
        <p:spPr>
          <a:xfrm>
            <a:off x="2057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" name="Text 11"/>
          <p:cNvSpPr/>
          <p:nvPr/>
        </p:nvSpPr>
        <p:spPr>
          <a:xfrm>
            <a:off x="2266950" y="180975"/>
            <a:ext cx="94863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Stripe Dashboard</a:t>
            </a:r>
            <a:endParaRPr lang="en-US" sz="900" dirty="0"/>
          </a:p>
        </p:txBody>
      </p:sp>
      <p:sp>
        <p:nvSpPr>
          <p:cNvPr id="16" name="Shape 12"/>
          <p:cNvSpPr/>
          <p:nvPr/>
        </p:nvSpPr>
        <p:spPr>
          <a:xfrm>
            <a:off x="336798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" name="Text 13"/>
          <p:cNvSpPr/>
          <p:nvPr/>
        </p:nvSpPr>
        <p:spPr>
          <a:xfrm>
            <a:off x="3577530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Notion</a:t>
            </a:r>
            <a:endParaRPr lang="en-US" sz="900" dirty="0"/>
          </a:p>
        </p:txBody>
      </p:sp>
      <p:sp>
        <p:nvSpPr>
          <p:cNvPr id="18" name="Shape 14"/>
          <p:cNvSpPr/>
          <p:nvPr/>
        </p:nvSpPr>
        <p:spPr>
          <a:xfrm>
            <a:off x="0" y="419100"/>
            <a:ext cx="12192000" cy="381000"/>
          </a:xfrm>
          <a:prstGeom prst="rect">
            <a:avLst/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" name="Shape 15"/>
          <p:cNvSpPr/>
          <p:nvPr/>
        </p:nvSpPr>
        <p:spPr>
          <a:xfrm>
            <a:off x="1333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" name="Shape 16"/>
          <p:cNvSpPr/>
          <p:nvPr/>
        </p:nvSpPr>
        <p:spPr>
          <a:xfrm>
            <a:off x="438150" y="466725"/>
            <a:ext cx="11315700" cy="285750"/>
          </a:xfrm>
          <a:prstGeom prst="roundRect">
            <a:avLst>
              <a:gd name="adj" fmla="val 50000"/>
            </a:avLst>
          </a:prstGeom>
          <a:solidFill>
            <a:srgbClr val="282A2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" name="Shape 17"/>
          <p:cNvSpPr/>
          <p:nvPr/>
        </p:nvSpPr>
        <p:spPr>
          <a:xfrm>
            <a:off x="571500" y="552450"/>
            <a:ext cx="114300" cy="1143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" name="Text 18"/>
          <p:cNvSpPr/>
          <p:nvPr/>
        </p:nvSpPr>
        <p:spPr>
          <a:xfrm>
            <a:off x="762000" y="528638"/>
            <a:ext cx="11184255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admin.toolbox24.fr/paiements</a:t>
            </a:r>
            <a:endParaRPr lang="en-US" sz="975" dirty="0"/>
          </a:p>
        </p:txBody>
      </p:sp>
      <p:sp>
        <p:nvSpPr>
          <p:cNvPr id="23" name="Shape 19"/>
          <p:cNvSpPr/>
          <p:nvPr/>
        </p:nvSpPr>
        <p:spPr>
          <a:xfrm>
            <a:off x="119062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" name="Shape 20"/>
          <p:cNvSpPr/>
          <p:nvPr/>
        </p:nvSpPr>
        <p:spPr>
          <a:xfrm>
            <a:off x="0" y="800100"/>
            <a:ext cx="12192000" cy="70104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" name="Shape 21"/>
          <p:cNvSpPr/>
          <p:nvPr/>
        </p:nvSpPr>
        <p:spPr>
          <a:xfrm>
            <a:off x="0" y="800100"/>
            <a:ext cx="12192000" cy="7010400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6" name="Shape 22"/>
          <p:cNvSpPr/>
          <p:nvPr/>
        </p:nvSpPr>
        <p:spPr>
          <a:xfrm>
            <a:off x="0" y="800100"/>
            <a:ext cx="2095500" cy="7010400"/>
          </a:xfrm>
          <a:prstGeom prst="rect">
            <a:avLst/>
          </a:prstGeom>
          <a:solidFill>
            <a:srgbClr val="0D0D0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7" name="Shape 23"/>
          <p:cNvSpPr/>
          <p:nvPr/>
        </p:nvSpPr>
        <p:spPr>
          <a:xfrm>
            <a:off x="2085975" y="800100"/>
            <a:ext cx="9525" cy="7010400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8" name="Shape 24"/>
          <p:cNvSpPr/>
          <p:nvPr/>
        </p:nvSpPr>
        <p:spPr>
          <a:xfrm>
            <a:off x="114300" y="1495425"/>
            <a:ext cx="18573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9" name="Text 25"/>
          <p:cNvSpPr/>
          <p:nvPr/>
        </p:nvSpPr>
        <p:spPr>
          <a:xfrm>
            <a:off x="209550" y="1038225"/>
            <a:ext cx="8255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125" b="1" kern="0" spc="-22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TOOLBOX</a:t>
            </a:r>
            <a:endParaRPr lang="en-US" sz="1125" dirty="0"/>
          </a:p>
        </p:txBody>
      </p:sp>
      <p:sp>
        <p:nvSpPr>
          <p:cNvPr id="30" name="Shape 26"/>
          <p:cNvSpPr/>
          <p:nvPr/>
        </p:nvSpPr>
        <p:spPr>
          <a:xfrm>
            <a:off x="977950" y="1038225"/>
            <a:ext cx="261193" cy="152400"/>
          </a:xfrm>
          <a:prstGeom prst="roundRect">
            <a:avLst>
              <a:gd name="adj" fmla="val 12500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1" name="Text 27"/>
          <p:cNvSpPr/>
          <p:nvPr/>
        </p:nvSpPr>
        <p:spPr>
          <a:xfrm>
            <a:off x="1016050" y="1038225"/>
            <a:ext cx="261193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125" b="1" kern="0" spc="-22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24</a:t>
            </a:r>
            <a:endParaRPr lang="en-US" sz="1125" dirty="0"/>
          </a:p>
        </p:txBody>
      </p:sp>
      <p:sp>
        <p:nvSpPr>
          <p:cNvPr id="32" name="Text 28"/>
          <p:cNvSpPr/>
          <p:nvPr/>
        </p:nvSpPr>
        <p:spPr>
          <a:xfrm>
            <a:off x="209550" y="1228725"/>
            <a:ext cx="1743075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108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BACK-OFFICE · OPÉRATEUR</a:t>
            </a:r>
            <a:endParaRPr lang="en-US" sz="675" dirty="0"/>
          </a:p>
        </p:txBody>
      </p:sp>
      <p:sp>
        <p:nvSpPr>
          <p:cNvPr id="33" name="Text 29"/>
          <p:cNvSpPr/>
          <p:nvPr/>
        </p:nvSpPr>
        <p:spPr>
          <a:xfrm>
            <a:off x="209550" y="1790700"/>
            <a:ext cx="1743075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95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EXPLOITATION</a:t>
            </a:r>
            <a:endParaRPr lang="en-US" sz="675" dirty="0"/>
          </a:p>
        </p:txBody>
      </p:sp>
      <p:pic>
        <p:nvPicPr>
          <p:cNvPr id="34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9550" y="2081212"/>
            <a:ext cx="142875" cy="142875"/>
          </a:xfrm>
          <a:prstGeom prst="rect">
            <a:avLst/>
          </a:prstGeom>
        </p:spPr>
      </p:pic>
      <p:sp>
        <p:nvSpPr>
          <p:cNvPr id="35" name="Text 30"/>
          <p:cNvSpPr/>
          <p:nvPr/>
        </p:nvSpPr>
        <p:spPr>
          <a:xfrm>
            <a:off x="447675" y="2076450"/>
            <a:ext cx="1022449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Vue d'ensemble</a:t>
            </a:r>
            <a:endParaRPr lang="en-US" sz="975" dirty="0"/>
          </a:p>
        </p:txBody>
      </p:sp>
      <p:pic>
        <p:nvPicPr>
          <p:cNvPr id="36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9550" y="2424113"/>
            <a:ext cx="142875" cy="142875"/>
          </a:xfrm>
          <a:prstGeom prst="rect">
            <a:avLst/>
          </a:prstGeom>
        </p:spPr>
      </p:pic>
      <p:sp>
        <p:nvSpPr>
          <p:cNvPr id="37" name="Text 31"/>
          <p:cNvSpPr/>
          <p:nvPr/>
        </p:nvSpPr>
        <p:spPr>
          <a:xfrm>
            <a:off x="447675" y="2419350"/>
            <a:ext cx="1060996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File de validation</a:t>
            </a:r>
            <a:endParaRPr lang="en-US" sz="975" dirty="0"/>
          </a:p>
        </p:txBody>
      </p:sp>
      <p:sp>
        <p:nvSpPr>
          <p:cNvPr id="38" name="Shape 32"/>
          <p:cNvSpPr/>
          <p:nvPr/>
        </p:nvSpPr>
        <p:spPr>
          <a:xfrm>
            <a:off x="1704975" y="2424113"/>
            <a:ext cx="171450" cy="142875"/>
          </a:xfrm>
          <a:prstGeom prst="ellipse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9" name="Text 33"/>
          <p:cNvSpPr/>
          <p:nvPr/>
        </p:nvSpPr>
        <p:spPr>
          <a:xfrm>
            <a:off x="1762125" y="2433637"/>
            <a:ext cx="1333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8</a:t>
            </a:r>
            <a:endParaRPr lang="en-US" sz="750" dirty="0"/>
          </a:p>
        </p:txBody>
      </p:sp>
      <p:pic>
        <p:nvPicPr>
          <p:cNvPr id="40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550" y="2767013"/>
            <a:ext cx="142875" cy="142875"/>
          </a:xfrm>
          <a:prstGeom prst="rect">
            <a:avLst/>
          </a:prstGeom>
        </p:spPr>
      </p:pic>
      <p:sp>
        <p:nvSpPr>
          <p:cNvPr id="41" name="Text 34"/>
          <p:cNvSpPr/>
          <p:nvPr/>
        </p:nvSpPr>
        <p:spPr>
          <a:xfrm>
            <a:off x="447675" y="2762250"/>
            <a:ext cx="601414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Sessions</a:t>
            </a:r>
            <a:endParaRPr lang="en-US" sz="975" dirty="0"/>
          </a:p>
        </p:txBody>
      </p:sp>
      <p:pic>
        <p:nvPicPr>
          <p:cNvPr id="42" name="Image 5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9550" y="3109913"/>
            <a:ext cx="142875" cy="142875"/>
          </a:xfrm>
          <a:prstGeom prst="rect">
            <a:avLst/>
          </a:prstGeom>
        </p:spPr>
      </p:pic>
      <p:sp>
        <p:nvSpPr>
          <p:cNvPr id="43" name="Text 35"/>
          <p:cNvSpPr/>
          <p:nvPr/>
        </p:nvSpPr>
        <p:spPr>
          <a:xfrm>
            <a:off x="447675" y="3105150"/>
            <a:ext cx="93732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Casiers &amp; sites</a:t>
            </a:r>
            <a:endParaRPr lang="en-US" sz="975" dirty="0"/>
          </a:p>
        </p:txBody>
      </p:sp>
      <p:sp>
        <p:nvSpPr>
          <p:cNvPr id="44" name="Text 36"/>
          <p:cNvSpPr/>
          <p:nvPr/>
        </p:nvSpPr>
        <p:spPr>
          <a:xfrm>
            <a:off x="209550" y="3505200"/>
            <a:ext cx="1743075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95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ADMINISTRATION</a:t>
            </a:r>
            <a:endParaRPr lang="en-US" sz="675" dirty="0"/>
          </a:p>
        </p:txBody>
      </p:sp>
      <p:pic>
        <p:nvPicPr>
          <p:cNvPr id="45" name="Image 6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9550" y="3795713"/>
            <a:ext cx="142875" cy="142875"/>
          </a:xfrm>
          <a:prstGeom prst="rect">
            <a:avLst/>
          </a:prstGeom>
        </p:spPr>
      </p:pic>
      <p:sp>
        <p:nvSpPr>
          <p:cNvPr id="46" name="Text 37"/>
          <p:cNvSpPr/>
          <p:nvPr/>
        </p:nvSpPr>
        <p:spPr>
          <a:xfrm>
            <a:off x="447675" y="3790950"/>
            <a:ext cx="730448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Utilisateurs</a:t>
            </a:r>
            <a:endParaRPr lang="en-US" sz="975" dirty="0"/>
          </a:p>
        </p:txBody>
      </p:sp>
      <p:sp>
        <p:nvSpPr>
          <p:cNvPr id="47" name="Shape 38"/>
          <p:cNvSpPr/>
          <p:nvPr/>
        </p:nvSpPr>
        <p:spPr>
          <a:xfrm>
            <a:off x="114300" y="4057650"/>
            <a:ext cx="1857375" cy="304800"/>
          </a:xfrm>
          <a:prstGeom prst="roundRect">
            <a:avLst>
              <a:gd name="adj" fmla="val 21875"/>
            </a:avLst>
          </a:prstGeom>
          <a:solidFill>
            <a:srgbClr val="131315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48" name="Shape 39"/>
          <p:cNvSpPr/>
          <p:nvPr/>
        </p:nvSpPr>
        <p:spPr>
          <a:xfrm>
            <a:off x="114300" y="4057650"/>
            <a:ext cx="19050" cy="304800"/>
          </a:xfrm>
          <a:prstGeom prst="rect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49" name="Image 7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550" y="4138613"/>
            <a:ext cx="142875" cy="142875"/>
          </a:xfrm>
          <a:prstGeom prst="rect">
            <a:avLst/>
          </a:prstGeom>
        </p:spPr>
      </p:pic>
      <p:sp>
        <p:nvSpPr>
          <p:cNvPr id="50" name="Text 40"/>
          <p:cNvSpPr/>
          <p:nvPr/>
        </p:nvSpPr>
        <p:spPr>
          <a:xfrm>
            <a:off x="447675" y="4133850"/>
            <a:ext cx="685502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Paiements</a:t>
            </a:r>
            <a:endParaRPr lang="en-US" sz="975" dirty="0"/>
          </a:p>
        </p:txBody>
      </p:sp>
      <p:pic>
        <p:nvPicPr>
          <p:cNvPr id="51" name="Image 8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09550" y="4481513"/>
            <a:ext cx="142875" cy="142875"/>
          </a:xfrm>
          <a:prstGeom prst="rect">
            <a:avLst/>
          </a:prstGeom>
        </p:spPr>
      </p:pic>
      <p:sp>
        <p:nvSpPr>
          <p:cNvPr id="52" name="Text 41"/>
          <p:cNvSpPr/>
          <p:nvPr/>
        </p:nvSpPr>
        <p:spPr>
          <a:xfrm>
            <a:off x="447675" y="4476750"/>
            <a:ext cx="609302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Incidents</a:t>
            </a:r>
            <a:endParaRPr lang="en-US" sz="975" dirty="0"/>
          </a:p>
        </p:txBody>
      </p:sp>
      <p:sp>
        <p:nvSpPr>
          <p:cNvPr id="53" name="Shape 42"/>
          <p:cNvSpPr/>
          <p:nvPr/>
        </p:nvSpPr>
        <p:spPr>
          <a:xfrm>
            <a:off x="1704975" y="4481513"/>
            <a:ext cx="171450" cy="142875"/>
          </a:xfrm>
          <a:prstGeom prst="ellipse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4" name="Text 43"/>
          <p:cNvSpPr/>
          <p:nvPr/>
        </p:nvSpPr>
        <p:spPr>
          <a:xfrm>
            <a:off x="1762125" y="4491038"/>
            <a:ext cx="1333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</a:t>
            </a:r>
            <a:endParaRPr lang="en-US" sz="750" dirty="0"/>
          </a:p>
        </p:txBody>
      </p:sp>
      <p:pic>
        <p:nvPicPr>
          <p:cNvPr id="55" name="Image 9" descr="preencoded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09550" y="4824413"/>
            <a:ext cx="142875" cy="142875"/>
          </a:xfrm>
          <a:prstGeom prst="rect">
            <a:avLst/>
          </a:prstGeom>
        </p:spPr>
      </p:pic>
      <p:sp>
        <p:nvSpPr>
          <p:cNvPr id="56" name="Text 44"/>
          <p:cNvSpPr/>
          <p:nvPr/>
        </p:nvSpPr>
        <p:spPr>
          <a:xfrm>
            <a:off x="447675" y="4819650"/>
            <a:ext cx="6445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Reporting</a:t>
            </a:r>
            <a:endParaRPr lang="en-US" sz="975" dirty="0"/>
          </a:p>
        </p:txBody>
      </p:sp>
      <p:sp>
        <p:nvSpPr>
          <p:cNvPr id="57" name="Shape 45"/>
          <p:cNvSpPr/>
          <p:nvPr/>
        </p:nvSpPr>
        <p:spPr>
          <a:xfrm>
            <a:off x="114300" y="7229475"/>
            <a:ext cx="18573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8" name="Shape 46"/>
          <p:cNvSpPr/>
          <p:nvPr/>
        </p:nvSpPr>
        <p:spPr>
          <a:xfrm>
            <a:off x="209550" y="7353300"/>
            <a:ext cx="209550" cy="209550"/>
          </a:xfrm>
          <a:prstGeom prst="ellipse">
            <a:avLst/>
          </a:prstGeom>
          <a:solidFill>
            <a:srgbClr val="1C1C1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9" name="Text 47"/>
          <p:cNvSpPr/>
          <p:nvPr/>
        </p:nvSpPr>
        <p:spPr>
          <a:xfrm>
            <a:off x="247352" y="7410450"/>
            <a:ext cx="209996" cy="133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GB</a:t>
            </a:r>
            <a:endParaRPr lang="en-US" sz="675" dirty="0"/>
          </a:p>
        </p:txBody>
      </p:sp>
      <p:sp>
        <p:nvSpPr>
          <p:cNvPr id="60" name="Text 48"/>
          <p:cNvSpPr/>
          <p:nvPr/>
        </p:nvSpPr>
        <p:spPr>
          <a:xfrm>
            <a:off x="514350" y="7381875"/>
            <a:ext cx="806797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Guillaume B.</a:t>
            </a:r>
            <a:endParaRPr lang="en-US" sz="975" dirty="0"/>
          </a:p>
        </p:txBody>
      </p:sp>
      <p:sp>
        <p:nvSpPr>
          <p:cNvPr id="61" name="Shape 49"/>
          <p:cNvSpPr/>
          <p:nvPr/>
        </p:nvSpPr>
        <p:spPr>
          <a:xfrm>
            <a:off x="2095500" y="800100"/>
            <a:ext cx="10096500" cy="714375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2" name="Shape 50"/>
          <p:cNvSpPr/>
          <p:nvPr/>
        </p:nvSpPr>
        <p:spPr>
          <a:xfrm>
            <a:off x="2095500" y="1504950"/>
            <a:ext cx="1009650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3" name="Text 51"/>
          <p:cNvSpPr/>
          <p:nvPr/>
        </p:nvSpPr>
        <p:spPr>
          <a:xfrm>
            <a:off x="2324100" y="1070372"/>
            <a:ext cx="1528614" cy="20240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125" b="1" kern="0" spc="-1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Paiements &amp; cautions</a:t>
            </a:r>
            <a:endParaRPr lang="en-US" sz="1125" dirty="0"/>
          </a:p>
        </p:txBody>
      </p:sp>
      <p:sp>
        <p:nvSpPr>
          <p:cNvPr id="64" name="Shape 52"/>
          <p:cNvSpPr/>
          <p:nvPr/>
        </p:nvSpPr>
        <p:spPr>
          <a:xfrm>
            <a:off x="3909864" y="914400"/>
            <a:ext cx="2651522" cy="476250"/>
          </a:xfrm>
          <a:prstGeom prst="roundRect">
            <a:avLst>
              <a:gd name="adj" fmla="val 16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65" name="Image 10" descr="preencoded.pn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033689" y="1085850"/>
            <a:ext cx="112812" cy="133350"/>
          </a:xfrm>
          <a:prstGeom prst="rect">
            <a:avLst/>
          </a:prstGeom>
        </p:spPr>
      </p:pic>
      <p:sp>
        <p:nvSpPr>
          <p:cNvPr id="66" name="Text 53"/>
          <p:cNvSpPr/>
          <p:nvPr/>
        </p:nvSpPr>
        <p:spPr>
          <a:xfrm>
            <a:off x="4222700" y="1000125"/>
            <a:ext cx="2032843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Rechercher session, utilisateur, casier…</a:t>
            </a:r>
            <a:endParaRPr lang="en-US" sz="975" dirty="0"/>
          </a:p>
        </p:txBody>
      </p:sp>
      <p:sp>
        <p:nvSpPr>
          <p:cNvPr id="67" name="Text 54"/>
          <p:cNvSpPr/>
          <p:nvPr/>
        </p:nvSpPr>
        <p:spPr>
          <a:xfrm>
            <a:off x="6255544" y="1085850"/>
            <a:ext cx="258217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⌘K</a:t>
            </a:r>
            <a:endParaRPr lang="en-US" sz="825" dirty="0"/>
          </a:p>
        </p:txBody>
      </p:sp>
      <p:sp>
        <p:nvSpPr>
          <p:cNvPr id="68" name="Shape 55"/>
          <p:cNvSpPr/>
          <p:nvPr/>
        </p:nvSpPr>
        <p:spPr>
          <a:xfrm>
            <a:off x="9232106" y="1033462"/>
            <a:ext cx="1573560" cy="238125"/>
          </a:xfrm>
          <a:prstGeom prst="roundRect">
            <a:avLst>
              <a:gd name="adj" fmla="val 50000"/>
            </a:avLst>
          </a:prstGeom>
          <a:solidFill>
            <a:srgbClr val="4ADE80">
              <a:alpha val="8000"/>
            </a:srgbClr>
          </a:solidFill>
          <a:ln w="9525">
            <a:solidFill>
              <a:srgbClr val="4ADE80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9" name="Shape 56"/>
          <p:cNvSpPr/>
          <p:nvPr/>
        </p:nvSpPr>
        <p:spPr>
          <a:xfrm>
            <a:off x="9336881" y="1123950"/>
            <a:ext cx="57150" cy="57150"/>
          </a:xfrm>
          <a:prstGeom prst="ellipse">
            <a:avLst/>
          </a:prstGeom>
          <a:solidFill>
            <a:srgbClr val="4ADE80">
              <a:alpha val="69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0" name="Text 57"/>
          <p:cNvSpPr/>
          <p:nvPr/>
        </p:nvSpPr>
        <p:spPr>
          <a:xfrm>
            <a:off x="9470231" y="1090613"/>
            <a:ext cx="130686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REALTIME · SUPABASE</a:t>
            </a:r>
            <a:endParaRPr lang="en-US" sz="750" dirty="0"/>
          </a:p>
        </p:txBody>
      </p:sp>
      <p:sp>
        <p:nvSpPr>
          <p:cNvPr id="71" name="Shape 58"/>
          <p:cNvSpPr/>
          <p:nvPr/>
        </p:nvSpPr>
        <p:spPr>
          <a:xfrm>
            <a:off x="10939016" y="1023938"/>
            <a:ext cx="1024384" cy="257175"/>
          </a:xfrm>
          <a:prstGeom prst="roundRect">
            <a:avLst>
              <a:gd name="adj" fmla="val 25926"/>
            </a:avLst>
          </a:prstGeom>
          <a:solidFill>
            <a:srgbClr val="131315"/>
          </a:solidFill>
          <a:ln w="9525">
            <a:solidFill>
              <a:srgbClr val="38383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2" name="Text 59"/>
          <p:cNvSpPr/>
          <p:nvPr/>
        </p:nvSpPr>
        <p:spPr>
          <a:xfrm>
            <a:off x="11005691" y="1081088"/>
            <a:ext cx="891034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Site Lyon-Est ▾</a:t>
            </a:r>
            <a:endParaRPr lang="en-US" sz="900" dirty="0"/>
          </a:p>
        </p:txBody>
      </p:sp>
      <p:sp>
        <p:nvSpPr>
          <p:cNvPr id="73" name="Shape 60"/>
          <p:cNvSpPr/>
          <p:nvPr/>
        </p:nvSpPr>
        <p:spPr>
          <a:xfrm>
            <a:off x="2362200" y="1743075"/>
            <a:ext cx="2290763" cy="981075"/>
          </a:xfrm>
          <a:prstGeom prst="roundRect">
            <a:avLst>
              <a:gd name="adj" fmla="val 9709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4" name="Text 61"/>
          <p:cNvSpPr/>
          <p:nvPr/>
        </p:nvSpPr>
        <p:spPr>
          <a:xfrm>
            <a:off x="2524125" y="1905000"/>
            <a:ext cx="2043113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9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ENCAISSÉ · MOIS</a:t>
            </a:r>
            <a:endParaRPr lang="en-US" sz="750" dirty="0"/>
          </a:p>
        </p:txBody>
      </p:sp>
      <p:sp>
        <p:nvSpPr>
          <p:cNvPr id="75" name="Text 62"/>
          <p:cNvSpPr/>
          <p:nvPr/>
        </p:nvSpPr>
        <p:spPr>
          <a:xfrm>
            <a:off x="2524125" y="2085975"/>
            <a:ext cx="2043113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b="1" kern="0" spc="-45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14 280€</a:t>
            </a:r>
            <a:endParaRPr lang="en-US" sz="2250" dirty="0"/>
          </a:p>
        </p:txBody>
      </p:sp>
      <p:sp>
        <p:nvSpPr>
          <p:cNvPr id="76" name="Text 63"/>
          <p:cNvSpPr/>
          <p:nvPr/>
        </p:nvSpPr>
        <p:spPr>
          <a:xfrm>
            <a:off x="2524125" y="2428875"/>
            <a:ext cx="2043113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+22%</a:t>
            </a:r>
            <a:endParaRPr lang="en-US" sz="825" dirty="0"/>
          </a:p>
        </p:txBody>
      </p:sp>
      <p:sp>
        <p:nvSpPr>
          <p:cNvPr id="77" name="Shape 64"/>
          <p:cNvSpPr/>
          <p:nvPr/>
        </p:nvSpPr>
        <p:spPr>
          <a:xfrm>
            <a:off x="4786313" y="1743075"/>
            <a:ext cx="2290763" cy="981075"/>
          </a:xfrm>
          <a:prstGeom prst="roundRect">
            <a:avLst>
              <a:gd name="adj" fmla="val 9709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8" name="Text 65"/>
          <p:cNvSpPr/>
          <p:nvPr/>
        </p:nvSpPr>
        <p:spPr>
          <a:xfrm>
            <a:off x="4948238" y="1905000"/>
            <a:ext cx="2043113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9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CAUTIONS ACTIVES</a:t>
            </a:r>
            <a:endParaRPr lang="en-US" sz="750" dirty="0"/>
          </a:p>
        </p:txBody>
      </p:sp>
      <p:sp>
        <p:nvSpPr>
          <p:cNvPr id="79" name="Text 66"/>
          <p:cNvSpPr/>
          <p:nvPr/>
        </p:nvSpPr>
        <p:spPr>
          <a:xfrm>
            <a:off x="4948238" y="2085975"/>
            <a:ext cx="2043113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b="1" kern="0" spc="-45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3 200€</a:t>
            </a:r>
            <a:endParaRPr lang="en-US" sz="2250" dirty="0"/>
          </a:p>
        </p:txBody>
      </p:sp>
      <p:sp>
        <p:nvSpPr>
          <p:cNvPr id="80" name="Text 67"/>
          <p:cNvSpPr/>
          <p:nvPr/>
        </p:nvSpPr>
        <p:spPr>
          <a:xfrm>
            <a:off x="4948238" y="2428875"/>
            <a:ext cx="2043113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16 sessions</a:t>
            </a:r>
            <a:endParaRPr lang="en-US" sz="825" dirty="0"/>
          </a:p>
        </p:txBody>
      </p:sp>
      <p:sp>
        <p:nvSpPr>
          <p:cNvPr id="81" name="Shape 68"/>
          <p:cNvSpPr/>
          <p:nvPr/>
        </p:nvSpPr>
        <p:spPr>
          <a:xfrm>
            <a:off x="7210425" y="1743075"/>
            <a:ext cx="2290763" cy="981075"/>
          </a:xfrm>
          <a:prstGeom prst="roundRect">
            <a:avLst>
              <a:gd name="adj" fmla="val 9709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2" name="Text 69"/>
          <p:cNvSpPr/>
          <p:nvPr/>
        </p:nvSpPr>
        <p:spPr>
          <a:xfrm>
            <a:off x="7372350" y="1905000"/>
            <a:ext cx="2043113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9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CAPTURES · MOIS</a:t>
            </a:r>
            <a:endParaRPr lang="en-US" sz="750" dirty="0"/>
          </a:p>
        </p:txBody>
      </p:sp>
      <p:sp>
        <p:nvSpPr>
          <p:cNvPr id="83" name="Text 70"/>
          <p:cNvSpPr/>
          <p:nvPr/>
        </p:nvSpPr>
        <p:spPr>
          <a:xfrm>
            <a:off x="7372350" y="2085975"/>
            <a:ext cx="2043113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b="1" kern="0" spc="-45" dirty="0">
                <a:solidFill>
                  <a:srgbClr val="F5A623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340€</a:t>
            </a:r>
            <a:endParaRPr lang="en-US" sz="2250" dirty="0"/>
          </a:p>
        </p:txBody>
      </p:sp>
      <p:sp>
        <p:nvSpPr>
          <p:cNvPr id="84" name="Text 71"/>
          <p:cNvSpPr/>
          <p:nvPr/>
        </p:nvSpPr>
        <p:spPr>
          <a:xfrm>
            <a:off x="7372350" y="2428875"/>
            <a:ext cx="2043113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7 captures partielles</a:t>
            </a:r>
            <a:endParaRPr lang="en-US" sz="825" dirty="0"/>
          </a:p>
        </p:txBody>
      </p:sp>
      <p:sp>
        <p:nvSpPr>
          <p:cNvPr id="85" name="Shape 72"/>
          <p:cNvSpPr/>
          <p:nvPr/>
        </p:nvSpPr>
        <p:spPr>
          <a:xfrm>
            <a:off x="9634538" y="1743075"/>
            <a:ext cx="2290763" cy="981075"/>
          </a:xfrm>
          <a:prstGeom prst="roundRect">
            <a:avLst>
              <a:gd name="adj" fmla="val 9709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6" name="Text 73"/>
          <p:cNvSpPr/>
          <p:nvPr/>
        </p:nvSpPr>
        <p:spPr>
          <a:xfrm>
            <a:off x="9796463" y="1905000"/>
            <a:ext cx="2043113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9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FRAIS STRIPE · MOIS</a:t>
            </a:r>
            <a:endParaRPr lang="en-US" sz="750" dirty="0"/>
          </a:p>
        </p:txBody>
      </p:sp>
      <p:sp>
        <p:nvSpPr>
          <p:cNvPr id="87" name="Text 74"/>
          <p:cNvSpPr/>
          <p:nvPr/>
        </p:nvSpPr>
        <p:spPr>
          <a:xfrm>
            <a:off x="9796463" y="2085975"/>
            <a:ext cx="2043113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b="1" kern="0" spc="-45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218€</a:t>
            </a:r>
            <a:endParaRPr lang="en-US" sz="2250" dirty="0"/>
          </a:p>
        </p:txBody>
      </p:sp>
      <p:sp>
        <p:nvSpPr>
          <p:cNvPr id="88" name="Text 75"/>
          <p:cNvSpPr/>
          <p:nvPr/>
        </p:nvSpPr>
        <p:spPr>
          <a:xfrm>
            <a:off x="9796463" y="2428875"/>
            <a:ext cx="2043113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1,5% du CA</a:t>
            </a:r>
            <a:endParaRPr lang="en-US" sz="825" dirty="0"/>
          </a:p>
        </p:txBody>
      </p:sp>
      <p:sp>
        <p:nvSpPr>
          <p:cNvPr id="89" name="Shape 76"/>
          <p:cNvSpPr/>
          <p:nvPr/>
        </p:nvSpPr>
        <p:spPr>
          <a:xfrm>
            <a:off x="2362200" y="2895600"/>
            <a:ext cx="617637" cy="295275"/>
          </a:xfrm>
          <a:prstGeom prst="roundRect">
            <a:avLst>
              <a:gd name="adj" fmla="val 50000"/>
            </a:avLst>
          </a:prstGeom>
          <a:solidFill>
            <a:srgbClr val="F5F5F4"/>
          </a:solidFill>
          <a:ln w="9525">
            <a:solidFill>
              <a:srgbClr val="F5F5F4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0" name="Text 77"/>
          <p:cNvSpPr/>
          <p:nvPr/>
        </p:nvSpPr>
        <p:spPr>
          <a:xfrm>
            <a:off x="2486025" y="2971800"/>
            <a:ext cx="446187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0A0A0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Toutes</a:t>
            </a:r>
            <a:endParaRPr lang="en-US" sz="900" dirty="0"/>
          </a:p>
        </p:txBody>
      </p:sp>
      <p:sp>
        <p:nvSpPr>
          <p:cNvPr id="91" name="Shape 78"/>
          <p:cNvSpPr/>
          <p:nvPr/>
        </p:nvSpPr>
        <p:spPr>
          <a:xfrm>
            <a:off x="3036987" y="2895600"/>
            <a:ext cx="745480" cy="295275"/>
          </a:xfrm>
          <a:prstGeom prst="roundRect">
            <a:avLst>
              <a:gd name="adj" fmla="val 50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2" name="Text 79"/>
          <p:cNvSpPr/>
          <p:nvPr/>
        </p:nvSpPr>
        <p:spPr>
          <a:xfrm>
            <a:off x="3160812" y="2971800"/>
            <a:ext cx="574030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Captures</a:t>
            </a:r>
            <a:endParaRPr lang="en-US" sz="900" dirty="0"/>
          </a:p>
        </p:txBody>
      </p:sp>
      <p:sp>
        <p:nvSpPr>
          <p:cNvPr id="93" name="Shape 80"/>
          <p:cNvSpPr/>
          <p:nvPr/>
        </p:nvSpPr>
        <p:spPr>
          <a:xfrm>
            <a:off x="3839617" y="2895600"/>
            <a:ext cx="1190923" cy="295275"/>
          </a:xfrm>
          <a:prstGeom prst="roundRect">
            <a:avLst>
              <a:gd name="adj" fmla="val 50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4" name="Text 81"/>
          <p:cNvSpPr/>
          <p:nvPr/>
        </p:nvSpPr>
        <p:spPr>
          <a:xfrm>
            <a:off x="3963442" y="2971800"/>
            <a:ext cx="1019473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Pré-autorisations</a:t>
            </a:r>
            <a:endParaRPr lang="en-US" sz="900" dirty="0"/>
          </a:p>
        </p:txBody>
      </p:sp>
      <p:sp>
        <p:nvSpPr>
          <p:cNvPr id="95" name="Shape 82"/>
          <p:cNvSpPr/>
          <p:nvPr/>
        </p:nvSpPr>
        <p:spPr>
          <a:xfrm>
            <a:off x="5087689" y="2895600"/>
            <a:ext cx="1207145" cy="295275"/>
          </a:xfrm>
          <a:prstGeom prst="roundRect">
            <a:avLst>
              <a:gd name="adj" fmla="val 50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6" name="Text 83"/>
          <p:cNvSpPr/>
          <p:nvPr/>
        </p:nvSpPr>
        <p:spPr>
          <a:xfrm>
            <a:off x="5211514" y="2971800"/>
            <a:ext cx="1035695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Remboursements</a:t>
            </a:r>
            <a:endParaRPr lang="en-US" sz="900" dirty="0"/>
          </a:p>
        </p:txBody>
      </p:sp>
      <p:sp>
        <p:nvSpPr>
          <p:cNvPr id="97" name="Shape 84"/>
          <p:cNvSpPr/>
          <p:nvPr/>
        </p:nvSpPr>
        <p:spPr>
          <a:xfrm>
            <a:off x="10783342" y="2895600"/>
            <a:ext cx="1141958" cy="295275"/>
          </a:xfrm>
          <a:prstGeom prst="roundRect">
            <a:avLst>
              <a:gd name="adj" fmla="val 22581"/>
            </a:avLst>
          </a:prstGeom>
          <a:solidFill>
            <a:srgbClr val="131315"/>
          </a:solidFill>
          <a:ln w="9525">
            <a:solidFill>
              <a:srgbClr val="38383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8" name="Text 85"/>
          <p:cNvSpPr/>
          <p:nvPr/>
        </p:nvSpPr>
        <p:spPr>
          <a:xfrm>
            <a:off x="10850017" y="2976563"/>
            <a:ext cx="1008608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Export comptable</a:t>
            </a:r>
            <a:endParaRPr lang="en-US" sz="900" dirty="0"/>
          </a:p>
        </p:txBody>
      </p:sp>
      <p:sp>
        <p:nvSpPr>
          <p:cNvPr id="99" name="Shape 86"/>
          <p:cNvSpPr/>
          <p:nvPr/>
        </p:nvSpPr>
        <p:spPr>
          <a:xfrm>
            <a:off x="2362200" y="3324225"/>
            <a:ext cx="9563100" cy="3609975"/>
          </a:xfrm>
          <a:prstGeom prst="roundRect">
            <a:avLst>
              <a:gd name="adj" fmla="val 2639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0" name="Shape 87"/>
          <p:cNvSpPr/>
          <p:nvPr/>
        </p:nvSpPr>
        <p:spPr>
          <a:xfrm>
            <a:off x="2371725" y="3333750"/>
            <a:ext cx="1574304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1" name="Shape 88"/>
          <p:cNvSpPr/>
          <p:nvPr/>
        </p:nvSpPr>
        <p:spPr>
          <a:xfrm>
            <a:off x="2371725" y="3643313"/>
            <a:ext cx="157430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2" name="Text 89"/>
          <p:cNvSpPr/>
          <p:nvPr/>
        </p:nvSpPr>
        <p:spPr>
          <a:xfrm>
            <a:off x="2486025" y="3429000"/>
            <a:ext cx="1421904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DATE</a:t>
            </a:r>
            <a:endParaRPr lang="en-US" sz="750" dirty="0"/>
          </a:p>
        </p:txBody>
      </p:sp>
      <p:sp>
        <p:nvSpPr>
          <p:cNvPr id="103" name="Shape 90"/>
          <p:cNvSpPr/>
          <p:nvPr/>
        </p:nvSpPr>
        <p:spPr>
          <a:xfrm>
            <a:off x="3946029" y="3333750"/>
            <a:ext cx="1518345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4" name="Shape 91"/>
          <p:cNvSpPr/>
          <p:nvPr/>
        </p:nvSpPr>
        <p:spPr>
          <a:xfrm>
            <a:off x="3946029" y="3643313"/>
            <a:ext cx="151834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5" name="Text 92"/>
          <p:cNvSpPr/>
          <p:nvPr/>
        </p:nvSpPr>
        <p:spPr>
          <a:xfrm>
            <a:off x="4060329" y="3429000"/>
            <a:ext cx="1365945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RÉFÉRENCE STRIPE</a:t>
            </a:r>
            <a:endParaRPr lang="en-US" sz="750" dirty="0"/>
          </a:p>
        </p:txBody>
      </p:sp>
      <p:sp>
        <p:nvSpPr>
          <p:cNvPr id="106" name="Shape 93"/>
          <p:cNvSpPr/>
          <p:nvPr/>
        </p:nvSpPr>
        <p:spPr>
          <a:xfrm>
            <a:off x="5464373" y="3333750"/>
            <a:ext cx="1406277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7" name="Shape 94"/>
          <p:cNvSpPr/>
          <p:nvPr/>
        </p:nvSpPr>
        <p:spPr>
          <a:xfrm>
            <a:off x="5464373" y="3643313"/>
            <a:ext cx="1406277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8" name="Text 95"/>
          <p:cNvSpPr/>
          <p:nvPr/>
        </p:nvSpPr>
        <p:spPr>
          <a:xfrm>
            <a:off x="5578673" y="3429000"/>
            <a:ext cx="1253877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TYPE</a:t>
            </a:r>
            <a:endParaRPr lang="en-US" sz="750" dirty="0"/>
          </a:p>
        </p:txBody>
      </p:sp>
      <p:sp>
        <p:nvSpPr>
          <p:cNvPr id="109" name="Shape 96"/>
          <p:cNvSpPr/>
          <p:nvPr/>
        </p:nvSpPr>
        <p:spPr>
          <a:xfrm>
            <a:off x="6870650" y="3333750"/>
            <a:ext cx="814983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0" name="Shape 97"/>
          <p:cNvSpPr/>
          <p:nvPr/>
        </p:nvSpPr>
        <p:spPr>
          <a:xfrm>
            <a:off x="6870650" y="3643313"/>
            <a:ext cx="81498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1" name="Text 98"/>
          <p:cNvSpPr/>
          <p:nvPr/>
        </p:nvSpPr>
        <p:spPr>
          <a:xfrm>
            <a:off x="6984950" y="3429000"/>
            <a:ext cx="662583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SESSION</a:t>
            </a:r>
            <a:endParaRPr lang="en-US" sz="750" dirty="0"/>
          </a:p>
        </p:txBody>
      </p:sp>
      <p:sp>
        <p:nvSpPr>
          <p:cNvPr id="112" name="Shape 99"/>
          <p:cNvSpPr/>
          <p:nvPr/>
        </p:nvSpPr>
        <p:spPr>
          <a:xfrm>
            <a:off x="7685633" y="3333750"/>
            <a:ext cx="1127671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3" name="Shape 100"/>
          <p:cNvSpPr/>
          <p:nvPr/>
        </p:nvSpPr>
        <p:spPr>
          <a:xfrm>
            <a:off x="7685633" y="3643313"/>
            <a:ext cx="1127671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4" name="Text 101"/>
          <p:cNvSpPr/>
          <p:nvPr/>
        </p:nvSpPr>
        <p:spPr>
          <a:xfrm>
            <a:off x="7799933" y="3429000"/>
            <a:ext cx="975271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UTILISATEUR</a:t>
            </a:r>
            <a:endParaRPr lang="en-US" sz="750" dirty="0"/>
          </a:p>
        </p:txBody>
      </p:sp>
      <p:sp>
        <p:nvSpPr>
          <p:cNvPr id="115" name="Shape 102"/>
          <p:cNvSpPr/>
          <p:nvPr/>
        </p:nvSpPr>
        <p:spPr>
          <a:xfrm>
            <a:off x="8813304" y="3333750"/>
            <a:ext cx="898178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6" name="Shape 103"/>
          <p:cNvSpPr/>
          <p:nvPr/>
        </p:nvSpPr>
        <p:spPr>
          <a:xfrm>
            <a:off x="8813304" y="3643313"/>
            <a:ext cx="898178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7" name="Text 104"/>
          <p:cNvSpPr/>
          <p:nvPr/>
        </p:nvSpPr>
        <p:spPr>
          <a:xfrm>
            <a:off x="8927604" y="3429000"/>
            <a:ext cx="745778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MONTANT</a:t>
            </a:r>
            <a:endParaRPr lang="en-US" sz="750" dirty="0"/>
          </a:p>
        </p:txBody>
      </p:sp>
      <p:sp>
        <p:nvSpPr>
          <p:cNvPr id="118" name="Shape 105"/>
          <p:cNvSpPr/>
          <p:nvPr/>
        </p:nvSpPr>
        <p:spPr>
          <a:xfrm>
            <a:off x="9711482" y="3333750"/>
            <a:ext cx="1183481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9" name="Shape 106"/>
          <p:cNvSpPr/>
          <p:nvPr/>
        </p:nvSpPr>
        <p:spPr>
          <a:xfrm>
            <a:off x="9711482" y="3643313"/>
            <a:ext cx="1183481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0" name="Text 107"/>
          <p:cNvSpPr/>
          <p:nvPr/>
        </p:nvSpPr>
        <p:spPr>
          <a:xfrm>
            <a:off x="9825782" y="3429000"/>
            <a:ext cx="1031081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STATUT</a:t>
            </a:r>
            <a:endParaRPr lang="en-US" sz="750" dirty="0"/>
          </a:p>
        </p:txBody>
      </p:sp>
      <p:sp>
        <p:nvSpPr>
          <p:cNvPr id="121" name="Shape 108"/>
          <p:cNvSpPr/>
          <p:nvPr/>
        </p:nvSpPr>
        <p:spPr>
          <a:xfrm>
            <a:off x="10894963" y="3333750"/>
            <a:ext cx="1020812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2" name="Shape 109"/>
          <p:cNvSpPr/>
          <p:nvPr/>
        </p:nvSpPr>
        <p:spPr>
          <a:xfrm>
            <a:off x="10894963" y="3643313"/>
            <a:ext cx="102081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3" name="Shape 110"/>
          <p:cNvSpPr/>
          <p:nvPr/>
        </p:nvSpPr>
        <p:spPr>
          <a:xfrm>
            <a:off x="2371725" y="4110038"/>
            <a:ext cx="157430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4" name="Text 111"/>
          <p:cNvSpPr/>
          <p:nvPr/>
        </p:nvSpPr>
        <p:spPr>
          <a:xfrm>
            <a:off x="2486025" y="3767137"/>
            <a:ext cx="1421904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14 sept · 18:53</a:t>
            </a:r>
            <a:endParaRPr lang="en-US" sz="975" dirty="0"/>
          </a:p>
        </p:txBody>
      </p:sp>
      <p:sp>
        <p:nvSpPr>
          <p:cNvPr id="125" name="Shape 112"/>
          <p:cNvSpPr/>
          <p:nvPr/>
        </p:nvSpPr>
        <p:spPr>
          <a:xfrm>
            <a:off x="3946029" y="4110038"/>
            <a:ext cx="151834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6" name="Text 113"/>
          <p:cNvSpPr/>
          <p:nvPr/>
        </p:nvSpPr>
        <p:spPr>
          <a:xfrm>
            <a:off x="4060329" y="3767137"/>
            <a:ext cx="136594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pi_3K1L9...</a:t>
            </a:r>
            <a:endParaRPr lang="en-US" sz="825" dirty="0"/>
          </a:p>
        </p:txBody>
      </p:sp>
      <p:sp>
        <p:nvSpPr>
          <p:cNvPr id="127" name="Shape 114"/>
          <p:cNvSpPr/>
          <p:nvPr/>
        </p:nvSpPr>
        <p:spPr>
          <a:xfrm>
            <a:off x="5464373" y="4110038"/>
            <a:ext cx="1406277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8" name="Text 115"/>
          <p:cNvSpPr/>
          <p:nvPr/>
        </p:nvSpPr>
        <p:spPr>
          <a:xfrm>
            <a:off x="5578673" y="3767137"/>
            <a:ext cx="1253877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Capture</a:t>
            </a:r>
            <a:endParaRPr lang="en-US" sz="975" dirty="0"/>
          </a:p>
        </p:txBody>
      </p:sp>
      <p:sp>
        <p:nvSpPr>
          <p:cNvPr id="129" name="Shape 116"/>
          <p:cNvSpPr/>
          <p:nvPr/>
        </p:nvSpPr>
        <p:spPr>
          <a:xfrm>
            <a:off x="6870650" y="4110038"/>
            <a:ext cx="81498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0" name="Text 117"/>
          <p:cNvSpPr/>
          <p:nvPr/>
        </p:nvSpPr>
        <p:spPr>
          <a:xfrm>
            <a:off x="6984950" y="3767137"/>
            <a:ext cx="662583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A7K9X</a:t>
            </a:r>
            <a:endParaRPr lang="en-US" sz="825" dirty="0"/>
          </a:p>
        </p:txBody>
      </p:sp>
      <p:sp>
        <p:nvSpPr>
          <p:cNvPr id="131" name="Shape 118"/>
          <p:cNvSpPr/>
          <p:nvPr/>
        </p:nvSpPr>
        <p:spPr>
          <a:xfrm>
            <a:off x="7685633" y="4110038"/>
            <a:ext cx="1127671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2" name="Text 119"/>
          <p:cNvSpPr/>
          <p:nvPr/>
        </p:nvSpPr>
        <p:spPr>
          <a:xfrm>
            <a:off x="7799933" y="3767137"/>
            <a:ext cx="975271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Camille T.</a:t>
            </a:r>
            <a:endParaRPr lang="en-US" sz="975" dirty="0"/>
          </a:p>
        </p:txBody>
      </p:sp>
      <p:sp>
        <p:nvSpPr>
          <p:cNvPr id="133" name="Shape 120"/>
          <p:cNvSpPr/>
          <p:nvPr/>
        </p:nvSpPr>
        <p:spPr>
          <a:xfrm>
            <a:off x="8813304" y="4110038"/>
            <a:ext cx="898178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4" name="Text 121"/>
          <p:cNvSpPr/>
          <p:nvPr/>
        </p:nvSpPr>
        <p:spPr>
          <a:xfrm>
            <a:off x="8927604" y="3767137"/>
            <a:ext cx="745778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34,80 €</a:t>
            </a:r>
            <a:endParaRPr lang="en-US" sz="1050" dirty="0"/>
          </a:p>
        </p:txBody>
      </p:sp>
      <p:sp>
        <p:nvSpPr>
          <p:cNvPr id="135" name="Shape 122"/>
          <p:cNvSpPr/>
          <p:nvPr/>
        </p:nvSpPr>
        <p:spPr>
          <a:xfrm>
            <a:off x="9711482" y="4110038"/>
            <a:ext cx="1183481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6" name="Shape 123"/>
          <p:cNvSpPr/>
          <p:nvPr/>
        </p:nvSpPr>
        <p:spPr>
          <a:xfrm>
            <a:off x="9825782" y="3795713"/>
            <a:ext cx="522089" cy="180975"/>
          </a:xfrm>
          <a:prstGeom prst="roundRect">
            <a:avLst>
              <a:gd name="adj" fmla="val 21053"/>
            </a:avLst>
          </a:prstGeom>
          <a:solidFill>
            <a:srgbClr val="4ADE80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7" name="Text 124"/>
          <p:cNvSpPr/>
          <p:nvPr/>
        </p:nvSpPr>
        <p:spPr>
          <a:xfrm>
            <a:off x="9892457" y="3824288"/>
            <a:ext cx="46493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RÉUSSI</a:t>
            </a:r>
            <a:endParaRPr lang="en-US" sz="750" dirty="0"/>
          </a:p>
        </p:txBody>
      </p:sp>
      <p:sp>
        <p:nvSpPr>
          <p:cNvPr id="138" name="Shape 125"/>
          <p:cNvSpPr/>
          <p:nvPr/>
        </p:nvSpPr>
        <p:spPr>
          <a:xfrm>
            <a:off x="10894963" y="4110038"/>
            <a:ext cx="102081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9" name="Text 126"/>
          <p:cNvSpPr/>
          <p:nvPr/>
        </p:nvSpPr>
        <p:spPr>
          <a:xfrm>
            <a:off x="11066413" y="3819525"/>
            <a:ext cx="527596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Stripe →</a:t>
            </a:r>
            <a:endParaRPr lang="en-US" sz="900" dirty="0"/>
          </a:p>
        </p:txBody>
      </p:sp>
      <p:sp>
        <p:nvSpPr>
          <p:cNvPr id="140" name="Shape 127"/>
          <p:cNvSpPr/>
          <p:nvPr/>
        </p:nvSpPr>
        <p:spPr>
          <a:xfrm>
            <a:off x="2371725" y="4576763"/>
            <a:ext cx="157430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1" name="Text 128"/>
          <p:cNvSpPr/>
          <p:nvPr/>
        </p:nvSpPr>
        <p:spPr>
          <a:xfrm>
            <a:off x="2486025" y="4233863"/>
            <a:ext cx="1421904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14 sept · 18:02</a:t>
            </a:r>
            <a:endParaRPr lang="en-US" sz="975" dirty="0"/>
          </a:p>
        </p:txBody>
      </p:sp>
      <p:sp>
        <p:nvSpPr>
          <p:cNvPr id="142" name="Shape 129"/>
          <p:cNvSpPr/>
          <p:nvPr/>
        </p:nvSpPr>
        <p:spPr>
          <a:xfrm>
            <a:off x="3946029" y="4576763"/>
            <a:ext cx="151834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3" name="Text 130"/>
          <p:cNvSpPr/>
          <p:nvPr/>
        </p:nvSpPr>
        <p:spPr>
          <a:xfrm>
            <a:off x="4060329" y="4233863"/>
            <a:ext cx="136594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pi_3K1L7...</a:t>
            </a:r>
            <a:endParaRPr lang="en-US" sz="825" dirty="0"/>
          </a:p>
        </p:txBody>
      </p:sp>
      <p:sp>
        <p:nvSpPr>
          <p:cNvPr id="144" name="Shape 131"/>
          <p:cNvSpPr/>
          <p:nvPr/>
        </p:nvSpPr>
        <p:spPr>
          <a:xfrm>
            <a:off x="5464373" y="4576763"/>
            <a:ext cx="1406277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5" name="Text 132"/>
          <p:cNvSpPr/>
          <p:nvPr/>
        </p:nvSpPr>
        <p:spPr>
          <a:xfrm>
            <a:off x="5578673" y="4233863"/>
            <a:ext cx="1253877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Capture partielle</a:t>
            </a:r>
            <a:endParaRPr lang="en-US" sz="975" dirty="0"/>
          </a:p>
        </p:txBody>
      </p:sp>
      <p:sp>
        <p:nvSpPr>
          <p:cNvPr id="146" name="Shape 133"/>
          <p:cNvSpPr/>
          <p:nvPr/>
        </p:nvSpPr>
        <p:spPr>
          <a:xfrm>
            <a:off x="6870650" y="4576763"/>
            <a:ext cx="81498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7" name="Text 134"/>
          <p:cNvSpPr/>
          <p:nvPr/>
        </p:nvSpPr>
        <p:spPr>
          <a:xfrm>
            <a:off x="6984950" y="4233863"/>
            <a:ext cx="662583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F2N7K</a:t>
            </a:r>
            <a:endParaRPr lang="en-US" sz="825" dirty="0"/>
          </a:p>
        </p:txBody>
      </p:sp>
      <p:sp>
        <p:nvSpPr>
          <p:cNvPr id="148" name="Shape 135"/>
          <p:cNvSpPr/>
          <p:nvPr/>
        </p:nvSpPr>
        <p:spPr>
          <a:xfrm>
            <a:off x="7685633" y="4576763"/>
            <a:ext cx="1127671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9" name="Text 136"/>
          <p:cNvSpPr/>
          <p:nvPr/>
        </p:nvSpPr>
        <p:spPr>
          <a:xfrm>
            <a:off x="7799933" y="4233863"/>
            <a:ext cx="975271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Marc P.</a:t>
            </a:r>
            <a:endParaRPr lang="en-US" sz="975" dirty="0"/>
          </a:p>
        </p:txBody>
      </p:sp>
      <p:sp>
        <p:nvSpPr>
          <p:cNvPr id="150" name="Shape 137"/>
          <p:cNvSpPr/>
          <p:nvPr/>
        </p:nvSpPr>
        <p:spPr>
          <a:xfrm>
            <a:off x="8813304" y="4576763"/>
            <a:ext cx="898178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1" name="Text 138"/>
          <p:cNvSpPr/>
          <p:nvPr/>
        </p:nvSpPr>
        <p:spPr>
          <a:xfrm>
            <a:off x="8927604" y="4233863"/>
            <a:ext cx="745778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80,00 €</a:t>
            </a:r>
            <a:endParaRPr lang="en-US" sz="1050" dirty="0"/>
          </a:p>
        </p:txBody>
      </p:sp>
      <p:sp>
        <p:nvSpPr>
          <p:cNvPr id="152" name="Shape 139"/>
          <p:cNvSpPr/>
          <p:nvPr/>
        </p:nvSpPr>
        <p:spPr>
          <a:xfrm>
            <a:off x="9711482" y="4576763"/>
            <a:ext cx="1183481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3" name="Shape 140"/>
          <p:cNvSpPr/>
          <p:nvPr/>
        </p:nvSpPr>
        <p:spPr>
          <a:xfrm>
            <a:off x="9825782" y="4262438"/>
            <a:ext cx="781050" cy="180975"/>
          </a:xfrm>
          <a:prstGeom prst="roundRect">
            <a:avLst>
              <a:gd name="adj" fmla="val 21053"/>
            </a:avLst>
          </a:prstGeom>
          <a:solidFill>
            <a:srgbClr val="F5A623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4" name="Text 141"/>
          <p:cNvSpPr/>
          <p:nvPr/>
        </p:nvSpPr>
        <p:spPr>
          <a:xfrm>
            <a:off x="9892457" y="4291013"/>
            <a:ext cx="72390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F5A623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EN ATTENTE</a:t>
            </a:r>
            <a:endParaRPr lang="en-US" sz="750" dirty="0"/>
          </a:p>
        </p:txBody>
      </p:sp>
      <p:sp>
        <p:nvSpPr>
          <p:cNvPr id="155" name="Shape 142"/>
          <p:cNvSpPr/>
          <p:nvPr/>
        </p:nvSpPr>
        <p:spPr>
          <a:xfrm>
            <a:off x="10894963" y="4576763"/>
            <a:ext cx="102081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6" name="Text 143"/>
          <p:cNvSpPr/>
          <p:nvPr/>
        </p:nvSpPr>
        <p:spPr>
          <a:xfrm>
            <a:off x="11066413" y="4286250"/>
            <a:ext cx="527596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Stripe →</a:t>
            </a:r>
            <a:endParaRPr lang="en-US" sz="900" dirty="0"/>
          </a:p>
        </p:txBody>
      </p:sp>
      <p:sp>
        <p:nvSpPr>
          <p:cNvPr id="157" name="Shape 144"/>
          <p:cNvSpPr/>
          <p:nvPr/>
        </p:nvSpPr>
        <p:spPr>
          <a:xfrm>
            <a:off x="2371725" y="5043488"/>
            <a:ext cx="157430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8" name="Text 145"/>
          <p:cNvSpPr/>
          <p:nvPr/>
        </p:nvSpPr>
        <p:spPr>
          <a:xfrm>
            <a:off x="2486025" y="4700588"/>
            <a:ext cx="1421904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14 sept · 16:48</a:t>
            </a:r>
            <a:endParaRPr lang="en-US" sz="975" dirty="0"/>
          </a:p>
        </p:txBody>
      </p:sp>
      <p:sp>
        <p:nvSpPr>
          <p:cNvPr id="159" name="Shape 146"/>
          <p:cNvSpPr/>
          <p:nvPr/>
        </p:nvSpPr>
        <p:spPr>
          <a:xfrm>
            <a:off x="3946029" y="5043488"/>
            <a:ext cx="151834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0" name="Text 147"/>
          <p:cNvSpPr/>
          <p:nvPr/>
        </p:nvSpPr>
        <p:spPr>
          <a:xfrm>
            <a:off x="4060329" y="4700588"/>
            <a:ext cx="136594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pi_3K1L7...</a:t>
            </a:r>
            <a:endParaRPr lang="en-US" sz="825" dirty="0"/>
          </a:p>
        </p:txBody>
      </p:sp>
      <p:sp>
        <p:nvSpPr>
          <p:cNvPr id="161" name="Shape 148"/>
          <p:cNvSpPr/>
          <p:nvPr/>
        </p:nvSpPr>
        <p:spPr>
          <a:xfrm>
            <a:off x="5464373" y="5043488"/>
            <a:ext cx="1406277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2" name="Text 149"/>
          <p:cNvSpPr/>
          <p:nvPr/>
        </p:nvSpPr>
        <p:spPr>
          <a:xfrm>
            <a:off x="5578673" y="4700588"/>
            <a:ext cx="1253877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Pré-autorisation</a:t>
            </a:r>
            <a:endParaRPr lang="en-US" sz="975" dirty="0"/>
          </a:p>
        </p:txBody>
      </p:sp>
      <p:sp>
        <p:nvSpPr>
          <p:cNvPr id="163" name="Shape 150"/>
          <p:cNvSpPr/>
          <p:nvPr/>
        </p:nvSpPr>
        <p:spPr>
          <a:xfrm>
            <a:off x="6870650" y="5043488"/>
            <a:ext cx="81498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4" name="Text 151"/>
          <p:cNvSpPr/>
          <p:nvPr/>
        </p:nvSpPr>
        <p:spPr>
          <a:xfrm>
            <a:off x="6984950" y="4700588"/>
            <a:ext cx="662583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F2N7K</a:t>
            </a:r>
            <a:endParaRPr lang="en-US" sz="825" dirty="0"/>
          </a:p>
        </p:txBody>
      </p:sp>
      <p:sp>
        <p:nvSpPr>
          <p:cNvPr id="165" name="Shape 152"/>
          <p:cNvSpPr/>
          <p:nvPr/>
        </p:nvSpPr>
        <p:spPr>
          <a:xfrm>
            <a:off x="7685633" y="5043488"/>
            <a:ext cx="1127671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6" name="Text 153"/>
          <p:cNvSpPr/>
          <p:nvPr/>
        </p:nvSpPr>
        <p:spPr>
          <a:xfrm>
            <a:off x="7799933" y="4700588"/>
            <a:ext cx="975271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Marc P.</a:t>
            </a:r>
            <a:endParaRPr lang="en-US" sz="975" dirty="0"/>
          </a:p>
        </p:txBody>
      </p:sp>
      <p:sp>
        <p:nvSpPr>
          <p:cNvPr id="167" name="Shape 154"/>
          <p:cNvSpPr/>
          <p:nvPr/>
        </p:nvSpPr>
        <p:spPr>
          <a:xfrm>
            <a:off x="8813304" y="5043488"/>
            <a:ext cx="898178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8" name="Text 155"/>
          <p:cNvSpPr/>
          <p:nvPr/>
        </p:nvSpPr>
        <p:spPr>
          <a:xfrm>
            <a:off x="8927604" y="4700588"/>
            <a:ext cx="745778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350,00 €</a:t>
            </a:r>
            <a:endParaRPr lang="en-US" sz="1050" dirty="0"/>
          </a:p>
        </p:txBody>
      </p:sp>
      <p:sp>
        <p:nvSpPr>
          <p:cNvPr id="169" name="Shape 156"/>
          <p:cNvSpPr/>
          <p:nvPr/>
        </p:nvSpPr>
        <p:spPr>
          <a:xfrm>
            <a:off x="9711482" y="5043488"/>
            <a:ext cx="1183481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0" name="Shape 157"/>
          <p:cNvSpPr/>
          <p:nvPr/>
        </p:nvSpPr>
        <p:spPr>
          <a:xfrm>
            <a:off x="9825782" y="4729163"/>
            <a:ext cx="522089" cy="180975"/>
          </a:xfrm>
          <a:prstGeom prst="roundRect">
            <a:avLst>
              <a:gd name="adj" fmla="val 21053"/>
            </a:avLst>
          </a:prstGeom>
          <a:solidFill>
            <a:srgbClr val="F5A623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1" name="Text 158"/>
          <p:cNvSpPr/>
          <p:nvPr/>
        </p:nvSpPr>
        <p:spPr>
          <a:xfrm>
            <a:off x="9892457" y="4757738"/>
            <a:ext cx="46493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F5A623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BLOQUÉ</a:t>
            </a:r>
            <a:endParaRPr lang="en-US" sz="750" dirty="0"/>
          </a:p>
        </p:txBody>
      </p:sp>
      <p:sp>
        <p:nvSpPr>
          <p:cNvPr id="172" name="Shape 159"/>
          <p:cNvSpPr/>
          <p:nvPr/>
        </p:nvSpPr>
        <p:spPr>
          <a:xfrm>
            <a:off x="10894963" y="5043488"/>
            <a:ext cx="102081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3" name="Text 160"/>
          <p:cNvSpPr/>
          <p:nvPr/>
        </p:nvSpPr>
        <p:spPr>
          <a:xfrm>
            <a:off x="11066413" y="4752975"/>
            <a:ext cx="527596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Stripe →</a:t>
            </a:r>
            <a:endParaRPr lang="en-US" sz="900" dirty="0"/>
          </a:p>
        </p:txBody>
      </p:sp>
      <p:sp>
        <p:nvSpPr>
          <p:cNvPr id="174" name="Shape 161"/>
          <p:cNvSpPr/>
          <p:nvPr/>
        </p:nvSpPr>
        <p:spPr>
          <a:xfrm>
            <a:off x="2371725" y="5510213"/>
            <a:ext cx="157430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5" name="Text 162"/>
          <p:cNvSpPr/>
          <p:nvPr/>
        </p:nvSpPr>
        <p:spPr>
          <a:xfrm>
            <a:off x="2486025" y="5167313"/>
            <a:ext cx="1421904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14 sept · 14:06</a:t>
            </a:r>
            <a:endParaRPr lang="en-US" sz="975" dirty="0"/>
          </a:p>
        </p:txBody>
      </p:sp>
      <p:sp>
        <p:nvSpPr>
          <p:cNvPr id="176" name="Shape 163"/>
          <p:cNvSpPr/>
          <p:nvPr/>
        </p:nvSpPr>
        <p:spPr>
          <a:xfrm>
            <a:off x="3946029" y="5510213"/>
            <a:ext cx="151834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7" name="Text 164"/>
          <p:cNvSpPr/>
          <p:nvPr/>
        </p:nvSpPr>
        <p:spPr>
          <a:xfrm>
            <a:off x="4060329" y="5167313"/>
            <a:ext cx="136594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pi_3K1L4...</a:t>
            </a:r>
            <a:endParaRPr lang="en-US" sz="825" dirty="0"/>
          </a:p>
        </p:txBody>
      </p:sp>
      <p:sp>
        <p:nvSpPr>
          <p:cNvPr id="178" name="Shape 165"/>
          <p:cNvSpPr/>
          <p:nvPr/>
        </p:nvSpPr>
        <p:spPr>
          <a:xfrm>
            <a:off x="5464373" y="5510213"/>
            <a:ext cx="1406277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9" name="Text 166"/>
          <p:cNvSpPr/>
          <p:nvPr/>
        </p:nvSpPr>
        <p:spPr>
          <a:xfrm>
            <a:off x="5578673" y="5167313"/>
            <a:ext cx="1253877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Pré-autorisation</a:t>
            </a:r>
            <a:endParaRPr lang="en-US" sz="975" dirty="0"/>
          </a:p>
        </p:txBody>
      </p:sp>
      <p:sp>
        <p:nvSpPr>
          <p:cNvPr id="180" name="Shape 167"/>
          <p:cNvSpPr/>
          <p:nvPr/>
        </p:nvSpPr>
        <p:spPr>
          <a:xfrm>
            <a:off x="6870650" y="5510213"/>
            <a:ext cx="81498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1" name="Text 168"/>
          <p:cNvSpPr/>
          <p:nvPr/>
        </p:nvSpPr>
        <p:spPr>
          <a:xfrm>
            <a:off x="6984950" y="5167313"/>
            <a:ext cx="662583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A7K9X</a:t>
            </a:r>
            <a:endParaRPr lang="en-US" sz="825" dirty="0"/>
          </a:p>
        </p:txBody>
      </p:sp>
      <p:sp>
        <p:nvSpPr>
          <p:cNvPr id="182" name="Shape 169"/>
          <p:cNvSpPr/>
          <p:nvPr/>
        </p:nvSpPr>
        <p:spPr>
          <a:xfrm>
            <a:off x="7685633" y="5510213"/>
            <a:ext cx="1127671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3" name="Text 170"/>
          <p:cNvSpPr/>
          <p:nvPr/>
        </p:nvSpPr>
        <p:spPr>
          <a:xfrm>
            <a:off x="7799933" y="5167313"/>
            <a:ext cx="975271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Camille T.</a:t>
            </a:r>
            <a:endParaRPr lang="en-US" sz="975" dirty="0"/>
          </a:p>
        </p:txBody>
      </p:sp>
      <p:sp>
        <p:nvSpPr>
          <p:cNvPr id="184" name="Shape 171"/>
          <p:cNvSpPr/>
          <p:nvPr/>
        </p:nvSpPr>
        <p:spPr>
          <a:xfrm>
            <a:off x="8813304" y="5510213"/>
            <a:ext cx="898178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5" name="Text 172"/>
          <p:cNvSpPr/>
          <p:nvPr/>
        </p:nvSpPr>
        <p:spPr>
          <a:xfrm>
            <a:off x="8927604" y="5167313"/>
            <a:ext cx="745778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200,00 €</a:t>
            </a:r>
            <a:endParaRPr lang="en-US" sz="1050" dirty="0"/>
          </a:p>
        </p:txBody>
      </p:sp>
      <p:sp>
        <p:nvSpPr>
          <p:cNvPr id="186" name="Shape 173"/>
          <p:cNvSpPr/>
          <p:nvPr/>
        </p:nvSpPr>
        <p:spPr>
          <a:xfrm>
            <a:off x="9711482" y="5510213"/>
            <a:ext cx="1183481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7" name="Shape 174"/>
          <p:cNvSpPr/>
          <p:nvPr/>
        </p:nvSpPr>
        <p:spPr>
          <a:xfrm>
            <a:off x="9825782" y="5195888"/>
            <a:ext cx="586829" cy="180975"/>
          </a:xfrm>
          <a:prstGeom prst="roundRect">
            <a:avLst>
              <a:gd name="adj" fmla="val 21053"/>
            </a:avLst>
          </a:prstGeom>
          <a:solidFill>
            <a:srgbClr val="4ADE80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8" name="Text 175"/>
          <p:cNvSpPr/>
          <p:nvPr/>
        </p:nvSpPr>
        <p:spPr>
          <a:xfrm>
            <a:off x="9892457" y="5224463"/>
            <a:ext cx="52967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LIBÉRÉE</a:t>
            </a:r>
            <a:endParaRPr lang="en-US" sz="750" dirty="0"/>
          </a:p>
        </p:txBody>
      </p:sp>
      <p:sp>
        <p:nvSpPr>
          <p:cNvPr id="189" name="Shape 176"/>
          <p:cNvSpPr/>
          <p:nvPr/>
        </p:nvSpPr>
        <p:spPr>
          <a:xfrm>
            <a:off x="10894963" y="5510213"/>
            <a:ext cx="102081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0" name="Text 177"/>
          <p:cNvSpPr/>
          <p:nvPr/>
        </p:nvSpPr>
        <p:spPr>
          <a:xfrm>
            <a:off x="11066413" y="5219700"/>
            <a:ext cx="527596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Stripe →</a:t>
            </a:r>
            <a:endParaRPr lang="en-US" sz="900" dirty="0"/>
          </a:p>
        </p:txBody>
      </p:sp>
      <p:sp>
        <p:nvSpPr>
          <p:cNvPr id="191" name="Shape 178"/>
          <p:cNvSpPr/>
          <p:nvPr/>
        </p:nvSpPr>
        <p:spPr>
          <a:xfrm>
            <a:off x="2371725" y="5976938"/>
            <a:ext cx="157430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2" name="Text 179"/>
          <p:cNvSpPr/>
          <p:nvPr/>
        </p:nvSpPr>
        <p:spPr>
          <a:xfrm>
            <a:off x="2486025" y="5634038"/>
            <a:ext cx="1421904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13 sept · 22:14</a:t>
            </a:r>
            <a:endParaRPr lang="en-US" sz="975" dirty="0"/>
          </a:p>
        </p:txBody>
      </p:sp>
      <p:sp>
        <p:nvSpPr>
          <p:cNvPr id="193" name="Shape 180"/>
          <p:cNvSpPr/>
          <p:nvPr/>
        </p:nvSpPr>
        <p:spPr>
          <a:xfrm>
            <a:off x="3946029" y="5976938"/>
            <a:ext cx="151834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4" name="Text 181"/>
          <p:cNvSpPr/>
          <p:nvPr/>
        </p:nvSpPr>
        <p:spPr>
          <a:xfrm>
            <a:off x="4060329" y="5634038"/>
            <a:ext cx="136594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pi_3K0Z2...</a:t>
            </a:r>
            <a:endParaRPr lang="en-US" sz="825" dirty="0"/>
          </a:p>
        </p:txBody>
      </p:sp>
      <p:sp>
        <p:nvSpPr>
          <p:cNvPr id="195" name="Shape 182"/>
          <p:cNvSpPr/>
          <p:nvPr/>
        </p:nvSpPr>
        <p:spPr>
          <a:xfrm>
            <a:off x="5464373" y="5976938"/>
            <a:ext cx="1406277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6" name="Text 183"/>
          <p:cNvSpPr/>
          <p:nvPr/>
        </p:nvSpPr>
        <p:spPr>
          <a:xfrm>
            <a:off x="5578673" y="5634038"/>
            <a:ext cx="1253877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Remboursement</a:t>
            </a:r>
            <a:endParaRPr lang="en-US" sz="975" dirty="0"/>
          </a:p>
        </p:txBody>
      </p:sp>
      <p:sp>
        <p:nvSpPr>
          <p:cNvPr id="197" name="Shape 184"/>
          <p:cNvSpPr/>
          <p:nvPr/>
        </p:nvSpPr>
        <p:spPr>
          <a:xfrm>
            <a:off x="6870650" y="5976938"/>
            <a:ext cx="81498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8" name="Text 185"/>
          <p:cNvSpPr/>
          <p:nvPr/>
        </p:nvSpPr>
        <p:spPr>
          <a:xfrm>
            <a:off x="6984950" y="5634038"/>
            <a:ext cx="662583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JN8XQ</a:t>
            </a:r>
            <a:endParaRPr lang="en-US" sz="825" dirty="0"/>
          </a:p>
        </p:txBody>
      </p:sp>
      <p:sp>
        <p:nvSpPr>
          <p:cNvPr id="199" name="Shape 186"/>
          <p:cNvSpPr/>
          <p:nvPr/>
        </p:nvSpPr>
        <p:spPr>
          <a:xfrm>
            <a:off x="7685633" y="5976938"/>
            <a:ext cx="1127671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0" name="Text 187"/>
          <p:cNvSpPr/>
          <p:nvPr/>
        </p:nvSpPr>
        <p:spPr>
          <a:xfrm>
            <a:off x="7799933" y="5634038"/>
            <a:ext cx="975271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Hugo M.</a:t>
            </a:r>
            <a:endParaRPr lang="en-US" sz="975" dirty="0"/>
          </a:p>
        </p:txBody>
      </p:sp>
      <p:sp>
        <p:nvSpPr>
          <p:cNvPr id="201" name="Shape 188"/>
          <p:cNvSpPr/>
          <p:nvPr/>
        </p:nvSpPr>
        <p:spPr>
          <a:xfrm>
            <a:off x="8813304" y="5976938"/>
            <a:ext cx="898178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2" name="Text 189"/>
          <p:cNvSpPr/>
          <p:nvPr/>
        </p:nvSpPr>
        <p:spPr>
          <a:xfrm>
            <a:off x="8927604" y="5634038"/>
            <a:ext cx="745778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D63232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−18,00 €</a:t>
            </a:r>
            <a:endParaRPr lang="en-US" sz="1050" dirty="0"/>
          </a:p>
        </p:txBody>
      </p:sp>
      <p:sp>
        <p:nvSpPr>
          <p:cNvPr id="203" name="Shape 190"/>
          <p:cNvSpPr/>
          <p:nvPr/>
        </p:nvSpPr>
        <p:spPr>
          <a:xfrm>
            <a:off x="9711482" y="5976938"/>
            <a:ext cx="1183481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4" name="Shape 191"/>
          <p:cNvSpPr/>
          <p:nvPr/>
        </p:nvSpPr>
        <p:spPr>
          <a:xfrm>
            <a:off x="9825782" y="5662613"/>
            <a:ext cx="522089" cy="180975"/>
          </a:xfrm>
          <a:prstGeom prst="roundRect">
            <a:avLst>
              <a:gd name="adj" fmla="val 21053"/>
            </a:avLst>
          </a:prstGeom>
          <a:solidFill>
            <a:srgbClr val="4ADE80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5" name="Text 192"/>
          <p:cNvSpPr/>
          <p:nvPr/>
        </p:nvSpPr>
        <p:spPr>
          <a:xfrm>
            <a:off x="9892457" y="5691188"/>
            <a:ext cx="46493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RÉUSSI</a:t>
            </a:r>
            <a:endParaRPr lang="en-US" sz="750" dirty="0"/>
          </a:p>
        </p:txBody>
      </p:sp>
      <p:sp>
        <p:nvSpPr>
          <p:cNvPr id="206" name="Shape 193"/>
          <p:cNvSpPr/>
          <p:nvPr/>
        </p:nvSpPr>
        <p:spPr>
          <a:xfrm>
            <a:off x="10894963" y="5976938"/>
            <a:ext cx="102081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7" name="Text 194"/>
          <p:cNvSpPr/>
          <p:nvPr/>
        </p:nvSpPr>
        <p:spPr>
          <a:xfrm>
            <a:off x="11066413" y="5686425"/>
            <a:ext cx="527596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Stripe →</a:t>
            </a:r>
            <a:endParaRPr lang="en-US" sz="900" dirty="0"/>
          </a:p>
        </p:txBody>
      </p:sp>
      <p:sp>
        <p:nvSpPr>
          <p:cNvPr id="208" name="Shape 195"/>
          <p:cNvSpPr/>
          <p:nvPr/>
        </p:nvSpPr>
        <p:spPr>
          <a:xfrm>
            <a:off x="2371725" y="6443663"/>
            <a:ext cx="157430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9" name="Text 196"/>
          <p:cNvSpPr/>
          <p:nvPr/>
        </p:nvSpPr>
        <p:spPr>
          <a:xfrm>
            <a:off x="2486025" y="6100763"/>
            <a:ext cx="1421904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13 sept · 19:55</a:t>
            </a:r>
            <a:endParaRPr lang="en-US" sz="975" dirty="0"/>
          </a:p>
        </p:txBody>
      </p:sp>
      <p:sp>
        <p:nvSpPr>
          <p:cNvPr id="210" name="Shape 197"/>
          <p:cNvSpPr/>
          <p:nvPr/>
        </p:nvSpPr>
        <p:spPr>
          <a:xfrm>
            <a:off x="3946029" y="6443663"/>
            <a:ext cx="151834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1" name="Text 198"/>
          <p:cNvSpPr/>
          <p:nvPr/>
        </p:nvSpPr>
        <p:spPr>
          <a:xfrm>
            <a:off x="4060329" y="6100763"/>
            <a:ext cx="136594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pi_3K0YQ...</a:t>
            </a:r>
            <a:endParaRPr lang="en-US" sz="825" dirty="0"/>
          </a:p>
        </p:txBody>
      </p:sp>
      <p:sp>
        <p:nvSpPr>
          <p:cNvPr id="212" name="Shape 199"/>
          <p:cNvSpPr/>
          <p:nvPr/>
        </p:nvSpPr>
        <p:spPr>
          <a:xfrm>
            <a:off x="5464373" y="6443663"/>
            <a:ext cx="1406277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3" name="Text 200"/>
          <p:cNvSpPr/>
          <p:nvPr/>
        </p:nvSpPr>
        <p:spPr>
          <a:xfrm>
            <a:off x="5578673" y="6100763"/>
            <a:ext cx="1253877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Capture</a:t>
            </a:r>
            <a:endParaRPr lang="en-US" sz="975" dirty="0"/>
          </a:p>
        </p:txBody>
      </p:sp>
      <p:sp>
        <p:nvSpPr>
          <p:cNvPr id="214" name="Shape 201"/>
          <p:cNvSpPr/>
          <p:nvPr/>
        </p:nvSpPr>
        <p:spPr>
          <a:xfrm>
            <a:off x="6870650" y="6443663"/>
            <a:ext cx="81498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5" name="Text 202"/>
          <p:cNvSpPr/>
          <p:nvPr/>
        </p:nvSpPr>
        <p:spPr>
          <a:xfrm>
            <a:off x="6984950" y="6100763"/>
            <a:ext cx="662583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BR3MQ</a:t>
            </a:r>
            <a:endParaRPr lang="en-US" sz="825" dirty="0"/>
          </a:p>
        </p:txBody>
      </p:sp>
      <p:sp>
        <p:nvSpPr>
          <p:cNvPr id="216" name="Shape 203"/>
          <p:cNvSpPr/>
          <p:nvPr/>
        </p:nvSpPr>
        <p:spPr>
          <a:xfrm>
            <a:off x="7685633" y="6443663"/>
            <a:ext cx="1127671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7" name="Text 204"/>
          <p:cNvSpPr/>
          <p:nvPr/>
        </p:nvSpPr>
        <p:spPr>
          <a:xfrm>
            <a:off x="7799933" y="6100763"/>
            <a:ext cx="975271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Sophie R.</a:t>
            </a:r>
            <a:endParaRPr lang="en-US" sz="975" dirty="0"/>
          </a:p>
        </p:txBody>
      </p:sp>
      <p:sp>
        <p:nvSpPr>
          <p:cNvPr id="218" name="Shape 205"/>
          <p:cNvSpPr/>
          <p:nvPr/>
        </p:nvSpPr>
        <p:spPr>
          <a:xfrm>
            <a:off x="8813304" y="6443663"/>
            <a:ext cx="898178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9" name="Text 206"/>
          <p:cNvSpPr/>
          <p:nvPr/>
        </p:nvSpPr>
        <p:spPr>
          <a:xfrm>
            <a:off x="8927604" y="6100763"/>
            <a:ext cx="745778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17,50 €</a:t>
            </a:r>
            <a:endParaRPr lang="en-US" sz="1050" dirty="0"/>
          </a:p>
        </p:txBody>
      </p:sp>
      <p:sp>
        <p:nvSpPr>
          <p:cNvPr id="220" name="Shape 207"/>
          <p:cNvSpPr/>
          <p:nvPr/>
        </p:nvSpPr>
        <p:spPr>
          <a:xfrm>
            <a:off x="9711482" y="6443663"/>
            <a:ext cx="1183481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1" name="Shape 208"/>
          <p:cNvSpPr/>
          <p:nvPr/>
        </p:nvSpPr>
        <p:spPr>
          <a:xfrm>
            <a:off x="9825782" y="6129338"/>
            <a:ext cx="522089" cy="180975"/>
          </a:xfrm>
          <a:prstGeom prst="roundRect">
            <a:avLst>
              <a:gd name="adj" fmla="val 21053"/>
            </a:avLst>
          </a:prstGeom>
          <a:solidFill>
            <a:srgbClr val="4ADE80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2" name="Text 209"/>
          <p:cNvSpPr/>
          <p:nvPr/>
        </p:nvSpPr>
        <p:spPr>
          <a:xfrm>
            <a:off x="9892457" y="6157913"/>
            <a:ext cx="46493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RÉUSSI</a:t>
            </a:r>
            <a:endParaRPr lang="en-US" sz="750" dirty="0"/>
          </a:p>
        </p:txBody>
      </p:sp>
      <p:sp>
        <p:nvSpPr>
          <p:cNvPr id="223" name="Shape 210"/>
          <p:cNvSpPr/>
          <p:nvPr/>
        </p:nvSpPr>
        <p:spPr>
          <a:xfrm>
            <a:off x="10894963" y="6443663"/>
            <a:ext cx="102081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4" name="Text 211"/>
          <p:cNvSpPr/>
          <p:nvPr/>
        </p:nvSpPr>
        <p:spPr>
          <a:xfrm>
            <a:off x="11066413" y="6153150"/>
            <a:ext cx="527596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Stripe →</a:t>
            </a:r>
            <a:endParaRPr lang="en-US" sz="900" dirty="0"/>
          </a:p>
        </p:txBody>
      </p:sp>
      <p:sp>
        <p:nvSpPr>
          <p:cNvPr id="225" name="Shape 212"/>
          <p:cNvSpPr/>
          <p:nvPr/>
        </p:nvSpPr>
        <p:spPr>
          <a:xfrm>
            <a:off x="2371725" y="6910388"/>
            <a:ext cx="157430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6" name="Text 213"/>
          <p:cNvSpPr/>
          <p:nvPr/>
        </p:nvSpPr>
        <p:spPr>
          <a:xfrm>
            <a:off x="2486025" y="6567488"/>
            <a:ext cx="1421904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12 sept · 12:30</a:t>
            </a:r>
            <a:endParaRPr lang="en-US" sz="975" dirty="0"/>
          </a:p>
        </p:txBody>
      </p:sp>
      <p:sp>
        <p:nvSpPr>
          <p:cNvPr id="227" name="Shape 214"/>
          <p:cNvSpPr/>
          <p:nvPr/>
        </p:nvSpPr>
        <p:spPr>
          <a:xfrm>
            <a:off x="3946029" y="6910388"/>
            <a:ext cx="151834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8" name="Text 215"/>
          <p:cNvSpPr/>
          <p:nvPr/>
        </p:nvSpPr>
        <p:spPr>
          <a:xfrm>
            <a:off x="4060329" y="6567488"/>
            <a:ext cx="136594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pi_3K0PT...</a:t>
            </a:r>
            <a:endParaRPr lang="en-US" sz="825" dirty="0"/>
          </a:p>
        </p:txBody>
      </p:sp>
      <p:sp>
        <p:nvSpPr>
          <p:cNvPr id="229" name="Shape 216"/>
          <p:cNvSpPr/>
          <p:nvPr/>
        </p:nvSpPr>
        <p:spPr>
          <a:xfrm>
            <a:off x="5464373" y="6910388"/>
            <a:ext cx="1406277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30" name="Text 217"/>
          <p:cNvSpPr/>
          <p:nvPr/>
        </p:nvSpPr>
        <p:spPr>
          <a:xfrm>
            <a:off x="5578673" y="6567488"/>
            <a:ext cx="1253877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Capture totale</a:t>
            </a:r>
            <a:endParaRPr lang="en-US" sz="975" dirty="0"/>
          </a:p>
        </p:txBody>
      </p:sp>
      <p:sp>
        <p:nvSpPr>
          <p:cNvPr id="231" name="Shape 218"/>
          <p:cNvSpPr/>
          <p:nvPr/>
        </p:nvSpPr>
        <p:spPr>
          <a:xfrm>
            <a:off x="6870650" y="6910388"/>
            <a:ext cx="81498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32" name="Text 219"/>
          <p:cNvSpPr/>
          <p:nvPr/>
        </p:nvSpPr>
        <p:spPr>
          <a:xfrm>
            <a:off x="6984950" y="6567488"/>
            <a:ext cx="662583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QP2X9</a:t>
            </a:r>
            <a:endParaRPr lang="en-US" sz="825" dirty="0"/>
          </a:p>
        </p:txBody>
      </p:sp>
      <p:sp>
        <p:nvSpPr>
          <p:cNvPr id="233" name="Shape 220"/>
          <p:cNvSpPr/>
          <p:nvPr/>
        </p:nvSpPr>
        <p:spPr>
          <a:xfrm>
            <a:off x="7685633" y="6910388"/>
            <a:ext cx="1127671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34" name="Text 221"/>
          <p:cNvSpPr/>
          <p:nvPr/>
        </p:nvSpPr>
        <p:spPr>
          <a:xfrm>
            <a:off x="7799933" y="6567488"/>
            <a:ext cx="975271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Julien D.</a:t>
            </a:r>
            <a:endParaRPr lang="en-US" sz="975" dirty="0"/>
          </a:p>
        </p:txBody>
      </p:sp>
      <p:sp>
        <p:nvSpPr>
          <p:cNvPr id="235" name="Shape 222"/>
          <p:cNvSpPr/>
          <p:nvPr/>
        </p:nvSpPr>
        <p:spPr>
          <a:xfrm>
            <a:off x="8813304" y="6910388"/>
            <a:ext cx="898178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36" name="Text 223"/>
          <p:cNvSpPr/>
          <p:nvPr/>
        </p:nvSpPr>
        <p:spPr>
          <a:xfrm>
            <a:off x="8927604" y="6567488"/>
            <a:ext cx="745778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200,00 €</a:t>
            </a:r>
            <a:endParaRPr lang="en-US" sz="1050" dirty="0"/>
          </a:p>
        </p:txBody>
      </p:sp>
      <p:sp>
        <p:nvSpPr>
          <p:cNvPr id="237" name="Shape 224"/>
          <p:cNvSpPr/>
          <p:nvPr/>
        </p:nvSpPr>
        <p:spPr>
          <a:xfrm>
            <a:off x="9711482" y="6910388"/>
            <a:ext cx="1183481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38" name="Shape 225"/>
          <p:cNvSpPr/>
          <p:nvPr/>
        </p:nvSpPr>
        <p:spPr>
          <a:xfrm>
            <a:off x="9825782" y="6596063"/>
            <a:ext cx="522089" cy="180975"/>
          </a:xfrm>
          <a:prstGeom prst="roundRect">
            <a:avLst>
              <a:gd name="adj" fmla="val 21053"/>
            </a:avLst>
          </a:prstGeom>
          <a:solidFill>
            <a:srgbClr val="D63232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39" name="Text 226"/>
          <p:cNvSpPr/>
          <p:nvPr/>
        </p:nvSpPr>
        <p:spPr>
          <a:xfrm>
            <a:off x="9892457" y="6624638"/>
            <a:ext cx="46493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D6323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RÉUSSI</a:t>
            </a:r>
            <a:endParaRPr lang="en-US" sz="750" dirty="0"/>
          </a:p>
        </p:txBody>
      </p:sp>
      <p:sp>
        <p:nvSpPr>
          <p:cNvPr id="240" name="Shape 227"/>
          <p:cNvSpPr/>
          <p:nvPr/>
        </p:nvSpPr>
        <p:spPr>
          <a:xfrm>
            <a:off x="10894963" y="6910388"/>
            <a:ext cx="102081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1" name="Text 228"/>
          <p:cNvSpPr/>
          <p:nvPr/>
        </p:nvSpPr>
        <p:spPr>
          <a:xfrm>
            <a:off x="11066413" y="6619875"/>
            <a:ext cx="527596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Stripe →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E6E5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71450" y="133350"/>
            <a:ext cx="1466850" cy="238125"/>
          </a:xfrm>
          <a:prstGeom prst="roundRect">
            <a:avLst>
              <a:gd name="adj" fmla="val 16000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>
                <a:alpha val="6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276225" y="190500"/>
            <a:ext cx="133350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kern="0" spc="45" dirty="0">
                <a:solidFill>
                  <a:srgbClr val="6B686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SITES · MULTI-TENANT</a:t>
            </a:r>
            <a:endParaRPr lang="en-US" sz="75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2192000" cy="7810500"/>
          </a:xfrm>
          <a:prstGeom prst="roundRect">
            <a:avLst>
              <a:gd name="adj" fmla="val 1220"/>
            </a:avLst>
          </a:prstGeom>
          <a:solidFill>
            <a:srgbClr val="35363A"/>
          </a:solidFill>
          <a:ln/>
          <a:effectLst>
            <a:outerShdw blurRad="762000" dist="2286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12192000" cy="419100"/>
          </a:xfrm>
          <a:prstGeom prst="rect">
            <a:avLst/>
          </a:prstGeom>
          <a:solidFill>
            <a:srgbClr val="202124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133350" y="152400"/>
            <a:ext cx="114300" cy="114300"/>
          </a:xfrm>
          <a:prstGeom prst="ellipse">
            <a:avLst/>
          </a:prstGeom>
          <a:solidFill>
            <a:srgbClr val="FF5F57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323850" y="152400"/>
            <a:ext cx="114300" cy="114300"/>
          </a:xfrm>
          <a:prstGeom prst="ellipse">
            <a:avLst/>
          </a:prstGeom>
          <a:solidFill>
            <a:srgbClr val="FEBC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" name="Shape 6"/>
          <p:cNvSpPr/>
          <p:nvPr/>
        </p:nvSpPr>
        <p:spPr>
          <a:xfrm>
            <a:off x="514350" y="152400"/>
            <a:ext cx="114300" cy="114300"/>
          </a:xfrm>
          <a:prstGeom prst="ellipse">
            <a:avLst/>
          </a:prstGeom>
          <a:solidFill>
            <a:srgbClr val="28C84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" name="Shape 7"/>
          <p:cNvSpPr/>
          <p:nvPr/>
        </p:nvSpPr>
        <p:spPr>
          <a:xfrm>
            <a:off x="800100" y="95250"/>
            <a:ext cx="1143000" cy="323850"/>
          </a:xfrm>
          <a:prstGeom prst="roundRect">
            <a:avLst>
              <a:gd name="adj" fmla="val 23529"/>
            </a:avLst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900" y="323850"/>
            <a:ext cx="76200" cy="95250"/>
          </a:xfrm>
          <a:prstGeom prst="rect">
            <a:avLst/>
          </a:prstGeom>
        </p:spPr>
      </p:pic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1943100" y="323850"/>
            <a:ext cx="76200" cy="95250"/>
          </a:xfrm>
          <a:prstGeom prst="rect">
            <a:avLst/>
          </a:prstGeom>
        </p:spPr>
      </p:pic>
      <p:sp>
        <p:nvSpPr>
          <p:cNvPr id="12" name="Shape 8"/>
          <p:cNvSpPr/>
          <p:nvPr/>
        </p:nvSpPr>
        <p:spPr>
          <a:xfrm>
            <a:off x="914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" name="Text 9"/>
          <p:cNvSpPr/>
          <p:nvPr/>
        </p:nvSpPr>
        <p:spPr>
          <a:xfrm>
            <a:off x="1123950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Sites</a:t>
            </a:r>
            <a:endParaRPr lang="en-US" sz="900" dirty="0"/>
          </a:p>
        </p:txBody>
      </p:sp>
      <p:sp>
        <p:nvSpPr>
          <p:cNvPr id="14" name="Shape 10"/>
          <p:cNvSpPr/>
          <p:nvPr/>
        </p:nvSpPr>
        <p:spPr>
          <a:xfrm>
            <a:off x="2057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" name="Text 11"/>
          <p:cNvSpPr/>
          <p:nvPr/>
        </p:nvSpPr>
        <p:spPr>
          <a:xfrm>
            <a:off x="2266950" y="180975"/>
            <a:ext cx="94863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Stripe Dashboard</a:t>
            </a:r>
            <a:endParaRPr lang="en-US" sz="900" dirty="0"/>
          </a:p>
        </p:txBody>
      </p:sp>
      <p:sp>
        <p:nvSpPr>
          <p:cNvPr id="16" name="Shape 12"/>
          <p:cNvSpPr/>
          <p:nvPr/>
        </p:nvSpPr>
        <p:spPr>
          <a:xfrm>
            <a:off x="336798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" name="Text 13"/>
          <p:cNvSpPr/>
          <p:nvPr/>
        </p:nvSpPr>
        <p:spPr>
          <a:xfrm>
            <a:off x="3577530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Notion</a:t>
            </a:r>
            <a:endParaRPr lang="en-US" sz="900" dirty="0"/>
          </a:p>
        </p:txBody>
      </p:sp>
      <p:sp>
        <p:nvSpPr>
          <p:cNvPr id="18" name="Shape 14"/>
          <p:cNvSpPr/>
          <p:nvPr/>
        </p:nvSpPr>
        <p:spPr>
          <a:xfrm>
            <a:off x="0" y="419100"/>
            <a:ext cx="12192000" cy="381000"/>
          </a:xfrm>
          <a:prstGeom prst="rect">
            <a:avLst/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" name="Shape 15"/>
          <p:cNvSpPr/>
          <p:nvPr/>
        </p:nvSpPr>
        <p:spPr>
          <a:xfrm>
            <a:off x="1333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" name="Shape 16"/>
          <p:cNvSpPr/>
          <p:nvPr/>
        </p:nvSpPr>
        <p:spPr>
          <a:xfrm>
            <a:off x="438150" y="466725"/>
            <a:ext cx="11315700" cy="285750"/>
          </a:xfrm>
          <a:prstGeom prst="roundRect">
            <a:avLst>
              <a:gd name="adj" fmla="val 50000"/>
            </a:avLst>
          </a:prstGeom>
          <a:solidFill>
            <a:srgbClr val="282A2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" name="Shape 17"/>
          <p:cNvSpPr/>
          <p:nvPr/>
        </p:nvSpPr>
        <p:spPr>
          <a:xfrm>
            <a:off x="571500" y="552450"/>
            <a:ext cx="114300" cy="1143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" name="Text 18"/>
          <p:cNvSpPr/>
          <p:nvPr/>
        </p:nvSpPr>
        <p:spPr>
          <a:xfrm>
            <a:off x="762000" y="528638"/>
            <a:ext cx="11184255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admin.toolbox24.fr/sites</a:t>
            </a:r>
            <a:endParaRPr lang="en-US" sz="975" dirty="0"/>
          </a:p>
        </p:txBody>
      </p:sp>
      <p:sp>
        <p:nvSpPr>
          <p:cNvPr id="23" name="Shape 19"/>
          <p:cNvSpPr/>
          <p:nvPr/>
        </p:nvSpPr>
        <p:spPr>
          <a:xfrm>
            <a:off x="119062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" name="Shape 20"/>
          <p:cNvSpPr/>
          <p:nvPr/>
        </p:nvSpPr>
        <p:spPr>
          <a:xfrm>
            <a:off x="0" y="800100"/>
            <a:ext cx="12192000" cy="70104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" name="Shape 21"/>
          <p:cNvSpPr/>
          <p:nvPr/>
        </p:nvSpPr>
        <p:spPr>
          <a:xfrm>
            <a:off x="0" y="800100"/>
            <a:ext cx="12192000" cy="7010400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6" name="Shape 22"/>
          <p:cNvSpPr/>
          <p:nvPr/>
        </p:nvSpPr>
        <p:spPr>
          <a:xfrm>
            <a:off x="0" y="800100"/>
            <a:ext cx="2095500" cy="7010400"/>
          </a:xfrm>
          <a:prstGeom prst="rect">
            <a:avLst/>
          </a:prstGeom>
          <a:solidFill>
            <a:srgbClr val="0D0D0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7" name="Shape 23"/>
          <p:cNvSpPr/>
          <p:nvPr/>
        </p:nvSpPr>
        <p:spPr>
          <a:xfrm>
            <a:off x="2085975" y="800100"/>
            <a:ext cx="9525" cy="7010400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8" name="Shape 24"/>
          <p:cNvSpPr/>
          <p:nvPr/>
        </p:nvSpPr>
        <p:spPr>
          <a:xfrm>
            <a:off x="114300" y="1495425"/>
            <a:ext cx="18573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9" name="Text 25"/>
          <p:cNvSpPr/>
          <p:nvPr/>
        </p:nvSpPr>
        <p:spPr>
          <a:xfrm>
            <a:off x="209550" y="1038225"/>
            <a:ext cx="8255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125" b="1" kern="0" spc="-22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TOOLBOX</a:t>
            </a:r>
            <a:endParaRPr lang="en-US" sz="1125" dirty="0"/>
          </a:p>
        </p:txBody>
      </p:sp>
      <p:sp>
        <p:nvSpPr>
          <p:cNvPr id="30" name="Shape 26"/>
          <p:cNvSpPr/>
          <p:nvPr/>
        </p:nvSpPr>
        <p:spPr>
          <a:xfrm>
            <a:off x="977950" y="1038225"/>
            <a:ext cx="261193" cy="152400"/>
          </a:xfrm>
          <a:prstGeom prst="roundRect">
            <a:avLst>
              <a:gd name="adj" fmla="val 12500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1" name="Text 27"/>
          <p:cNvSpPr/>
          <p:nvPr/>
        </p:nvSpPr>
        <p:spPr>
          <a:xfrm>
            <a:off x="1016050" y="1038225"/>
            <a:ext cx="261193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125" b="1" kern="0" spc="-22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24</a:t>
            </a:r>
            <a:endParaRPr lang="en-US" sz="1125" dirty="0"/>
          </a:p>
        </p:txBody>
      </p:sp>
      <p:sp>
        <p:nvSpPr>
          <p:cNvPr id="32" name="Text 28"/>
          <p:cNvSpPr/>
          <p:nvPr/>
        </p:nvSpPr>
        <p:spPr>
          <a:xfrm>
            <a:off x="209550" y="1228725"/>
            <a:ext cx="1743075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108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BACK-OFFICE · OPÉRATEUR</a:t>
            </a:r>
            <a:endParaRPr lang="en-US" sz="675" dirty="0"/>
          </a:p>
        </p:txBody>
      </p:sp>
      <p:sp>
        <p:nvSpPr>
          <p:cNvPr id="33" name="Text 29"/>
          <p:cNvSpPr/>
          <p:nvPr/>
        </p:nvSpPr>
        <p:spPr>
          <a:xfrm>
            <a:off x="209550" y="1790700"/>
            <a:ext cx="1743075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95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EXPLOITATION</a:t>
            </a:r>
            <a:endParaRPr lang="en-US" sz="675" dirty="0"/>
          </a:p>
        </p:txBody>
      </p:sp>
      <p:pic>
        <p:nvPicPr>
          <p:cNvPr id="34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9550" y="2081212"/>
            <a:ext cx="142875" cy="142875"/>
          </a:xfrm>
          <a:prstGeom prst="rect">
            <a:avLst/>
          </a:prstGeom>
        </p:spPr>
      </p:pic>
      <p:sp>
        <p:nvSpPr>
          <p:cNvPr id="35" name="Text 30"/>
          <p:cNvSpPr/>
          <p:nvPr/>
        </p:nvSpPr>
        <p:spPr>
          <a:xfrm>
            <a:off x="447675" y="2076450"/>
            <a:ext cx="1022449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Vue d'ensemble</a:t>
            </a:r>
            <a:endParaRPr lang="en-US" sz="975" dirty="0"/>
          </a:p>
        </p:txBody>
      </p:sp>
      <p:pic>
        <p:nvPicPr>
          <p:cNvPr id="36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9550" y="2424113"/>
            <a:ext cx="142875" cy="142875"/>
          </a:xfrm>
          <a:prstGeom prst="rect">
            <a:avLst/>
          </a:prstGeom>
        </p:spPr>
      </p:pic>
      <p:sp>
        <p:nvSpPr>
          <p:cNvPr id="37" name="Text 31"/>
          <p:cNvSpPr/>
          <p:nvPr/>
        </p:nvSpPr>
        <p:spPr>
          <a:xfrm>
            <a:off x="447675" y="2419350"/>
            <a:ext cx="1060996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File de validation</a:t>
            </a:r>
            <a:endParaRPr lang="en-US" sz="975" dirty="0"/>
          </a:p>
        </p:txBody>
      </p:sp>
      <p:sp>
        <p:nvSpPr>
          <p:cNvPr id="38" name="Shape 32"/>
          <p:cNvSpPr/>
          <p:nvPr/>
        </p:nvSpPr>
        <p:spPr>
          <a:xfrm>
            <a:off x="1704975" y="2424113"/>
            <a:ext cx="171450" cy="142875"/>
          </a:xfrm>
          <a:prstGeom prst="ellipse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9" name="Text 33"/>
          <p:cNvSpPr/>
          <p:nvPr/>
        </p:nvSpPr>
        <p:spPr>
          <a:xfrm>
            <a:off x="1762125" y="2433637"/>
            <a:ext cx="1333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8</a:t>
            </a:r>
            <a:endParaRPr lang="en-US" sz="750" dirty="0"/>
          </a:p>
        </p:txBody>
      </p:sp>
      <p:pic>
        <p:nvPicPr>
          <p:cNvPr id="40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550" y="2767013"/>
            <a:ext cx="142875" cy="142875"/>
          </a:xfrm>
          <a:prstGeom prst="rect">
            <a:avLst/>
          </a:prstGeom>
        </p:spPr>
      </p:pic>
      <p:sp>
        <p:nvSpPr>
          <p:cNvPr id="41" name="Text 34"/>
          <p:cNvSpPr/>
          <p:nvPr/>
        </p:nvSpPr>
        <p:spPr>
          <a:xfrm>
            <a:off x="447675" y="2762250"/>
            <a:ext cx="601414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Sessions</a:t>
            </a:r>
            <a:endParaRPr lang="en-US" sz="975" dirty="0"/>
          </a:p>
        </p:txBody>
      </p:sp>
      <p:pic>
        <p:nvPicPr>
          <p:cNvPr id="42" name="Image 5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9550" y="3109913"/>
            <a:ext cx="142875" cy="142875"/>
          </a:xfrm>
          <a:prstGeom prst="rect">
            <a:avLst/>
          </a:prstGeom>
        </p:spPr>
      </p:pic>
      <p:sp>
        <p:nvSpPr>
          <p:cNvPr id="43" name="Text 35"/>
          <p:cNvSpPr/>
          <p:nvPr/>
        </p:nvSpPr>
        <p:spPr>
          <a:xfrm>
            <a:off x="447675" y="3105150"/>
            <a:ext cx="93732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Casiers &amp; sites</a:t>
            </a:r>
            <a:endParaRPr lang="en-US" sz="975" dirty="0"/>
          </a:p>
        </p:txBody>
      </p:sp>
      <p:sp>
        <p:nvSpPr>
          <p:cNvPr id="44" name="Text 36"/>
          <p:cNvSpPr/>
          <p:nvPr/>
        </p:nvSpPr>
        <p:spPr>
          <a:xfrm>
            <a:off x="209550" y="3505200"/>
            <a:ext cx="1743075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95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ADMINISTRATION</a:t>
            </a:r>
            <a:endParaRPr lang="en-US" sz="675" dirty="0"/>
          </a:p>
        </p:txBody>
      </p:sp>
      <p:pic>
        <p:nvPicPr>
          <p:cNvPr id="45" name="Image 6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9550" y="3795713"/>
            <a:ext cx="142875" cy="142875"/>
          </a:xfrm>
          <a:prstGeom prst="rect">
            <a:avLst/>
          </a:prstGeom>
        </p:spPr>
      </p:pic>
      <p:sp>
        <p:nvSpPr>
          <p:cNvPr id="46" name="Text 37"/>
          <p:cNvSpPr/>
          <p:nvPr/>
        </p:nvSpPr>
        <p:spPr>
          <a:xfrm>
            <a:off x="447675" y="3790950"/>
            <a:ext cx="730448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Utilisateurs</a:t>
            </a:r>
            <a:endParaRPr lang="en-US" sz="975" dirty="0"/>
          </a:p>
        </p:txBody>
      </p:sp>
      <p:pic>
        <p:nvPicPr>
          <p:cNvPr id="47" name="Image 7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550" y="4138613"/>
            <a:ext cx="142875" cy="142875"/>
          </a:xfrm>
          <a:prstGeom prst="rect">
            <a:avLst/>
          </a:prstGeom>
        </p:spPr>
      </p:pic>
      <p:sp>
        <p:nvSpPr>
          <p:cNvPr id="48" name="Text 38"/>
          <p:cNvSpPr/>
          <p:nvPr/>
        </p:nvSpPr>
        <p:spPr>
          <a:xfrm>
            <a:off x="447675" y="4133850"/>
            <a:ext cx="685502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Paiements</a:t>
            </a:r>
            <a:endParaRPr lang="en-US" sz="975" dirty="0"/>
          </a:p>
        </p:txBody>
      </p:sp>
      <p:pic>
        <p:nvPicPr>
          <p:cNvPr id="49" name="Image 8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09550" y="4481513"/>
            <a:ext cx="142875" cy="142875"/>
          </a:xfrm>
          <a:prstGeom prst="rect">
            <a:avLst/>
          </a:prstGeom>
        </p:spPr>
      </p:pic>
      <p:sp>
        <p:nvSpPr>
          <p:cNvPr id="50" name="Text 39"/>
          <p:cNvSpPr/>
          <p:nvPr/>
        </p:nvSpPr>
        <p:spPr>
          <a:xfrm>
            <a:off x="447675" y="4476750"/>
            <a:ext cx="609302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Incidents</a:t>
            </a:r>
            <a:endParaRPr lang="en-US" sz="975" dirty="0"/>
          </a:p>
        </p:txBody>
      </p:sp>
      <p:sp>
        <p:nvSpPr>
          <p:cNvPr id="51" name="Shape 40"/>
          <p:cNvSpPr/>
          <p:nvPr/>
        </p:nvSpPr>
        <p:spPr>
          <a:xfrm>
            <a:off x="1704975" y="4481513"/>
            <a:ext cx="171450" cy="142875"/>
          </a:xfrm>
          <a:prstGeom prst="ellipse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2" name="Text 41"/>
          <p:cNvSpPr/>
          <p:nvPr/>
        </p:nvSpPr>
        <p:spPr>
          <a:xfrm>
            <a:off x="1762125" y="4491038"/>
            <a:ext cx="1333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</a:t>
            </a:r>
            <a:endParaRPr lang="en-US" sz="750" dirty="0"/>
          </a:p>
        </p:txBody>
      </p:sp>
      <p:pic>
        <p:nvPicPr>
          <p:cNvPr id="53" name="Image 9" descr="preencoded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09550" y="4824413"/>
            <a:ext cx="142875" cy="142875"/>
          </a:xfrm>
          <a:prstGeom prst="rect">
            <a:avLst/>
          </a:prstGeom>
        </p:spPr>
      </p:pic>
      <p:sp>
        <p:nvSpPr>
          <p:cNvPr id="54" name="Text 42"/>
          <p:cNvSpPr/>
          <p:nvPr/>
        </p:nvSpPr>
        <p:spPr>
          <a:xfrm>
            <a:off x="447675" y="4819650"/>
            <a:ext cx="6445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Reporting</a:t>
            </a:r>
            <a:endParaRPr lang="en-US" sz="975" dirty="0"/>
          </a:p>
        </p:txBody>
      </p:sp>
      <p:sp>
        <p:nvSpPr>
          <p:cNvPr id="55" name="Shape 43"/>
          <p:cNvSpPr/>
          <p:nvPr/>
        </p:nvSpPr>
        <p:spPr>
          <a:xfrm>
            <a:off x="114300" y="7229475"/>
            <a:ext cx="18573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6" name="Shape 44"/>
          <p:cNvSpPr/>
          <p:nvPr/>
        </p:nvSpPr>
        <p:spPr>
          <a:xfrm>
            <a:off x="209550" y="7353300"/>
            <a:ext cx="209550" cy="209550"/>
          </a:xfrm>
          <a:prstGeom prst="ellipse">
            <a:avLst/>
          </a:prstGeom>
          <a:solidFill>
            <a:srgbClr val="1C1C1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7" name="Text 45"/>
          <p:cNvSpPr/>
          <p:nvPr/>
        </p:nvSpPr>
        <p:spPr>
          <a:xfrm>
            <a:off x="247352" y="7410450"/>
            <a:ext cx="209996" cy="133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GB</a:t>
            </a:r>
            <a:endParaRPr lang="en-US" sz="675" dirty="0"/>
          </a:p>
        </p:txBody>
      </p:sp>
      <p:sp>
        <p:nvSpPr>
          <p:cNvPr id="58" name="Text 46"/>
          <p:cNvSpPr/>
          <p:nvPr/>
        </p:nvSpPr>
        <p:spPr>
          <a:xfrm>
            <a:off x="514350" y="7381875"/>
            <a:ext cx="806797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Guillaume B.</a:t>
            </a:r>
            <a:endParaRPr lang="en-US" sz="975" dirty="0"/>
          </a:p>
        </p:txBody>
      </p:sp>
      <p:sp>
        <p:nvSpPr>
          <p:cNvPr id="59" name="Shape 47"/>
          <p:cNvSpPr/>
          <p:nvPr/>
        </p:nvSpPr>
        <p:spPr>
          <a:xfrm>
            <a:off x="2095500" y="800100"/>
            <a:ext cx="10096500" cy="714375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0" name="Shape 48"/>
          <p:cNvSpPr/>
          <p:nvPr/>
        </p:nvSpPr>
        <p:spPr>
          <a:xfrm>
            <a:off x="2095500" y="1504950"/>
            <a:ext cx="1009650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1" name="Text 49"/>
          <p:cNvSpPr/>
          <p:nvPr/>
        </p:nvSpPr>
        <p:spPr>
          <a:xfrm>
            <a:off x="2324100" y="1070372"/>
            <a:ext cx="1489472" cy="20240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125" b="1" kern="0" spc="-1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Sites &amp; implantations</a:t>
            </a:r>
            <a:endParaRPr lang="en-US" sz="1125" dirty="0"/>
          </a:p>
        </p:txBody>
      </p:sp>
      <p:sp>
        <p:nvSpPr>
          <p:cNvPr id="62" name="Shape 50"/>
          <p:cNvSpPr/>
          <p:nvPr/>
        </p:nvSpPr>
        <p:spPr>
          <a:xfrm>
            <a:off x="3870722" y="914400"/>
            <a:ext cx="2671167" cy="476250"/>
          </a:xfrm>
          <a:prstGeom prst="roundRect">
            <a:avLst>
              <a:gd name="adj" fmla="val 16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63" name="Image 10" descr="preencoded.pn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994547" y="1085850"/>
            <a:ext cx="113854" cy="133350"/>
          </a:xfrm>
          <a:prstGeom prst="rect">
            <a:avLst/>
          </a:prstGeom>
        </p:spPr>
      </p:pic>
      <p:sp>
        <p:nvSpPr>
          <p:cNvPr id="64" name="Text 51"/>
          <p:cNvSpPr/>
          <p:nvPr/>
        </p:nvSpPr>
        <p:spPr>
          <a:xfrm>
            <a:off x="4184600" y="1000125"/>
            <a:ext cx="2051447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Rechercher session, utilisateur, casier…</a:t>
            </a:r>
            <a:endParaRPr lang="en-US" sz="975" dirty="0"/>
          </a:p>
        </p:txBody>
      </p:sp>
      <p:sp>
        <p:nvSpPr>
          <p:cNvPr id="65" name="Text 52"/>
          <p:cNvSpPr/>
          <p:nvPr/>
        </p:nvSpPr>
        <p:spPr>
          <a:xfrm>
            <a:off x="6236047" y="1085850"/>
            <a:ext cx="258217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⌘K</a:t>
            </a:r>
            <a:endParaRPr lang="en-US" sz="825" dirty="0"/>
          </a:p>
        </p:txBody>
      </p:sp>
      <p:sp>
        <p:nvSpPr>
          <p:cNvPr id="66" name="Shape 53"/>
          <p:cNvSpPr/>
          <p:nvPr/>
        </p:nvSpPr>
        <p:spPr>
          <a:xfrm>
            <a:off x="9232106" y="1033462"/>
            <a:ext cx="1573560" cy="238125"/>
          </a:xfrm>
          <a:prstGeom prst="roundRect">
            <a:avLst>
              <a:gd name="adj" fmla="val 50000"/>
            </a:avLst>
          </a:prstGeom>
          <a:solidFill>
            <a:srgbClr val="4ADE80">
              <a:alpha val="8000"/>
            </a:srgbClr>
          </a:solidFill>
          <a:ln w="9525">
            <a:solidFill>
              <a:srgbClr val="4ADE80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7" name="Shape 54"/>
          <p:cNvSpPr/>
          <p:nvPr/>
        </p:nvSpPr>
        <p:spPr>
          <a:xfrm>
            <a:off x="9336881" y="1123950"/>
            <a:ext cx="57150" cy="57150"/>
          </a:xfrm>
          <a:prstGeom prst="ellipse">
            <a:avLst/>
          </a:prstGeom>
          <a:solidFill>
            <a:srgbClr val="4ADE80">
              <a:alpha val="68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8" name="Text 55"/>
          <p:cNvSpPr/>
          <p:nvPr/>
        </p:nvSpPr>
        <p:spPr>
          <a:xfrm>
            <a:off x="9470231" y="1090613"/>
            <a:ext cx="130686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REALTIME · SUPABASE</a:t>
            </a:r>
            <a:endParaRPr lang="en-US" sz="750" dirty="0"/>
          </a:p>
        </p:txBody>
      </p:sp>
      <p:sp>
        <p:nvSpPr>
          <p:cNvPr id="69" name="Shape 56"/>
          <p:cNvSpPr/>
          <p:nvPr/>
        </p:nvSpPr>
        <p:spPr>
          <a:xfrm>
            <a:off x="10939016" y="1023938"/>
            <a:ext cx="1024384" cy="257175"/>
          </a:xfrm>
          <a:prstGeom prst="roundRect">
            <a:avLst>
              <a:gd name="adj" fmla="val 25926"/>
            </a:avLst>
          </a:prstGeom>
          <a:solidFill>
            <a:srgbClr val="131315"/>
          </a:solidFill>
          <a:ln w="9525">
            <a:solidFill>
              <a:srgbClr val="38383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0" name="Text 57"/>
          <p:cNvSpPr/>
          <p:nvPr/>
        </p:nvSpPr>
        <p:spPr>
          <a:xfrm>
            <a:off x="11005691" y="1081088"/>
            <a:ext cx="891034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Site Lyon-Est ▾</a:t>
            </a:r>
            <a:endParaRPr lang="en-US" sz="900" dirty="0"/>
          </a:p>
        </p:txBody>
      </p:sp>
      <p:sp>
        <p:nvSpPr>
          <p:cNvPr id="71" name="Shape 58"/>
          <p:cNvSpPr/>
          <p:nvPr/>
        </p:nvSpPr>
        <p:spPr>
          <a:xfrm>
            <a:off x="2095500" y="2428875"/>
            <a:ext cx="1009650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2" name="Text 59"/>
          <p:cNvSpPr/>
          <p:nvPr/>
        </p:nvSpPr>
        <p:spPr>
          <a:xfrm>
            <a:off x="2362200" y="1781175"/>
            <a:ext cx="246518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3 SITES ACTIFS · 1 EN PRÉPARATION</a:t>
            </a:r>
            <a:endParaRPr lang="en-US" sz="750" dirty="0"/>
          </a:p>
        </p:txBody>
      </p:sp>
      <p:sp>
        <p:nvSpPr>
          <p:cNvPr id="73" name="Text 60"/>
          <p:cNvSpPr/>
          <p:nvPr/>
        </p:nvSpPr>
        <p:spPr>
          <a:xfrm>
            <a:off x="2362200" y="1962150"/>
            <a:ext cx="2465189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kern="0" spc="-42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Réseau Toolbox24</a:t>
            </a:r>
            <a:endParaRPr lang="en-US" sz="2100" dirty="0"/>
          </a:p>
        </p:txBody>
      </p:sp>
      <p:sp>
        <p:nvSpPr>
          <p:cNvPr id="74" name="Shape 61"/>
          <p:cNvSpPr/>
          <p:nvPr/>
        </p:nvSpPr>
        <p:spPr>
          <a:xfrm>
            <a:off x="10801499" y="1971675"/>
            <a:ext cx="1123801" cy="285750"/>
          </a:xfrm>
          <a:prstGeom prst="roundRect">
            <a:avLst>
              <a:gd name="adj" fmla="val 23333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5" name="Text 62"/>
          <p:cNvSpPr/>
          <p:nvPr/>
        </p:nvSpPr>
        <p:spPr>
          <a:xfrm>
            <a:off x="10896749" y="2047875"/>
            <a:ext cx="933301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75" b="1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+ Ouvrir un site</a:t>
            </a:r>
            <a:endParaRPr lang="en-US" sz="975" dirty="0"/>
          </a:p>
        </p:txBody>
      </p:sp>
      <p:sp>
        <p:nvSpPr>
          <p:cNvPr id="76" name="Shape 63"/>
          <p:cNvSpPr/>
          <p:nvPr/>
        </p:nvSpPr>
        <p:spPr>
          <a:xfrm>
            <a:off x="2362200" y="2667000"/>
            <a:ext cx="3098750" cy="1381125"/>
          </a:xfrm>
          <a:prstGeom prst="roundRect">
            <a:avLst>
              <a:gd name="adj" fmla="val 6897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7" name="Text 64"/>
          <p:cNvSpPr/>
          <p:nvPr/>
        </p:nvSpPr>
        <p:spPr>
          <a:xfrm>
            <a:off x="2543175" y="2847975"/>
            <a:ext cx="708273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200" b="1" kern="0" spc="-12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Lyon-Est</a:t>
            </a:r>
            <a:endParaRPr lang="en-US" sz="1200" dirty="0"/>
          </a:p>
        </p:txBody>
      </p:sp>
      <p:sp>
        <p:nvSpPr>
          <p:cNvPr id="78" name="Shape 65"/>
          <p:cNvSpPr/>
          <p:nvPr/>
        </p:nvSpPr>
        <p:spPr>
          <a:xfrm>
            <a:off x="4822775" y="2847975"/>
            <a:ext cx="457200" cy="180975"/>
          </a:xfrm>
          <a:prstGeom prst="roundRect">
            <a:avLst>
              <a:gd name="adj" fmla="val 21053"/>
            </a:avLst>
          </a:prstGeom>
          <a:solidFill>
            <a:srgbClr val="4ADE80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9" name="Text 66"/>
          <p:cNvSpPr/>
          <p:nvPr/>
        </p:nvSpPr>
        <p:spPr>
          <a:xfrm>
            <a:off x="4889450" y="2876550"/>
            <a:ext cx="4000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ACTIF</a:t>
            </a:r>
            <a:endParaRPr lang="en-US" sz="750" dirty="0"/>
          </a:p>
        </p:txBody>
      </p:sp>
      <p:sp>
        <p:nvSpPr>
          <p:cNvPr id="80" name="Text 67"/>
          <p:cNvSpPr/>
          <p:nvPr/>
        </p:nvSpPr>
        <p:spPr>
          <a:xfrm>
            <a:off x="2543175" y="3086100"/>
            <a:ext cx="2818904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87 av. Jean-Mermoz · 69008</a:t>
            </a:r>
            <a:endParaRPr lang="en-US" sz="825" dirty="0"/>
          </a:p>
        </p:txBody>
      </p:sp>
      <p:sp>
        <p:nvSpPr>
          <p:cNvPr id="81" name="Shape 68"/>
          <p:cNvSpPr/>
          <p:nvPr/>
        </p:nvSpPr>
        <p:spPr>
          <a:xfrm>
            <a:off x="2543175" y="3352800"/>
            <a:ext cx="273680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2" name="Text 69"/>
          <p:cNvSpPr/>
          <p:nvPr/>
        </p:nvSpPr>
        <p:spPr>
          <a:xfrm>
            <a:off x="2543175" y="3495675"/>
            <a:ext cx="899517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CASIERS</a:t>
            </a:r>
            <a:endParaRPr lang="en-US" sz="825" dirty="0"/>
          </a:p>
        </p:txBody>
      </p:sp>
      <p:sp>
        <p:nvSpPr>
          <p:cNvPr id="83" name="Text 70"/>
          <p:cNvSpPr/>
          <p:nvPr/>
        </p:nvSpPr>
        <p:spPr>
          <a:xfrm>
            <a:off x="2543175" y="3657600"/>
            <a:ext cx="899517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24</a:t>
            </a:r>
            <a:endParaRPr lang="en-US" sz="1500" dirty="0"/>
          </a:p>
        </p:txBody>
      </p:sp>
      <p:sp>
        <p:nvSpPr>
          <p:cNvPr id="84" name="Text 71"/>
          <p:cNvSpPr/>
          <p:nvPr/>
        </p:nvSpPr>
        <p:spPr>
          <a:xfrm>
            <a:off x="3499842" y="3495675"/>
            <a:ext cx="899666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EN COURS</a:t>
            </a:r>
            <a:endParaRPr lang="en-US" sz="825" dirty="0"/>
          </a:p>
        </p:txBody>
      </p:sp>
      <p:sp>
        <p:nvSpPr>
          <p:cNvPr id="85" name="Text 72"/>
          <p:cNvSpPr/>
          <p:nvPr/>
        </p:nvSpPr>
        <p:spPr>
          <a:xfrm>
            <a:off x="3499842" y="3657600"/>
            <a:ext cx="899666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5A623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14</a:t>
            </a:r>
            <a:endParaRPr lang="en-US" sz="1500" dirty="0"/>
          </a:p>
        </p:txBody>
      </p:sp>
      <p:sp>
        <p:nvSpPr>
          <p:cNvPr id="86" name="Text 73"/>
          <p:cNvSpPr/>
          <p:nvPr/>
        </p:nvSpPr>
        <p:spPr>
          <a:xfrm>
            <a:off x="4456658" y="3495675"/>
            <a:ext cx="899517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OCCUP.</a:t>
            </a:r>
            <a:endParaRPr lang="en-US" sz="825" dirty="0"/>
          </a:p>
        </p:txBody>
      </p:sp>
      <p:sp>
        <p:nvSpPr>
          <p:cNvPr id="87" name="Text 74"/>
          <p:cNvSpPr/>
          <p:nvPr/>
        </p:nvSpPr>
        <p:spPr>
          <a:xfrm>
            <a:off x="4456658" y="3657600"/>
            <a:ext cx="899517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58%</a:t>
            </a:r>
            <a:endParaRPr lang="en-US" sz="1500" dirty="0"/>
          </a:p>
        </p:txBody>
      </p:sp>
      <p:sp>
        <p:nvSpPr>
          <p:cNvPr id="88" name="Shape 75"/>
          <p:cNvSpPr/>
          <p:nvPr/>
        </p:nvSpPr>
        <p:spPr>
          <a:xfrm>
            <a:off x="5594300" y="2667000"/>
            <a:ext cx="3098750" cy="1381125"/>
          </a:xfrm>
          <a:prstGeom prst="roundRect">
            <a:avLst>
              <a:gd name="adj" fmla="val 6897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9" name="Text 76"/>
          <p:cNvSpPr/>
          <p:nvPr/>
        </p:nvSpPr>
        <p:spPr>
          <a:xfrm>
            <a:off x="5775275" y="2847975"/>
            <a:ext cx="1441996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200" b="1" kern="0" spc="-12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Lyon-Croix-Rousse</a:t>
            </a:r>
            <a:endParaRPr lang="en-US" sz="1200" dirty="0"/>
          </a:p>
        </p:txBody>
      </p:sp>
      <p:sp>
        <p:nvSpPr>
          <p:cNvPr id="90" name="Shape 77"/>
          <p:cNvSpPr/>
          <p:nvPr/>
        </p:nvSpPr>
        <p:spPr>
          <a:xfrm>
            <a:off x="7925246" y="2847975"/>
            <a:ext cx="586829" cy="180975"/>
          </a:xfrm>
          <a:prstGeom prst="roundRect">
            <a:avLst>
              <a:gd name="adj" fmla="val 21053"/>
            </a:avLst>
          </a:prstGeom>
          <a:solidFill>
            <a:srgbClr val="F5A623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1" name="Text 78"/>
          <p:cNvSpPr/>
          <p:nvPr/>
        </p:nvSpPr>
        <p:spPr>
          <a:xfrm>
            <a:off x="7991921" y="2876550"/>
            <a:ext cx="52967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F5A623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COMPLET</a:t>
            </a:r>
            <a:endParaRPr lang="en-US" sz="750" dirty="0"/>
          </a:p>
        </p:txBody>
      </p:sp>
      <p:sp>
        <p:nvSpPr>
          <p:cNvPr id="92" name="Text 79"/>
          <p:cNvSpPr/>
          <p:nvPr/>
        </p:nvSpPr>
        <p:spPr>
          <a:xfrm>
            <a:off x="5775275" y="3086100"/>
            <a:ext cx="2818904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14 rue Belfort · 69004</a:t>
            </a:r>
            <a:endParaRPr lang="en-US" sz="825" dirty="0"/>
          </a:p>
        </p:txBody>
      </p:sp>
      <p:sp>
        <p:nvSpPr>
          <p:cNvPr id="93" name="Shape 80"/>
          <p:cNvSpPr/>
          <p:nvPr/>
        </p:nvSpPr>
        <p:spPr>
          <a:xfrm>
            <a:off x="5775275" y="3352800"/>
            <a:ext cx="273680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4" name="Text 81"/>
          <p:cNvSpPr/>
          <p:nvPr/>
        </p:nvSpPr>
        <p:spPr>
          <a:xfrm>
            <a:off x="5775275" y="3495675"/>
            <a:ext cx="899517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CASIERS</a:t>
            </a:r>
            <a:endParaRPr lang="en-US" sz="825" dirty="0"/>
          </a:p>
        </p:txBody>
      </p:sp>
      <p:sp>
        <p:nvSpPr>
          <p:cNvPr id="95" name="Text 82"/>
          <p:cNvSpPr/>
          <p:nvPr/>
        </p:nvSpPr>
        <p:spPr>
          <a:xfrm>
            <a:off x="5775275" y="3657600"/>
            <a:ext cx="899517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16</a:t>
            </a:r>
            <a:endParaRPr lang="en-US" sz="1500" dirty="0"/>
          </a:p>
        </p:txBody>
      </p:sp>
      <p:sp>
        <p:nvSpPr>
          <p:cNvPr id="96" name="Text 83"/>
          <p:cNvSpPr/>
          <p:nvPr/>
        </p:nvSpPr>
        <p:spPr>
          <a:xfrm>
            <a:off x="6731943" y="3495675"/>
            <a:ext cx="899666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EN COURS</a:t>
            </a:r>
            <a:endParaRPr lang="en-US" sz="825" dirty="0"/>
          </a:p>
        </p:txBody>
      </p:sp>
      <p:sp>
        <p:nvSpPr>
          <p:cNvPr id="97" name="Text 84"/>
          <p:cNvSpPr/>
          <p:nvPr/>
        </p:nvSpPr>
        <p:spPr>
          <a:xfrm>
            <a:off x="6731943" y="3657600"/>
            <a:ext cx="899666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5A623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16</a:t>
            </a:r>
            <a:endParaRPr lang="en-US" sz="1500" dirty="0"/>
          </a:p>
        </p:txBody>
      </p:sp>
      <p:sp>
        <p:nvSpPr>
          <p:cNvPr id="98" name="Text 85"/>
          <p:cNvSpPr/>
          <p:nvPr/>
        </p:nvSpPr>
        <p:spPr>
          <a:xfrm>
            <a:off x="7688759" y="3495675"/>
            <a:ext cx="899517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OCCUP.</a:t>
            </a:r>
            <a:endParaRPr lang="en-US" sz="825" dirty="0"/>
          </a:p>
        </p:txBody>
      </p:sp>
      <p:sp>
        <p:nvSpPr>
          <p:cNvPr id="99" name="Text 86"/>
          <p:cNvSpPr/>
          <p:nvPr/>
        </p:nvSpPr>
        <p:spPr>
          <a:xfrm>
            <a:off x="7688759" y="3657600"/>
            <a:ext cx="899517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100%</a:t>
            </a:r>
            <a:endParaRPr lang="en-US" sz="1500" dirty="0"/>
          </a:p>
        </p:txBody>
      </p:sp>
      <p:sp>
        <p:nvSpPr>
          <p:cNvPr id="100" name="Shape 87"/>
          <p:cNvSpPr/>
          <p:nvPr/>
        </p:nvSpPr>
        <p:spPr>
          <a:xfrm>
            <a:off x="8826401" y="2667000"/>
            <a:ext cx="3098899" cy="1381125"/>
          </a:xfrm>
          <a:prstGeom prst="roundRect">
            <a:avLst>
              <a:gd name="adj" fmla="val 6897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1" name="Text 88"/>
          <p:cNvSpPr/>
          <p:nvPr/>
        </p:nvSpPr>
        <p:spPr>
          <a:xfrm>
            <a:off x="9007376" y="2847975"/>
            <a:ext cx="858143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200" b="1" kern="0" spc="-12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Vénissieux</a:t>
            </a:r>
            <a:endParaRPr lang="en-US" sz="1200" dirty="0"/>
          </a:p>
        </p:txBody>
      </p:sp>
      <p:sp>
        <p:nvSpPr>
          <p:cNvPr id="102" name="Shape 89"/>
          <p:cNvSpPr/>
          <p:nvPr/>
        </p:nvSpPr>
        <p:spPr>
          <a:xfrm>
            <a:off x="11287125" y="2847975"/>
            <a:ext cx="457200" cy="180975"/>
          </a:xfrm>
          <a:prstGeom prst="roundRect">
            <a:avLst>
              <a:gd name="adj" fmla="val 21053"/>
            </a:avLst>
          </a:prstGeom>
          <a:solidFill>
            <a:srgbClr val="4ADE80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3" name="Text 90"/>
          <p:cNvSpPr/>
          <p:nvPr/>
        </p:nvSpPr>
        <p:spPr>
          <a:xfrm>
            <a:off x="11353800" y="2876550"/>
            <a:ext cx="4000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ACTIF</a:t>
            </a:r>
            <a:endParaRPr lang="en-US" sz="750" dirty="0"/>
          </a:p>
        </p:txBody>
      </p:sp>
      <p:sp>
        <p:nvSpPr>
          <p:cNvPr id="104" name="Text 91"/>
          <p:cNvSpPr/>
          <p:nvPr/>
        </p:nvSpPr>
        <p:spPr>
          <a:xfrm>
            <a:off x="9007376" y="3086100"/>
            <a:ext cx="2819058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12 rue Édouard-Nieuport · 69200</a:t>
            </a:r>
            <a:endParaRPr lang="en-US" sz="825" dirty="0"/>
          </a:p>
        </p:txBody>
      </p:sp>
      <p:sp>
        <p:nvSpPr>
          <p:cNvPr id="105" name="Shape 92"/>
          <p:cNvSpPr/>
          <p:nvPr/>
        </p:nvSpPr>
        <p:spPr>
          <a:xfrm>
            <a:off x="9007376" y="3352800"/>
            <a:ext cx="273694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6" name="Text 93"/>
          <p:cNvSpPr/>
          <p:nvPr/>
        </p:nvSpPr>
        <p:spPr>
          <a:xfrm>
            <a:off x="9007376" y="3495675"/>
            <a:ext cx="899517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CASIERS</a:t>
            </a:r>
            <a:endParaRPr lang="en-US" sz="825" dirty="0"/>
          </a:p>
        </p:txBody>
      </p:sp>
      <p:sp>
        <p:nvSpPr>
          <p:cNvPr id="107" name="Text 94"/>
          <p:cNvSpPr/>
          <p:nvPr/>
        </p:nvSpPr>
        <p:spPr>
          <a:xfrm>
            <a:off x="9007376" y="3657600"/>
            <a:ext cx="899517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18</a:t>
            </a:r>
            <a:endParaRPr lang="en-US" sz="1500" dirty="0"/>
          </a:p>
        </p:txBody>
      </p:sp>
      <p:sp>
        <p:nvSpPr>
          <p:cNvPr id="108" name="Text 95"/>
          <p:cNvSpPr/>
          <p:nvPr/>
        </p:nvSpPr>
        <p:spPr>
          <a:xfrm>
            <a:off x="9964043" y="3495675"/>
            <a:ext cx="899666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EN COURS</a:t>
            </a:r>
            <a:endParaRPr lang="en-US" sz="825" dirty="0"/>
          </a:p>
        </p:txBody>
      </p:sp>
      <p:sp>
        <p:nvSpPr>
          <p:cNvPr id="109" name="Text 96"/>
          <p:cNvSpPr/>
          <p:nvPr/>
        </p:nvSpPr>
        <p:spPr>
          <a:xfrm>
            <a:off x="9964043" y="3657600"/>
            <a:ext cx="899666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5A623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6</a:t>
            </a:r>
            <a:endParaRPr lang="en-US" sz="1500" dirty="0"/>
          </a:p>
        </p:txBody>
      </p:sp>
      <p:sp>
        <p:nvSpPr>
          <p:cNvPr id="110" name="Text 97"/>
          <p:cNvSpPr/>
          <p:nvPr/>
        </p:nvSpPr>
        <p:spPr>
          <a:xfrm>
            <a:off x="10920859" y="3495675"/>
            <a:ext cx="899666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OCCUP.</a:t>
            </a:r>
            <a:endParaRPr lang="en-US" sz="825" dirty="0"/>
          </a:p>
        </p:txBody>
      </p:sp>
      <p:sp>
        <p:nvSpPr>
          <p:cNvPr id="111" name="Text 98"/>
          <p:cNvSpPr/>
          <p:nvPr/>
        </p:nvSpPr>
        <p:spPr>
          <a:xfrm>
            <a:off x="10920859" y="3657600"/>
            <a:ext cx="899666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33%</a:t>
            </a:r>
            <a:endParaRPr lang="en-US" sz="1500" dirty="0"/>
          </a:p>
        </p:txBody>
      </p:sp>
      <p:sp>
        <p:nvSpPr>
          <p:cNvPr id="112" name="Shape 99"/>
          <p:cNvSpPr/>
          <p:nvPr/>
        </p:nvSpPr>
        <p:spPr>
          <a:xfrm>
            <a:off x="2362200" y="4181475"/>
            <a:ext cx="9563100" cy="1161008"/>
          </a:xfrm>
          <a:prstGeom prst="roundRect">
            <a:avLst>
              <a:gd name="adj" fmla="val 8204"/>
            </a:avLst>
          </a:prstGeom>
          <a:solidFill>
            <a:srgbClr val="131315">
              <a:alpha val="65000"/>
            </a:srgbClr>
          </a:solidFill>
          <a:ln w="9525">
            <a:solidFill>
              <a:srgbClr val="2A2A2E">
                <a:alpha val="65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3" name="Text 100"/>
          <p:cNvSpPr/>
          <p:nvPr/>
        </p:nvSpPr>
        <p:spPr>
          <a:xfrm>
            <a:off x="2543175" y="4362450"/>
            <a:ext cx="1667470" cy="2132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200" b="1" kern="0" spc="-12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Villeurbanne · La Doua</a:t>
            </a:r>
            <a:endParaRPr lang="en-US" sz="1200" dirty="0"/>
          </a:p>
        </p:txBody>
      </p:sp>
      <p:sp>
        <p:nvSpPr>
          <p:cNvPr id="114" name="Text 101"/>
          <p:cNvSpPr/>
          <p:nvPr/>
        </p:nvSpPr>
        <p:spPr>
          <a:xfrm>
            <a:off x="11029652" y="4362450"/>
            <a:ext cx="790873" cy="2132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Préparation</a:t>
            </a:r>
            <a:endParaRPr lang="en-US" sz="825" dirty="0"/>
          </a:p>
        </p:txBody>
      </p:sp>
      <p:sp>
        <p:nvSpPr>
          <p:cNvPr id="115" name="Text 102"/>
          <p:cNvSpPr/>
          <p:nvPr/>
        </p:nvSpPr>
        <p:spPr>
          <a:xfrm>
            <a:off x="2543175" y="4594771"/>
            <a:ext cx="9477185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Campus universitaire · 69100</a:t>
            </a:r>
            <a:endParaRPr lang="en-US" sz="825" dirty="0"/>
          </a:p>
        </p:txBody>
      </p:sp>
      <p:sp>
        <p:nvSpPr>
          <p:cNvPr id="116" name="Shape 103"/>
          <p:cNvSpPr/>
          <p:nvPr/>
        </p:nvSpPr>
        <p:spPr>
          <a:xfrm>
            <a:off x="2543175" y="4861471"/>
            <a:ext cx="920115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7" name="Text 104"/>
          <p:cNvSpPr/>
          <p:nvPr/>
        </p:nvSpPr>
        <p:spPr>
          <a:xfrm>
            <a:off x="2543175" y="5004346"/>
            <a:ext cx="9477185" cy="1952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Ouverture prévue · 04 nov 2026 · Permis casiers reçu · Travaux d'aménagement en cours · 20 casiers prévus en bloc unique</a:t>
            </a:r>
            <a:endParaRPr lang="en-US" sz="825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E6E5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71450" y="133350"/>
            <a:ext cx="1152525" cy="238125"/>
          </a:xfrm>
          <a:prstGeom prst="roundRect">
            <a:avLst>
              <a:gd name="adj" fmla="val 16000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>
                <a:alpha val="6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276225" y="190500"/>
            <a:ext cx="1019175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kern="0" spc="45" dirty="0">
                <a:solidFill>
                  <a:srgbClr val="6B686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REPORTING · 14J</a:t>
            </a:r>
            <a:endParaRPr lang="en-US" sz="75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2192000" cy="7810500"/>
          </a:xfrm>
          <a:prstGeom prst="roundRect">
            <a:avLst>
              <a:gd name="adj" fmla="val 1220"/>
            </a:avLst>
          </a:prstGeom>
          <a:solidFill>
            <a:srgbClr val="35363A"/>
          </a:solidFill>
          <a:ln/>
          <a:effectLst>
            <a:outerShdw blurRad="762000" dist="2286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12192000" cy="419100"/>
          </a:xfrm>
          <a:prstGeom prst="rect">
            <a:avLst/>
          </a:prstGeom>
          <a:solidFill>
            <a:srgbClr val="202124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133350" y="152400"/>
            <a:ext cx="114300" cy="114300"/>
          </a:xfrm>
          <a:prstGeom prst="ellipse">
            <a:avLst/>
          </a:prstGeom>
          <a:solidFill>
            <a:srgbClr val="FF5F57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323850" y="152400"/>
            <a:ext cx="114300" cy="114300"/>
          </a:xfrm>
          <a:prstGeom prst="ellipse">
            <a:avLst/>
          </a:prstGeom>
          <a:solidFill>
            <a:srgbClr val="FEBC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" name="Shape 6"/>
          <p:cNvSpPr/>
          <p:nvPr/>
        </p:nvSpPr>
        <p:spPr>
          <a:xfrm>
            <a:off x="514350" y="152400"/>
            <a:ext cx="114300" cy="114300"/>
          </a:xfrm>
          <a:prstGeom prst="ellipse">
            <a:avLst/>
          </a:prstGeom>
          <a:solidFill>
            <a:srgbClr val="28C84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" name="Shape 7"/>
          <p:cNvSpPr/>
          <p:nvPr/>
        </p:nvSpPr>
        <p:spPr>
          <a:xfrm>
            <a:off x="800100" y="95250"/>
            <a:ext cx="1143000" cy="323850"/>
          </a:xfrm>
          <a:prstGeom prst="roundRect">
            <a:avLst>
              <a:gd name="adj" fmla="val 23529"/>
            </a:avLst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900" y="323850"/>
            <a:ext cx="76200" cy="95250"/>
          </a:xfrm>
          <a:prstGeom prst="rect">
            <a:avLst/>
          </a:prstGeom>
        </p:spPr>
      </p:pic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1943100" y="323850"/>
            <a:ext cx="76200" cy="95250"/>
          </a:xfrm>
          <a:prstGeom prst="rect">
            <a:avLst/>
          </a:prstGeom>
        </p:spPr>
      </p:pic>
      <p:sp>
        <p:nvSpPr>
          <p:cNvPr id="12" name="Shape 8"/>
          <p:cNvSpPr/>
          <p:nvPr/>
        </p:nvSpPr>
        <p:spPr>
          <a:xfrm>
            <a:off x="914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" name="Text 9"/>
          <p:cNvSpPr/>
          <p:nvPr/>
        </p:nvSpPr>
        <p:spPr>
          <a:xfrm>
            <a:off x="1123950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Reporting</a:t>
            </a:r>
            <a:endParaRPr lang="en-US" sz="900" dirty="0"/>
          </a:p>
        </p:txBody>
      </p:sp>
      <p:sp>
        <p:nvSpPr>
          <p:cNvPr id="14" name="Shape 10"/>
          <p:cNvSpPr/>
          <p:nvPr/>
        </p:nvSpPr>
        <p:spPr>
          <a:xfrm>
            <a:off x="2057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" name="Text 11"/>
          <p:cNvSpPr/>
          <p:nvPr/>
        </p:nvSpPr>
        <p:spPr>
          <a:xfrm>
            <a:off x="2266950" y="180975"/>
            <a:ext cx="94863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Stripe Dashboard</a:t>
            </a:r>
            <a:endParaRPr lang="en-US" sz="900" dirty="0"/>
          </a:p>
        </p:txBody>
      </p:sp>
      <p:sp>
        <p:nvSpPr>
          <p:cNvPr id="16" name="Shape 12"/>
          <p:cNvSpPr/>
          <p:nvPr/>
        </p:nvSpPr>
        <p:spPr>
          <a:xfrm>
            <a:off x="336798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" name="Text 13"/>
          <p:cNvSpPr/>
          <p:nvPr/>
        </p:nvSpPr>
        <p:spPr>
          <a:xfrm>
            <a:off x="3577530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Notion</a:t>
            </a:r>
            <a:endParaRPr lang="en-US" sz="900" dirty="0"/>
          </a:p>
        </p:txBody>
      </p:sp>
      <p:sp>
        <p:nvSpPr>
          <p:cNvPr id="18" name="Shape 14"/>
          <p:cNvSpPr/>
          <p:nvPr/>
        </p:nvSpPr>
        <p:spPr>
          <a:xfrm>
            <a:off x="0" y="419100"/>
            <a:ext cx="12192000" cy="381000"/>
          </a:xfrm>
          <a:prstGeom prst="rect">
            <a:avLst/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" name="Shape 15"/>
          <p:cNvSpPr/>
          <p:nvPr/>
        </p:nvSpPr>
        <p:spPr>
          <a:xfrm>
            <a:off x="1333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" name="Shape 16"/>
          <p:cNvSpPr/>
          <p:nvPr/>
        </p:nvSpPr>
        <p:spPr>
          <a:xfrm>
            <a:off x="438150" y="466725"/>
            <a:ext cx="11315700" cy="285750"/>
          </a:xfrm>
          <a:prstGeom prst="roundRect">
            <a:avLst>
              <a:gd name="adj" fmla="val 50000"/>
            </a:avLst>
          </a:prstGeom>
          <a:solidFill>
            <a:srgbClr val="282A2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" name="Shape 17"/>
          <p:cNvSpPr/>
          <p:nvPr/>
        </p:nvSpPr>
        <p:spPr>
          <a:xfrm>
            <a:off x="571500" y="552450"/>
            <a:ext cx="114300" cy="1143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" name="Text 18"/>
          <p:cNvSpPr/>
          <p:nvPr/>
        </p:nvSpPr>
        <p:spPr>
          <a:xfrm>
            <a:off x="762000" y="528638"/>
            <a:ext cx="11184255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admin.toolbox24.fr/reporting</a:t>
            </a:r>
            <a:endParaRPr lang="en-US" sz="975" dirty="0"/>
          </a:p>
        </p:txBody>
      </p:sp>
      <p:sp>
        <p:nvSpPr>
          <p:cNvPr id="23" name="Shape 19"/>
          <p:cNvSpPr/>
          <p:nvPr/>
        </p:nvSpPr>
        <p:spPr>
          <a:xfrm>
            <a:off x="119062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" name="Shape 20"/>
          <p:cNvSpPr/>
          <p:nvPr/>
        </p:nvSpPr>
        <p:spPr>
          <a:xfrm>
            <a:off x="0" y="800100"/>
            <a:ext cx="12192000" cy="70104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" name="Shape 21"/>
          <p:cNvSpPr/>
          <p:nvPr/>
        </p:nvSpPr>
        <p:spPr>
          <a:xfrm>
            <a:off x="0" y="800100"/>
            <a:ext cx="12192000" cy="7010400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6" name="Shape 22"/>
          <p:cNvSpPr/>
          <p:nvPr/>
        </p:nvSpPr>
        <p:spPr>
          <a:xfrm>
            <a:off x="0" y="800100"/>
            <a:ext cx="2095500" cy="7010400"/>
          </a:xfrm>
          <a:prstGeom prst="rect">
            <a:avLst/>
          </a:prstGeom>
          <a:solidFill>
            <a:srgbClr val="0D0D0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7" name="Shape 23"/>
          <p:cNvSpPr/>
          <p:nvPr/>
        </p:nvSpPr>
        <p:spPr>
          <a:xfrm>
            <a:off x="2085975" y="800100"/>
            <a:ext cx="9525" cy="7010400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8" name="Shape 24"/>
          <p:cNvSpPr/>
          <p:nvPr/>
        </p:nvSpPr>
        <p:spPr>
          <a:xfrm>
            <a:off x="114300" y="1495425"/>
            <a:ext cx="18573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9" name="Text 25"/>
          <p:cNvSpPr/>
          <p:nvPr/>
        </p:nvSpPr>
        <p:spPr>
          <a:xfrm>
            <a:off x="209550" y="1038225"/>
            <a:ext cx="8255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125" b="1" kern="0" spc="-22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TOOLBOX</a:t>
            </a:r>
            <a:endParaRPr lang="en-US" sz="1125" dirty="0"/>
          </a:p>
        </p:txBody>
      </p:sp>
      <p:sp>
        <p:nvSpPr>
          <p:cNvPr id="30" name="Shape 26"/>
          <p:cNvSpPr/>
          <p:nvPr/>
        </p:nvSpPr>
        <p:spPr>
          <a:xfrm>
            <a:off x="977950" y="1038225"/>
            <a:ext cx="261193" cy="152400"/>
          </a:xfrm>
          <a:prstGeom prst="roundRect">
            <a:avLst>
              <a:gd name="adj" fmla="val 12500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1" name="Text 27"/>
          <p:cNvSpPr/>
          <p:nvPr/>
        </p:nvSpPr>
        <p:spPr>
          <a:xfrm>
            <a:off x="1016050" y="1038225"/>
            <a:ext cx="261193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125" b="1" kern="0" spc="-22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24</a:t>
            </a:r>
            <a:endParaRPr lang="en-US" sz="1125" dirty="0"/>
          </a:p>
        </p:txBody>
      </p:sp>
      <p:sp>
        <p:nvSpPr>
          <p:cNvPr id="32" name="Text 28"/>
          <p:cNvSpPr/>
          <p:nvPr/>
        </p:nvSpPr>
        <p:spPr>
          <a:xfrm>
            <a:off x="209550" y="1228725"/>
            <a:ext cx="1743075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108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BACK-OFFICE · OPÉRATEUR</a:t>
            </a:r>
            <a:endParaRPr lang="en-US" sz="675" dirty="0"/>
          </a:p>
        </p:txBody>
      </p:sp>
      <p:sp>
        <p:nvSpPr>
          <p:cNvPr id="33" name="Text 29"/>
          <p:cNvSpPr/>
          <p:nvPr/>
        </p:nvSpPr>
        <p:spPr>
          <a:xfrm>
            <a:off x="209550" y="1790700"/>
            <a:ext cx="1743075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95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EXPLOITATION</a:t>
            </a:r>
            <a:endParaRPr lang="en-US" sz="675" dirty="0"/>
          </a:p>
        </p:txBody>
      </p:sp>
      <p:pic>
        <p:nvPicPr>
          <p:cNvPr id="34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9550" y="2081212"/>
            <a:ext cx="142875" cy="142875"/>
          </a:xfrm>
          <a:prstGeom prst="rect">
            <a:avLst/>
          </a:prstGeom>
        </p:spPr>
      </p:pic>
      <p:sp>
        <p:nvSpPr>
          <p:cNvPr id="35" name="Text 30"/>
          <p:cNvSpPr/>
          <p:nvPr/>
        </p:nvSpPr>
        <p:spPr>
          <a:xfrm>
            <a:off x="447675" y="2076450"/>
            <a:ext cx="1022449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Vue d'ensemble</a:t>
            </a:r>
            <a:endParaRPr lang="en-US" sz="975" dirty="0"/>
          </a:p>
        </p:txBody>
      </p:sp>
      <p:pic>
        <p:nvPicPr>
          <p:cNvPr id="36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9550" y="2424113"/>
            <a:ext cx="142875" cy="142875"/>
          </a:xfrm>
          <a:prstGeom prst="rect">
            <a:avLst/>
          </a:prstGeom>
        </p:spPr>
      </p:pic>
      <p:sp>
        <p:nvSpPr>
          <p:cNvPr id="37" name="Text 31"/>
          <p:cNvSpPr/>
          <p:nvPr/>
        </p:nvSpPr>
        <p:spPr>
          <a:xfrm>
            <a:off x="447675" y="2419350"/>
            <a:ext cx="1060996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File de validation</a:t>
            </a:r>
            <a:endParaRPr lang="en-US" sz="975" dirty="0"/>
          </a:p>
        </p:txBody>
      </p:sp>
      <p:sp>
        <p:nvSpPr>
          <p:cNvPr id="38" name="Shape 32"/>
          <p:cNvSpPr/>
          <p:nvPr/>
        </p:nvSpPr>
        <p:spPr>
          <a:xfrm>
            <a:off x="1704975" y="2424113"/>
            <a:ext cx="171450" cy="142875"/>
          </a:xfrm>
          <a:prstGeom prst="ellipse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9" name="Text 33"/>
          <p:cNvSpPr/>
          <p:nvPr/>
        </p:nvSpPr>
        <p:spPr>
          <a:xfrm>
            <a:off x="1762125" y="2433637"/>
            <a:ext cx="1333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8</a:t>
            </a:r>
            <a:endParaRPr lang="en-US" sz="750" dirty="0"/>
          </a:p>
        </p:txBody>
      </p:sp>
      <p:pic>
        <p:nvPicPr>
          <p:cNvPr id="40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550" y="2767013"/>
            <a:ext cx="142875" cy="142875"/>
          </a:xfrm>
          <a:prstGeom prst="rect">
            <a:avLst/>
          </a:prstGeom>
        </p:spPr>
      </p:pic>
      <p:sp>
        <p:nvSpPr>
          <p:cNvPr id="41" name="Text 34"/>
          <p:cNvSpPr/>
          <p:nvPr/>
        </p:nvSpPr>
        <p:spPr>
          <a:xfrm>
            <a:off x="447675" y="2762250"/>
            <a:ext cx="601414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Sessions</a:t>
            </a:r>
            <a:endParaRPr lang="en-US" sz="975" dirty="0"/>
          </a:p>
        </p:txBody>
      </p:sp>
      <p:pic>
        <p:nvPicPr>
          <p:cNvPr id="42" name="Image 5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9550" y="3109913"/>
            <a:ext cx="142875" cy="142875"/>
          </a:xfrm>
          <a:prstGeom prst="rect">
            <a:avLst/>
          </a:prstGeom>
        </p:spPr>
      </p:pic>
      <p:sp>
        <p:nvSpPr>
          <p:cNvPr id="43" name="Text 35"/>
          <p:cNvSpPr/>
          <p:nvPr/>
        </p:nvSpPr>
        <p:spPr>
          <a:xfrm>
            <a:off x="447675" y="3105150"/>
            <a:ext cx="93732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Casiers &amp; sites</a:t>
            </a:r>
            <a:endParaRPr lang="en-US" sz="975" dirty="0"/>
          </a:p>
        </p:txBody>
      </p:sp>
      <p:sp>
        <p:nvSpPr>
          <p:cNvPr id="44" name="Text 36"/>
          <p:cNvSpPr/>
          <p:nvPr/>
        </p:nvSpPr>
        <p:spPr>
          <a:xfrm>
            <a:off x="209550" y="3505200"/>
            <a:ext cx="1743075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95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ADMINISTRATION</a:t>
            </a:r>
            <a:endParaRPr lang="en-US" sz="675" dirty="0"/>
          </a:p>
        </p:txBody>
      </p:sp>
      <p:pic>
        <p:nvPicPr>
          <p:cNvPr id="45" name="Image 6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9550" y="3795713"/>
            <a:ext cx="142875" cy="142875"/>
          </a:xfrm>
          <a:prstGeom prst="rect">
            <a:avLst/>
          </a:prstGeom>
        </p:spPr>
      </p:pic>
      <p:sp>
        <p:nvSpPr>
          <p:cNvPr id="46" name="Text 37"/>
          <p:cNvSpPr/>
          <p:nvPr/>
        </p:nvSpPr>
        <p:spPr>
          <a:xfrm>
            <a:off x="447675" y="3790950"/>
            <a:ext cx="730448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Utilisateurs</a:t>
            </a:r>
            <a:endParaRPr lang="en-US" sz="975" dirty="0"/>
          </a:p>
        </p:txBody>
      </p:sp>
      <p:pic>
        <p:nvPicPr>
          <p:cNvPr id="47" name="Image 7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550" y="4138613"/>
            <a:ext cx="142875" cy="142875"/>
          </a:xfrm>
          <a:prstGeom prst="rect">
            <a:avLst/>
          </a:prstGeom>
        </p:spPr>
      </p:pic>
      <p:sp>
        <p:nvSpPr>
          <p:cNvPr id="48" name="Text 38"/>
          <p:cNvSpPr/>
          <p:nvPr/>
        </p:nvSpPr>
        <p:spPr>
          <a:xfrm>
            <a:off x="447675" y="4133850"/>
            <a:ext cx="685502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Paiements</a:t>
            </a:r>
            <a:endParaRPr lang="en-US" sz="975" dirty="0"/>
          </a:p>
        </p:txBody>
      </p:sp>
      <p:pic>
        <p:nvPicPr>
          <p:cNvPr id="49" name="Image 8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09550" y="4481513"/>
            <a:ext cx="142875" cy="142875"/>
          </a:xfrm>
          <a:prstGeom prst="rect">
            <a:avLst/>
          </a:prstGeom>
        </p:spPr>
      </p:pic>
      <p:sp>
        <p:nvSpPr>
          <p:cNvPr id="50" name="Text 39"/>
          <p:cNvSpPr/>
          <p:nvPr/>
        </p:nvSpPr>
        <p:spPr>
          <a:xfrm>
            <a:off x="447675" y="4476750"/>
            <a:ext cx="609302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Incidents</a:t>
            </a:r>
            <a:endParaRPr lang="en-US" sz="975" dirty="0"/>
          </a:p>
        </p:txBody>
      </p:sp>
      <p:sp>
        <p:nvSpPr>
          <p:cNvPr id="51" name="Shape 40"/>
          <p:cNvSpPr/>
          <p:nvPr/>
        </p:nvSpPr>
        <p:spPr>
          <a:xfrm>
            <a:off x="1704975" y="4481513"/>
            <a:ext cx="171450" cy="142875"/>
          </a:xfrm>
          <a:prstGeom prst="ellipse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2" name="Text 41"/>
          <p:cNvSpPr/>
          <p:nvPr/>
        </p:nvSpPr>
        <p:spPr>
          <a:xfrm>
            <a:off x="1762125" y="4491038"/>
            <a:ext cx="1333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</a:t>
            </a:r>
            <a:endParaRPr lang="en-US" sz="750" dirty="0"/>
          </a:p>
        </p:txBody>
      </p:sp>
      <p:sp>
        <p:nvSpPr>
          <p:cNvPr id="53" name="Shape 42"/>
          <p:cNvSpPr/>
          <p:nvPr/>
        </p:nvSpPr>
        <p:spPr>
          <a:xfrm>
            <a:off x="114300" y="4743450"/>
            <a:ext cx="1857375" cy="304800"/>
          </a:xfrm>
          <a:prstGeom prst="roundRect">
            <a:avLst>
              <a:gd name="adj" fmla="val 21875"/>
            </a:avLst>
          </a:prstGeom>
          <a:solidFill>
            <a:srgbClr val="131315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4" name="Shape 43"/>
          <p:cNvSpPr/>
          <p:nvPr/>
        </p:nvSpPr>
        <p:spPr>
          <a:xfrm>
            <a:off x="114300" y="4743450"/>
            <a:ext cx="19050" cy="304800"/>
          </a:xfrm>
          <a:prstGeom prst="rect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55" name="Image 9" descr="preencoded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09550" y="4824413"/>
            <a:ext cx="142875" cy="142875"/>
          </a:xfrm>
          <a:prstGeom prst="rect">
            <a:avLst/>
          </a:prstGeom>
        </p:spPr>
      </p:pic>
      <p:sp>
        <p:nvSpPr>
          <p:cNvPr id="56" name="Text 44"/>
          <p:cNvSpPr/>
          <p:nvPr/>
        </p:nvSpPr>
        <p:spPr>
          <a:xfrm>
            <a:off x="447675" y="4819650"/>
            <a:ext cx="6445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Reporting</a:t>
            </a:r>
            <a:endParaRPr lang="en-US" sz="975" dirty="0"/>
          </a:p>
        </p:txBody>
      </p:sp>
      <p:sp>
        <p:nvSpPr>
          <p:cNvPr id="57" name="Shape 45"/>
          <p:cNvSpPr/>
          <p:nvPr/>
        </p:nvSpPr>
        <p:spPr>
          <a:xfrm>
            <a:off x="114300" y="7229475"/>
            <a:ext cx="18573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8" name="Shape 46"/>
          <p:cNvSpPr/>
          <p:nvPr/>
        </p:nvSpPr>
        <p:spPr>
          <a:xfrm>
            <a:off x="209550" y="7353300"/>
            <a:ext cx="209550" cy="209550"/>
          </a:xfrm>
          <a:prstGeom prst="ellipse">
            <a:avLst/>
          </a:prstGeom>
          <a:solidFill>
            <a:srgbClr val="1C1C1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9" name="Text 47"/>
          <p:cNvSpPr/>
          <p:nvPr/>
        </p:nvSpPr>
        <p:spPr>
          <a:xfrm>
            <a:off x="247352" y="7410450"/>
            <a:ext cx="209996" cy="133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GB</a:t>
            </a:r>
            <a:endParaRPr lang="en-US" sz="675" dirty="0"/>
          </a:p>
        </p:txBody>
      </p:sp>
      <p:sp>
        <p:nvSpPr>
          <p:cNvPr id="60" name="Text 48"/>
          <p:cNvSpPr/>
          <p:nvPr/>
        </p:nvSpPr>
        <p:spPr>
          <a:xfrm>
            <a:off x="514350" y="7381875"/>
            <a:ext cx="806797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Guillaume B.</a:t>
            </a:r>
            <a:endParaRPr lang="en-US" sz="975" dirty="0"/>
          </a:p>
        </p:txBody>
      </p:sp>
      <p:sp>
        <p:nvSpPr>
          <p:cNvPr id="61" name="Shape 49"/>
          <p:cNvSpPr/>
          <p:nvPr/>
        </p:nvSpPr>
        <p:spPr>
          <a:xfrm>
            <a:off x="2095500" y="800100"/>
            <a:ext cx="10096500" cy="561975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2" name="Shape 50"/>
          <p:cNvSpPr/>
          <p:nvPr/>
        </p:nvSpPr>
        <p:spPr>
          <a:xfrm>
            <a:off x="2095500" y="1352550"/>
            <a:ext cx="1009650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3" name="Text 51"/>
          <p:cNvSpPr/>
          <p:nvPr/>
        </p:nvSpPr>
        <p:spPr>
          <a:xfrm>
            <a:off x="2324100" y="994172"/>
            <a:ext cx="737890" cy="20240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125" b="1" kern="0" spc="-1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Reporting</a:t>
            </a:r>
            <a:endParaRPr lang="en-US" sz="1125" dirty="0"/>
          </a:p>
        </p:txBody>
      </p:sp>
      <p:sp>
        <p:nvSpPr>
          <p:cNvPr id="64" name="Shape 52"/>
          <p:cNvSpPr/>
          <p:nvPr/>
        </p:nvSpPr>
        <p:spPr>
          <a:xfrm>
            <a:off x="3119140" y="914400"/>
            <a:ext cx="3046958" cy="323850"/>
          </a:xfrm>
          <a:prstGeom prst="roundRect">
            <a:avLst>
              <a:gd name="adj" fmla="val 23529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65" name="Image 10" descr="preencoded.pn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242965" y="1009650"/>
            <a:ext cx="133350" cy="133350"/>
          </a:xfrm>
          <a:prstGeom prst="rect">
            <a:avLst/>
          </a:prstGeom>
        </p:spPr>
      </p:pic>
      <p:sp>
        <p:nvSpPr>
          <p:cNvPr id="66" name="Text 53"/>
          <p:cNvSpPr/>
          <p:nvPr/>
        </p:nvSpPr>
        <p:spPr>
          <a:xfrm>
            <a:off x="3452515" y="1000125"/>
            <a:ext cx="2388394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Rechercher session, utilisateur, casier…</a:t>
            </a:r>
            <a:endParaRPr lang="en-US" sz="975" dirty="0"/>
          </a:p>
        </p:txBody>
      </p:sp>
      <p:sp>
        <p:nvSpPr>
          <p:cNvPr id="67" name="Text 54"/>
          <p:cNvSpPr/>
          <p:nvPr/>
        </p:nvSpPr>
        <p:spPr>
          <a:xfrm>
            <a:off x="5860256" y="1009650"/>
            <a:ext cx="258217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⌘K</a:t>
            </a:r>
            <a:endParaRPr lang="en-US" sz="825" dirty="0"/>
          </a:p>
        </p:txBody>
      </p:sp>
      <p:sp>
        <p:nvSpPr>
          <p:cNvPr id="68" name="Shape 55"/>
          <p:cNvSpPr/>
          <p:nvPr/>
        </p:nvSpPr>
        <p:spPr>
          <a:xfrm>
            <a:off x="9232106" y="957263"/>
            <a:ext cx="1573560" cy="238125"/>
          </a:xfrm>
          <a:prstGeom prst="roundRect">
            <a:avLst>
              <a:gd name="adj" fmla="val 50000"/>
            </a:avLst>
          </a:prstGeom>
          <a:solidFill>
            <a:srgbClr val="4ADE80">
              <a:alpha val="8000"/>
            </a:srgbClr>
          </a:solidFill>
          <a:ln w="9525">
            <a:solidFill>
              <a:srgbClr val="4ADE80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9" name="Shape 56"/>
          <p:cNvSpPr/>
          <p:nvPr/>
        </p:nvSpPr>
        <p:spPr>
          <a:xfrm>
            <a:off x="9336881" y="1047750"/>
            <a:ext cx="57150" cy="57150"/>
          </a:xfrm>
          <a:prstGeom prst="ellipse">
            <a:avLst/>
          </a:prstGeom>
          <a:solidFill>
            <a:srgbClr val="4ADE80">
              <a:alpha val="54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0" name="Text 57"/>
          <p:cNvSpPr/>
          <p:nvPr/>
        </p:nvSpPr>
        <p:spPr>
          <a:xfrm>
            <a:off x="9470231" y="1014413"/>
            <a:ext cx="130686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REALTIME · SUPABASE</a:t>
            </a:r>
            <a:endParaRPr lang="en-US" sz="750" dirty="0"/>
          </a:p>
        </p:txBody>
      </p:sp>
      <p:sp>
        <p:nvSpPr>
          <p:cNvPr id="71" name="Shape 58"/>
          <p:cNvSpPr/>
          <p:nvPr/>
        </p:nvSpPr>
        <p:spPr>
          <a:xfrm>
            <a:off x="10939016" y="947737"/>
            <a:ext cx="1024384" cy="257175"/>
          </a:xfrm>
          <a:prstGeom prst="roundRect">
            <a:avLst>
              <a:gd name="adj" fmla="val 25926"/>
            </a:avLst>
          </a:prstGeom>
          <a:solidFill>
            <a:srgbClr val="131315"/>
          </a:solidFill>
          <a:ln w="9525">
            <a:solidFill>
              <a:srgbClr val="38383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2" name="Text 59"/>
          <p:cNvSpPr/>
          <p:nvPr/>
        </p:nvSpPr>
        <p:spPr>
          <a:xfrm>
            <a:off x="11005691" y="1004887"/>
            <a:ext cx="891034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Site Lyon-Est ▾</a:t>
            </a:r>
            <a:endParaRPr lang="en-US" sz="900" dirty="0"/>
          </a:p>
        </p:txBody>
      </p:sp>
      <p:sp>
        <p:nvSpPr>
          <p:cNvPr id="73" name="Shape 60"/>
          <p:cNvSpPr/>
          <p:nvPr/>
        </p:nvSpPr>
        <p:spPr>
          <a:xfrm>
            <a:off x="2095500" y="2276475"/>
            <a:ext cx="995362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4" name="Text 61"/>
          <p:cNvSpPr/>
          <p:nvPr/>
        </p:nvSpPr>
        <p:spPr>
          <a:xfrm>
            <a:off x="2362200" y="1628775"/>
            <a:ext cx="2425898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PÉRIODE · 01.09 — 14.09.2026</a:t>
            </a:r>
            <a:endParaRPr lang="en-US" sz="750" dirty="0"/>
          </a:p>
        </p:txBody>
      </p:sp>
      <p:sp>
        <p:nvSpPr>
          <p:cNvPr id="75" name="Text 62"/>
          <p:cNvSpPr/>
          <p:nvPr/>
        </p:nvSpPr>
        <p:spPr>
          <a:xfrm>
            <a:off x="2362200" y="1809750"/>
            <a:ext cx="2425898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kern="0" spc="-42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Indicateurs métier</a:t>
            </a:r>
            <a:endParaRPr lang="en-US" sz="2100" dirty="0"/>
          </a:p>
        </p:txBody>
      </p:sp>
      <p:sp>
        <p:nvSpPr>
          <p:cNvPr id="76" name="Shape 63"/>
          <p:cNvSpPr/>
          <p:nvPr/>
        </p:nvSpPr>
        <p:spPr>
          <a:xfrm>
            <a:off x="9650164" y="1790700"/>
            <a:ext cx="859334" cy="314325"/>
          </a:xfrm>
          <a:prstGeom prst="roundRect">
            <a:avLst>
              <a:gd name="adj" fmla="val 21212"/>
            </a:avLst>
          </a:prstGeom>
          <a:solidFill>
            <a:srgbClr val="131315"/>
          </a:solidFill>
          <a:ln w="9525">
            <a:solidFill>
              <a:srgbClr val="38383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7" name="Text 64"/>
          <p:cNvSpPr/>
          <p:nvPr/>
        </p:nvSpPr>
        <p:spPr>
          <a:xfrm>
            <a:off x="9754939" y="1876425"/>
            <a:ext cx="649784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7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Période ▾</a:t>
            </a:r>
            <a:endParaRPr lang="en-US" sz="975" dirty="0"/>
          </a:p>
        </p:txBody>
      </p:sp>
      <p:sp>
        <p:nvSpPr>
          <p:cNvPr id="78" name="Shape 65"/>
          <p:cNvSpPr/>
          <p:nvPr/>
        </p:nvSpPr>
        <p:spPr>
          <a:xfrm>
            <a:off x="10585698" y="1790700"/>
            <a:ext cx="1196727" cy="314325"/>
          </a:xfrm>
          <a:prstGeom prst="roundRect">
            <a:avLst>
              <a:gd name="adj" fmla="val 21212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9" name="Text 66"/>
          <p:cNvSpPr/>
          <p:nvPr/>
        </p:nvSpPr>
        <p:spPr>
          <a:xfrm>
            <a:off x="10680948" y="1881187"/>
            <a:ext cx="1006227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75" b="1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Exporter (XLSX)</a:t>
            </a:r>
            <a:endParaRPr lang="en-US" sz="975" dirty="0"/>
          </a:p>
        </p:txBody>
      </p:sp>
      <p:sp>
        <p:nvSpPr>
          <p:cNvPr id="80" name="Shape 67"/>
          <p:cNvSpPr/>
          <p:nvPr/>
        </p:nvSpPr>
        <p:spPr>
          <a:xfrm>
            <a:off x="2362200" y="2514600"/>
            <a:ext cx="2255044" cy="981075"/>
          </a:xfrm>
          <a:prstGeom prst="roundRect">
            <a:avLst>
              <a:gd name="adj" fmla="val 9709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1" name="Text 68"/>
          <p:cNvSpPr/>
          <p:nvPr/>
        </p:nvSpPr>
        <p:spPr>
          <a:xfrm>
            <a:off x="2524125" y="2676525"/>
            <a:ext cx="2007394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9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REVENU</a:t>
            </a:r>
            <a:endParaRPr lang="en-US" sz="750" dirty="0"/>
          </a:p>
        </p:txBody>
      </p:sp>
      <p:sp>
        <p:nvSpPr>
          <p:cNvPr id="82" name="Text 69"/>
          <p:cNvSpPr/>
          <p:nvPr/>
        </p:nvSpPr>
        <p:spPr>
          <a:xfrm>
            <a:off x="2524125" y="2857500"/>
            <a:ext cx="2007394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b="1" kern="0" spc="-45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14 280€</a:t>
            </a:r>
            <a:endParaRPr lang="en-US" sz="2250" dirty="0"/>
          </a:p>
        </p:txBody>
      </p:sp>
      <p:sp>
        <p:nvSpPr>
          <p:cNvPr id="83" name="Text 70"/>
          <p:cNvSpPr/>
          <p:nvPr/>
        </p:nvSpPr>
        <p:spPr>
          <a:xfrm>
            <a:off x="2524125" y="3200400"/>
            <a:ext cx="2007394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+22% vs 14j-1</a:t>
            </a:r>
            <a:endParaRPr lang="en-US" sz="825" dirty="0"/>
          </a:p>
        </p:txBody>
      </p:sp>
      <p:sp>
        <p:nvSpPr>
          <p:cNvPr id="84" name="Shape 71"/>
          <p:cNvSpPr/>
          <p:nvPr/>
        </p:nvSpPr>
        <p:spPr>
          <a:xfrm>
            <a:off x="4750594" y="2514600"/>
            <a:ext cx="2255044" cy="981075"/>
          </a:xfrm>
          <a:prstGeom prst="roundRect">
            <a:avLst>
              <a:gd name="adj" fmla="val 9709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5" name="Text 72"/>
          <p:cNvSpPr/>
          <p:nvPr/>
        </p:nvSpPr>
        <p:spPr>
          <a:xfrm>
            <a:off x="4912519" y="2676525"/>
            <a:ext cx="2007394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9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SESSIONS CLÔTURÉES</a:t>
            </a:r>
            <a:endParaRPr lang="en-US" sz="750" dirty="0"/>
          </a:p>
        </p:txBody>
      </p:sp>
      <p:sp>
        <p:nvSpPr>
          <p:cNvPr id="86" name="Text 73"/>
          <p:cNvSpPr/>
          <p:nvPr/>
        </p:nvSpPr>
        <p:spPr>
          <a:xfrm>
            <a:off x="4912519" y="2857500"/>
            <a:ext cx="2007394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b="1" kern="0" spc="-45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186</a:t>
            </a:r>
            <a:endParaRPr lang="en-US" sz="2250" dirty="0"/>
          </a:p>
        </p:txBody>
      </p:sp>
      <p:sp>
        <p:nvSpPr>
          <p:cNvPr id="87" name="Text 74"/>
          <p:cNvSpPr/>
          <p:nvPr/>
        </p:nvSpPr>
        <p:spPr>
          <a:xfrm>
            <a:off x="4912519" y="3200400"/>
            <a:ext cx="2007394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+18%</a:t>
            </a:r>
            <a:endParaRPr lang="en-US" sz="825" dirty="0"/>
          </a:p>
        </p:txBody>
      </p:sp>
      <p:sp>
        <p:nvSpPr>
          <p:cNvPr id="88" name="Shape 75"/>
          <p:cNvSpPr/>
          <p:nvPr/>
        </p:nvSpPr>
        <p:spPr>
          <a:xfrm>
            <a:off x="7138988" y="2514600"/>
            <a:ext cx="2255044" cy="981075"/>
          </a:xfrm>
          <a:prstGeom prst="roundRect">
            <a:avLst>
              <a:gd name="adj" fmla="val 9709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9" name="Text 76"/>
          <p:cNvSpPr/>
          <p:nvPr/>
        </p:nvSpPr>
        <p:spPr>
          <a:xfrm>
            <a:off x="7300913" y="2676525"/>
            <a:ext cx="2007394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9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PANIER MOYEN</a:t>
            </a:r>
            <a:endParaRPr lang="en-US" sz="750" dirty="0"/>
          </a:p>
        </p:txBody>
      </p:sp>
      <p:sp>
        <p:nvSpPr>
          <p:cNvPr id="90" name="Text 77"/>
          <p:cNvSpPr/>
          <p:nvPr/>
        </p:nvSpPr>
        <p:spPr>
          <a:xfrm>
            <a:off x="7300913" y="2857500"/>
            <a:ext cx="2007394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b="1" kern="0" spc="-45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76,80€</a:t>
            </a:r>
            <a:endParaRPr lang="en-US" sz="2250" dirty="0"/>
          </a:p>
        </p:txBody>
      </p:sp>
      <p:sp>
        <p:nvSpPr>
          <p:cNvPr id="91" name="Text 78"/>
          <p:cNvSpPr/>
          <p:nvPr/>
        </p:nvSpPr>
        <p:spPr>
          <a:xfrm>
            <a:off x="7300913" y="3200400"/>
            <a:ext cx="2007394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+4€</a:t>
            </a:r>
            <a:endParaRPr lang="en-US" sz="825" dirty="0"/>
          </a:p>
        </p:txBody>
      </p:sp>
      <p:sp>
        <p:nvSpPr>
          <p:cNvPr id="92" name="Shape 79"/>
          <p:cNvSpPr/>
          <p:nvPr/>
        </p:nvSpPr>
        <p:spPr>
          <a:xfrm>
            <a:off x="9527381" y="2514600"/>
            <a:ext cx="2255044" cy="981075"/>
          </a:xfrm>
          <a:prstGeom prst="roundRect">
            <a:avLst>
              <a:gd name="adj" fmla="val 9709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3" name="Text 80"/>
          <p:cNvSpPr/>
          <p:nvPr/>
        </p:nvSpPr>
        <p:spPr>
          <a:xfrm>
            <a:off x="9689306" y="2676525"/>
            <a:ext cx="2007394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9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TAUX OCCUPATION</a:t>
            </a:r>
            <a:endParaRPr lang="en-US" sz="750" dirty="0"/>
          </a:p>
        </p:txBody>
      </p:sp>
      <p:sp>
        <p:nvSpPr>
          <p:cNvPr id="94" name="Text 81"/>
          <p:cNvSpPr/>
          <p:nvPr/>
        </p:nvSpPr>
        <p:spPr>
          <a:xfrm>
            <a:off x="9689306" y="2857500"/>
            <a:ext cx="2007394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b="1" kern="0" spc="-45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68%</a:t>
            </a:r>
            <a:endParaRPr lang="en-US" sz="2250" dirty="0"/>
          </a:p>
        </p:txBody>
      </p:sp>
      <p:sp>
        <p:nvSpPr>
          <p:cNvPr id="95" name="Text 82"/>
          <p:cNvSpPr/>
          <p:nvPr/>
        </p:nvSpPr>
        <p:spPr>
          <a:xfrm>
            <a:off x="9689306" y="3200400"/>
            <a:ext cx="2007394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+9pt</a:t>
            </a:r>
            <a:endParaRPr lang="en-US" sz="825" dirty="0"/>
          </a:p>
        </p:txBody>
      </p:sp>
      <p:sp>
        <p:nvSpPr>
          <p:cNvPr id="96" name="Shape 83"/>
          <p:cNvSpPr/>
          <p:nvPr/>
        </p:nvSpPr>
        <p:spPr>
          <a:xfrm>
            <a:off x="2362200" y="3724275"/>
            <a:ext cx="5395020" cy="3181350"/>
          </a:xfrm>
          <a:prstGeom prst="roundRect">
            <a:avLst>
              <a:gd name="adj" fmla="val 2994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7" name="Text 84"/>
          <p:cNvSpPr/>
          <p:nvPr/>
        </p:nvSpPr>
        <p:spPr>
          <a:xfrm>
            <a:off x="2543175" y="3905250"/>
            <a:ext cx="5184062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OUTILS LES PLUS LOUÉS · 14J</a:t>
            </a:r>
            <a:endParaRPr lang="en-US" sz="750" dirty="0"/>
          </a:p>
        </p:txBody>
      </p:sp>
      <p:sp>
        <p:nvSpPr>
          <p:cNvPr id="98" name="Shape 85"/>
          <p:cNvSpPr/>
          <p:nvPr/>
        </p:nvSpPr>
        <p:spPr>
          <a:xfrm>
            <a:off x="2543175" y="4581525"/>
            <a:ext cx="503307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9" name="Text 86"/>
          <p:cNvSpPr/>
          <p:nvPr/>
        </p:nvSpPr>
        <p:spPr>
          <a:xfrm>
            <a:off x="2543175" y="4248150"/>
            <a:ext cx="1271736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Perceuse Bosch 18V</a:t>
            </a:r>
            <a:endParaRPr lang="en-US" sz="975" dirty="0"/>
          </a:p>
        </p:txBody>
      </p:sp>
      <p:sp>
        <p:nvSpPr>
          <p:cNvPr id="100" name="Text 87"/>
          <p:cNvSpPr/>
          <p:nvPr/>
        </p:nvSpPr>
        <p:spPr>
          <a:xfrm>
            <a:off x="7121426" y="4248150"/>
            <a:ext cx="531019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42loc.</a:t>
            </a:r>
            <a:endParaRPr lang="en-US" sz="825" dirty="0"/>
          </a:p>
        </p:txBody>
      </p:sp>
      <p:sp>
        <p:nvSpPr>
          <p:cNvPr id="101" name="Shape 88"/>
          <p:cNvSpPr/>
          <p:nvPr/>
        </p:nvSpPr>
        <p:spPr>
          <a:xfrm>
            <a:off x="2543175" y="4457700"/>
            <a:ext cx="5033070" cy="38100"/>
          </a:xfrm>
          <a:prstGeom prst="roundRect">
            <a:avLst>
              <a:gd name="adj" fmla="val 50000"/>
            </a:avLst>
          </a:prstGeom>
          <a:solidFill>
            <a:srgbClr val="1C1C1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2" name="Shape 89"/>
          <p:cNvSpPr/>
          <p:nvPr/>
        </p:nvSpPr>
        <p:spPr>
          <a:xfrm>
            <a:off x="2543175" y="4457700"/>
            <a:ext cx="2113806" cy="38100"/>
          </a:xfrm>
          <a:prstGeom prst="rect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3" name="Shape 90"/>
          <p:cNvSpPr/>
          <p:nvPr/>
        </p:nvSpPr>
        <p:spPr>
          <a:xfrm>
            <a:off x="2543175" y="5010150"/>
            <a:ext cx="503307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4" name="Text 91"/>
          <p:cNvSpPr/>
          <p:nvPr/>
        </p:nvSpPr>
        <p:spPr>
          <a:xfrm>
            <a:off x="2543175" y="4676775"/>
            <a:ext cx="130552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Meuleuse Makita 125</a:t>
            </a:r>
            <a:endParaRPr lang="en-US" sz="975" dirty="0"/>
          </a:p>
        </p:txBody>
      </p:sp>
      <p:sp>
        <p:nvSpPr>
          <p:cNvPr id="105" name="Text 92"/>
          <p:cNvSpPr/>
          <p:nvPr/>
        </p:nvSpPr>
        <p:spPr>
          <a:xfrm>
            <a:off x="7121426" y="4676775"/>
            <a:ext cx="531019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38loc.</a:t>
            </a:r>
            <a:endParaRPr lang="en-US" sz="825" dirty="0"/>
          </a:p>
        </p:txBody>
      </p:sp>
      <p:sp>
        <p:nvSpPr>
          <p:cNvPr id="106" name="Shape 93"/>
          <p:cNvSpPr/>
          <p:nvPr/>
        </p:nvSpPr>
        <p:spPr>
          <a:xfrm>
            <a:off x="2543175" y="4886325"/>
            <a:ext cx="5033070" cy="38100"/>
          </a:xfrm>
          <a:prstGeom prst="roundRect">
            <a:avLst>
              <a:gd name="adj" fmla="val 50000"/>
            </a:avLst>
          </a:prstGeom>
          <a:solidFill>
            <a:srgbClr val="1C1C1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7" name="Shape 94"/>
          <p:cNvSpPr/>
          <p:nvPr/>
        </p:nvSpPr>
        <p:spPr>
          <a:xfrm>
            <a:off x="2543175" y="4886325"/>
            <a:ext cx="1912441" cy="38100"/>
          </a:xfrm>
          <a:prstGeom prst="rect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8" name="Shape 95"/>
          <p:cNvSpPr/>
          <p:nvPr/>
        </p:nvSpPr>
        <p:spPr>
          <a:xfrm>
            <a:off x="2543175" y="5438775"/>
            <a:ext cx="503307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9" name="Text 96"/>
          <p:cNvSpPr/>
          <p:nvPr/>
        </p:nvSpPr>
        <p:spPr>
          <a:xfrm>
            <a:off x="2543175" y="5105400"/>
            <a:ext cx="998488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Perforateur Hilti</a:t>
            </a:r>
            <a:endParaRPr lang="en-US" sz="975" dirty="0"/>
          </a:p>
        </p:txBody>
      </p:sp>
      <p:sp>
        <p:nvSpPr>
          <p:cNvPr id="110" name="Text 97"/>
          <p:cNvSpPr/>
          <p:nvPr/>
        </p:nvSpPr>
        <p:spPr>
          <a:xfrm>
            <a:off x="7121426" y="5105400"/>
            <a:ext cx="531019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29loc.</a:t>
            </a:r>
            <a:endParaRPr lang="en-US" sz="825" dirty="0"/>
          </a:p>
        </p:txBody>
      </p:sp>
      <p:sp>
        <p:nvSpPr>
          <p:cNvPr id="111" name="Shape 98"/>
          <p:cNvSpPr/>
          <p:nvPr/>
        </p:nvSpPr>
        <p:spPr>
          <a:xfrm>
            <a:off x="2543175" y="5314950"/>
            <a:ext cx="5033070" cy="38100"/>
          </a:xfrm>
          <a:prstGeom prst="roundRect">
            <a:avLst>
              <a:gd name="adj" fmla="val 50000"/>
            </a:avLst>
          </a:prstGeom>
          <a:solidFill>
            <a:srgbClr val="1C1C1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2" name="Shape 99"/>
          <p:cNvSpPr/>
          <p:nvPr/>
        </p:nvSpPr>
        <p:spPr>
          <a:xfrm>
            <a:off x="2543175" y="5314950"/>
            <a:ext cx="1459557" cy="38100"/>
          </a:xfrm>
          <a:prstGeom prst="rect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3" name="Shape 100"/>
          <p:cNvSpPr/>
          <p:nvPr/>
        </p:nvSpPr>
        <p:spPr>
          <a:xfrm>
            <a:off x="2543175" y="5867400"/>
            <a:ext cx="503307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4" name="Text 101"/>
          <p:cNvSpPr/>
          <p:nvPr/>
        </p:nvSpPr>
        <p:spPr>
          <a:xfrm>
            <a:off x="2543175" y="5534025"/>
            <a:ext cx="1265634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Visseuse Milwaukee</a:t>
            </a:r>
            <a:endParaRPr lang="en-US" sz="975" dirty="0"/>
          </a:p>
        </p:txBody>
      </p:sp>
      <p:sp>
        <p:nvSpPr>
          <p:cNvPr id="115" name="Text 102"/>
          <p:cNvSpPr/>
          <p:nvPr/>
        </p:nvSpPr>
        <p:spPr>
          <a:xfrm>
            <a:off x="7121426" y="5534025"/>
            <a:ext cx="531019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26loc.</a:t>
            </a:r>
            <a:endParaRPr lang="en-US" sz="825" dirty="0"/>
          </a:p>
        </p:txBody>
      </p:sp>
      <p:sp>
        <p:nvSpPr>
          <p:cNvPr id="116" name="Shape 103"/>
          <p:cNvSpPr/>
          <p:nvPr/>
        </p:nvSpPr>
        <p:spPr>
          <a:xfrm>
            <a:off x="2543175" y="5743575"/>
            <a:ext cx="5033070" cy="38100"/>
          </a:xfrm>
          <a:prstGeom prst="roundRect">
            <a:avLst>
              <a:gd name="adj" fmla="val 50000"/>
            </a:avLst>
          </a:prstGeom>
          <a:solidFill>
            <a:srgbClr val="1C1C1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7" name="Shape 104"/>
          <p:cNvSpPr/>
          <p:nvPr/>
        </p:nvSpPr>
        <p:spPr>
          <a:xfrm>
            <a:off x="2543175" y="5743575"/>
            <a:ext cx="1308497" cy="38100"/>
          </a:xfrm>
          <a:prstGeom prst="rect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8" name="Shape 105"/>
          <p:cNvSpPr/>
          <p:nvPr/>
        </p:nvSpPr>
        <p:spPr>
          <a:xfrm>
            <a:off x="2543175" y="6296025"/>
            <a:ext cx="503307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9" name="Text 106"/>
          <p:cNvSpPr/>
          <p:nvPr/>
        </p:nvSpPr>
        <p:spPr>
          <a:xfrm>
            <a:off x="2543175" y="5962650"/>
            <a:ext cx="1341537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Scie sauteuse DeWalt</a:t>
            </a:r>
            <a:endParaRPr lang="en-US" sz="975" dirty="0"/>
          </a:p>
        </p:txBody>
      </p:sp>
      <p:sp>
        <p:nvSpPr>
          <p:cNvPr id="120" name="Text 107"/>
          <p:cNvSpPr/>
          <p:nvPr/>
        </p:nvSpPr>
        <p:spPr>
          <a:xfrm>
            <a:off x="7121426" y="5962650"/>
            <a:ext cx="531019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22loc.</a:t>
            </a:r>
            <a:endParaRPr lang="en-US" sz="825" dirty="0"/>
          </a:p>
        </p:txBody>
      </p:sp>
      <p:sp>
        <p:nvSpPr>
          <p:cNvPr id="121" name="Shape 108"/>
          <p:cNvSpPr/>
          <p:nvPr/>
        </p:nvSpPr>
        <p:spPr>
          <a:xfrm>
            <a:off x="2543175" y="6172200"/>
            <a:ext cx="5033070" cy="38100"/>
          </a:xfrm>
          <a:prstGeom prst="roundRect">
            <a:avLst>
              <a:gd name="adj" fmla="val 50000"/>
            </a:avLst>
          </a:prstGeom>
          <a:solidFill>
            <a:srgbClr val="1C1C1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2" name="Shape 109"/>
          <p:cNvSpPr/>
          <p:nvPr/>
        </p:nvSpPr>
        <p:spPr>
          <a:xfrm>
            <a:off x="2543175" y="6172200"/>
            <a:ext cx="1107132" cy="38100"/>
          </a:xfrm>
          <a:prstGeom prst="rect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3" name="Text 110"/>
          <p:cNvSpPr/>
          <p:nvPr/>
        </p:nvSpPr>
        <p:spPr>
          <a:xfrm>
            <a:off x="2543175" y="6391275"/>
            <a:ext cx="1310878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Meuleuse Bosch 230</a:t>
            </a:r>
            <a:endParaRPr lang="en-US" sz="975" dirty="0"/>
          </a:p>
        </p:txBody>
      </p:sp>
      <p:sp>
        <p:nvSpPr>
          <p:cNvPr id="124" name="Text 111"/>
          <p:cNvSpPr/>
          <p:nvPr/>
        </p:nvSpPr>
        <p:spPr>
          <a:xfrm>
            <a:off x="7121426" y="6391275"/>
            <a:ext cx="531019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14loc.</a:t>
            </a:r>
            <a:endParaRPr lang="en-US" sz="825" dirty="0"/>
          </a:p>
        </p:txBody>
      </p:sp>
      <p:sp>
        <p:nvSpPr>
          <p:cNvPr id="125" name="Shape 112"/>
          <p:cNvSpPr/>
          <p:nvPr/>
        </p:nvSpPr>
        <p:spPr>
          <a:xfrm>
            <a:off x="2543175" y="6600825"/>
            <a:ext cx="5033070" cy="38100"/>
          </a:xfrm>
          <a:prstGeom prst="roundRect">
            <a:avLst>
              <a:gd name="adj" fmla="val 50000"/>
            </a:avLst>
          </a:prstGeom>
          <a:solidFill>
            <a:srgbClr val="1C1C1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6" name="Shape 113"/>
          <p:cNvSpPr/>
          <p:nvPr/>
        </p:nvSpPr>
        <p:spPr>
          <a:xfrm>
            <a:off x="2543175" y="6600825"/>
            <a:ext cx="704552" cy="38100"/>
          </a:xfrm>
          <a:prstGeom prst="rect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7" name="Shape 114"/>
          <p:cNvSpPr/>
          <p:nvPr/>
        </p:nvSpPr>
        <p:spPr>
          <a:xfrm>
            <a:off x="7928670" y="3724275"/>
            <a:ext cx="3853607" cy="3181350"/>
          </a:xfrm>
          <a:prstGeom prst="roundRect">
            <a:avLst>
              <a:gd name="adj" fmla="val 2994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8" name="Text 115"/>
          <p:cNvSpPr/>
          <p:nvPr/>
        </p:nvSpPr>
        <p:spPr>
          <a:xfrm>
            <a:off x="8109645" y="3905250"/>
            <a:ext cx="3596406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RÉPARTITION DES STATUTS · 186 SESSIONS</a:t>
            </a:r>
            <a:endParaRPr lang="en-US" sz="750" dirty="0"/>
          </a:p>
        </p:txBody>
      </p:sp>
      <p:sp>
        <p:nvSpPr>
          <p:cNvPr id="129" name="Text 116"/>
          <p:cNvSpPr/>
          <p:nvPr/>
        </p:nvSpPr>
        <p:spPr>
          <a:xfrm>
            <a:off x="8583960" y="5362575"/>
            <a:ext cx="469106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b="1" dirty="0">
                <a:solidFill>
                  <a:srgbClr val="4ADE8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158</a:t>
            </a:r>
            <a:endParaRPr lang="en-US" sz="1650" dirty="0"/>
          </a:p>
        </p:txBody>
      </p:sp>
      <p:sp>
        <p:nvSpPr>
          <p:cNvPr id="130" name="Text 117"/>
          <p:cNvSpPr/>
          <p:nvPr/>
        </p:nvSpPr>
        <p:spPr>
          <a:xfrm>
            <a:off x="8650486" y="5781675"/>
            <a:ext cx="336054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VERT</a:t>
            </a:r>
            <a:endParaRPr lang="en-US" sz="825" dirty="0"/>
          </a:p>
        </p:txBody>
      </p:sp>
      <p:sp>
        <p:nvSpPr>
          <p:cNvPr id="131" name="Text 118"/>
          <p:cNvSpPr/>
          <p:nvPr/>
        </p:nvSpPr>
        <p:spPr>
          <a:xfrm>
            <a:off x="9724430" y="5362575"/>
            <a:ext cx="338137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b="1" dirty="0">
                <a:solidFill>
                  <a:srgbClr val="F5A623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22</a:t>
            </a:r>
            <a:endParaRPr lang="en-US" sz="1650" dirty="0"/>
          </a:p>
        </p:txBody>
      </p:sp>
      <p:sp>
        <p:nvSpPr>
          <p:cNvPr id="132" name="Text 119"/>
          <p:cNvSpPr/>
          <p:nvPr/>
        </p:nvSpPr>
        <p:spPr>
          <a:xfrm>
            <a:off x="9660582" y="5781675"/>
            <a:ext cx="465981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ORANGE</a:t>
            </a:r>
            <a:endParaRPr lang="en-US" sz="825" dirty="0"/>
          </a:p>
        </p:txBody>
      </p:sp>
      <p:sp>
        <p:nvSpPr>
          <p:cNvPr id="133" name="Text 120"/>
          <p:cNvSpPr/>
          <p:nvPr/>
        </p:nvSpPr>
        <p:spPr>
          <a:xfrm>
            <a:off x="10864900" y="5362575"/>
            <a:ext cx="207169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b="1" dirty="0">
                <a:solidFill>
                  <a:srgbClr val="D63232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6</a:t>
            </a:r>
            <a:endParaRPr lang="en-US" sz="1650" dirty="0"/>
          </a:p>
        </p:txBody>
      </p:sp>
      <p:sp>
        <p:nvSpPr>
          <p:cNvPr id="134" name="Text 121"/>
          <p:cNvSpPr/>
          <p:nvPr/>
        </p:nvSpPr>
        <p:spPr>
          <a:xfrm>
            <a:off x="10768013" y="5781675"/>
            <a:ext cx="401092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ROUGE</a:t>
            </a:r>
            <a:endParaRPr lang="en-US" sz="825" dirty="0"/>
          </a:p>
        </p:txBody>
      </p:sp>
      <p:sp>
        <p:nvSpPr>
          <p:cNvPr id="135" name="Shape 122"/>
          <p:cNvSpPr/>
          <p:nvPr/>
        </p:nvSpPr>
        <p:spPr>
          <a:xfrm>
            <a:off x="8109645" y="6086475"/>
            <a:ext cx="3491657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6" name="Text 123"/>
          <p:cNvSpPr/>
          <p:nvPr/>
        </p:nvSpPr>
        <p:spPr>
          <a:xfrm>
            <a:off x="8109645" y="6229350"/>
            <a:ext cx="1189286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VERT</a:t>
            </a:r>
            <a:endParaRPr lang="en-US" sz="825" dirty="0"/>
          </a:p>
        </p:txBody>
      </p:sp>
      <p:sp>
        <p:nvSpPr>
          <p:cNvPr id="137" name="Text 124"/>
          <p:cNvSpPr/>
          <p:nvPr/>
        </p:nvSpPr>
        <p:spPr>
          <a:xfrm>
            <a:off x="8109645" y="6362700"/>
            <a:ext cx="1189286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85%</a:t>
            </a:r>
            <a:endParaRPr lang="en-US" sz="1200" dirty="0"/>
          </a:p>
        </p:txBody>
      </p:sp>
      <p:sp>
        <p:nvSpPr>
          <p:cNvPr id="138" name="Text 125"/>
          <p:cNvSpPr/>
          <p:nvPr/>
        </p:nvSpPr>
        <p:spPr>
          <a:xfrm>
            <a:off x="9298930" y="6229350"/>
            <a:ext cx="1189286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ORANGE</a:t>
            </a:r>
            <a:endParaRPr lang="en-US" sz="825" dirty="0"/>
          </a:p>
        </p:txBody>
      </p:sp>
      <p:sp>
        <p:nvSpPr>
          <p:cNvPr id="139" name="Text 126"/>
          <p:cNvSpPr/>
          <p:nvPr/>
        </p:nvSpPr>
        <p:spPr>
          <a:xfrm>
            <a:off x="9298930" y="6362700"/>
            <a:ext cx="1189286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12%</a:t>
            </a:r>
            <a:endParaRPr lang="en-US" sz="1200" dirty="0"/>
          </a:p>
        </p:txBody>
      </p:sp>
      <p:sp>
        <p:nvSpPr>
          <p:cNvPr id="140" name="Text 127"/>
          <p:cNvSpPr/>
          <p:nvPr/>
        </p:nvSpPr>
        <p:spPr>
          <a:xfrm>
            <a:off x="10488216" y="6229350"/>
            <a:ext cx="1189286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ROUGE</a:t>
            </a:r>
            <a:endParaRPr lang="en-US" sz="825" dirty="0"/>
          </a:p>
        </p:txBody>
      </p:sp>
      <p:sp>
        <p:nvSpPr>
          <p:cNvPr id="141" name="Text 128"/>
          <p:cNvSpPr/>
          <p:nvPr/>
        </p:nvSpPr>
        <p:spPr>
          <a:xfrm>
            <a:off x="10488216" y="6362700"/>
            <a:ext cx="1189286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3%</a:t>
            </a:r>
            <a:endParaRPr lang="en-US" sz="1200" dirty="0"/>
          </a:p>
        </p:txBody>
      </p:sp>
      <p:sp>
        <p:nvSpPr>
          <p:cNvPr id="142" name="Shape 129"/>
          <p:cNvSpPr/>
          <p:nvPr/>
        </p:nvSpPr>
        <p:spPr>
          <a:xfrm>
            <a:off x="2362200" y="7134225"/>
            <a:ext cx="9420225" cy="1752600"/>
          </a:xfrm>
          <a:prstGeom prst="roundRect">
            <a:avLst>
              <a:gd name="adj" fmla="val 5435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3" name="Text 130"/>
          <p:cNvSpPr/>
          <p:nvPr/>
        </p:nvSpPr>
        <p:spPr>
          <a:xfrm>
            <a:off x="2543175" y="7315200"/>
            <a:ext cx="9330023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HEURES DE PIC · 7 DERNIERS JOURS</a:t>
            </a:r>
            <a:endParaRPr lang="en-US" sz="750" dirty="0"/>
          </a:p>
        </p:txBody>
      </p:sp>
      <p:sp>
        <p:nvSpPr>
          <p:cNvPr id="144" name="Shape 131"/>
          <p:cNvSpPr/>
          <p:nvPr/>
        </p:nvSpPr>
        <p:spPr>
          <a:xfrm>
            <a:off x="2543175" y="8422035"/>
            <a:ext cx="340816" cy="83790"/>
          </a:xfrm>
          <a:prstGeom prst="roundRect">
            <a:avLst>
              <a:gd name="adj" fmla="val 34103"/>
            </a:avLst>
          </a:prstGeom>
          <a:solidFill>
            <a:srgbClr val="38383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5" name="Shape 132"/>
          <p:cNvSpPr/>
          <p:nvPr/>
        </p:nvSpPr>
        <p:spPr>
          <a:xfrm>
            <a:off x="2922091" y="8464004"/>
            <a:ext cx="340965" cy="41821"/>
          </a:xfrm>
          <a:prstGeom prst="roundRect">
            <a:avLst>
              <a:gd name="adj" fmla="val 50000"/>
            </a:avLst>
          </a:prstGeom>
          <a:solidFill>
            <a:srgbClr val="38383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6" name="Shape 133"/>
          <p:cNvSpPr/>
          <p:nvPr/>
        </p:nvSpPr>
        <p:spPr>
          <a:xfrm>
            <a:off x="3301157" y="8480822"/>
            <a:ext cx="340816" cy="25003"/>
          </a:xfrm>
          <a:prstGeom prst="roundRect">
            <a:avLst>
              <a:gd name="adj" fmla="val 50000"/>
            </a:avLst>
          </a:prstGeom>
          <a:solidFill>
            <a:srgbClr val="38383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7" name="Shape 134"/>
          <p:cNvSpPr/>
          <p:nvPr/>
        </p:nvSpPr>
        <p:spPr>
          <a:xfrm>
            <a:off x="3680073" y="8489156"/>
            <a:ext cx="340965" cy="16669"/>
          </a:xfrm>
          <a:prstGeom prst="roundRect">
            <a:avLst>
              <a:gd name="adj" fmla="val 49999"/>
            </a:avLst>
          </a:prstGeom>
          <a:solidFill>
            <a:srgbClr val="38383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8" name="Shape 135"/>
          <p:cNvSpPr/>
          <p:nvPr/>
        </p:nvSpPr>
        <p:spPr>
          <a:xfrm>
            <a:off x="4059138" y="8489156"/>
            <a:ext cx="340816" cy="16669"/>
          </a:xfrm>
          <a:prstGeom prst="roundRect">
            <a:avLst>
              <a:gd name="adj" fmla="val 49999"/>
            </a:avLst>
          </a:prstGeom>
          <a:solidFill>
            <a:srgbClr val="38383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9" name="Shape 136"/>
          <p:cNvSpPr/>
          <p:nvPr/>
        </p:nvSpPr>
        <p:spPr>
          <a:xfrm>
            <a:off x="4438055" y="8464004"/>
            <a:ext cx="340965" cy="41821"/>
          </a:xfrm>
          <a:prstGeom prst="roundRect">
            <a:avLst>
              <a:gd name="adj" fmla="val 50000"/>
            </a:avLst>
          </a:prstGeom>
          <a:solidFill>
            <a:srgbClr val="38383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0" name="Shape 137"/>
          <p:cNvSpPr/>
          <p:nvPr/>
        </p:nvSpPr>
        <p:spPr>
          <a:xfrm>
            <a:off x="4817120" y="8380214"/>
            <a:ext cx="340816" cy="125611"/>
          </a:xfrm>
          <a:prstGeom prst="roundRect">
            <a:avLst>
              <a:gd name="adj" fmla="val 22749"/>
            </a:avLst>
          </a:prstGeom>
          <a:solidFill>
            <a:srgbClr val="38383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1" name="Shape 138"/>
          <p:cNvSpPr/>
          <p:nvPr/>
        </p:nvSpPr>
        <p:spPr>
          <a:xfrm>
            <a:off x="5196036" y="8271272"/>
            <a:ext cx="340965" cy="234553"/>
          </a:xfrm>
          <a:prstGeom prst="roundRect">
            <a:avLst>
              <a:gd name="adj" fmla="val 12183"/>
            </a:avLst>
          </a:prstGeom>
          <a:solidFill>
            <a:srgbClr val="38383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2" name="Shape 139"/>
          <p:cNvSpPr/>
          <p:nvPr/>
        </p:nvSpPr>
        <p:spPr>
          <a:xfrm>
            <a:off x="5575102" y="8128695"/>
            <a:ext cx="340816" cy="377130"/>
          </a:xfrm>
          <a:prstGeom prst="roundRect">
            <a:avLst>
              <a:gd name="adj" fmla="val 8384"/>
            </a:avLst>
          </a:prstGeom>
          <a:solidFill>
            <a:srgbClr val="38383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3" name="Shape 140"/>
          <p:cNvSpPr/>
          <p:nvPr/>
        </p:nvSpPr>
        <p:spPr>
          <a:xfrm>
            <a:off x="5954018" y="7986266"/>
            <a:ext cx="340965" cy="519559"/>
          </a:xfrm>
          <a:prstGeom prst="roundRect">
            <a:avLst>
              <a:gd name="adj" fmla="val 8381"/>
            </a:avLst>
          </a:prstGeom>
          <a:solidFill>
            <a:srgbClr val="38383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4" name="Shape 141"/>
          <p:cNvSpPr/>
          <p:nvPr/>
        </p:nvSpPr>
        <p:spPr>
          <a:xfrm>
            <a:off x="6333083" y="7902327"/>
            <a:ext cx="340816" cy="603498"/>
          </a:xfrm>
          <a:prstGeom prst="roundRect">
            <a:avLst>
              <a:gd name="adj" fmla="val 8384"/>
            </a:avLst>
          </a:prstGeom>
          <a:solidFill>
            <a:srgbClr val="38383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5" name="Shape 142"/>
          <p:cNvSpPr/>
          <p:nvPr/>
        </p:nvSpPr>
        <p:spPr>
          <a:xfrm>
            <a:off x="6712000" y="7935962"/>
            <a:ext cx="340965" cy="569863"/>
          </a:xfrm>
          <a:prstGeom prst="roundRect">
            <a:avLst>
              <a:gd name="adj" fmla="val 8381"/>
            </a:avLst>
          </a:prstGeom>
          <a:solidFill>
            <a:srgbClr val="38383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6" name="Shape 143"/>
          <p:cNvSpPr/>
          <p:nvPr/>
        </p:nvSpPr>
        <p:spPr>
          <a:xfrm>
            <a:off x="7091065" y="8044904"/>
            <a:ext cx="340816" cy="460921"/>
          </a:xfrm>
          <a:prstGeom prst="roundRect">
            <a:avLst>
              <a:gd name="adj" fmla="val 8384"/>
            </a:avLst>
          </a:prstGeom>
          <a:solidFill>
            <a:srgbClr val="38383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7" name="Shape 144"/>
          <p:cNvSpPr/>
          <p:nvPr/>
        </p:nvSpPr>
        <p:spPr>
          <a:xfrm>
            <a:off x="7469981" y="8103543"/>
            <a:ext cx="340965" cy="402282"/>
          </a:xfrm>
          <a:prstGeom prst="roundRect">
            <a:avLst>
              <a:gd name="adj" fmla="val 8381"/>
            </a:avLst>
          </a:prstGeom>
          <a:solidFill>
            <a:srgbClr val="38383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8" name="Shape 145"/>
          <p:cNvSpPr/>
          <p:nvPr/>
        </p:nvSpPr>
        <p:spPr>
          <a:xfrm>
            <a:off x="7849046" y="8070056"/>
            <a:ext cx="340816" cy="435769"/>
          </a:xfrm>
          <a:prstGeom prst="roundRect">
            <a:avLst>
              <a:gd name="adj" fmla="val 8384"/>
            </a:avLst>
          </a:prstGeom>
          <a:solidFill>
            <a:srgbClr val="38383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9" name="Shape 146"/>
          <p:cNvSpPr/>
          <p:nvPr/>
        </p:nvSpPr>
        <p:spPr>
          <a:xfrm>
            <a:off x="8227963" y="7961114"/>
            <a:ext cx="340965" cy="544711"/>
          </a:xfrm>
          <a:prstGeom prst="roundRect">
            <a:avLst>
              <a:gd name="adj" fmla="val 8381"/>
            </a:avLst>
          </a:prstGeom>
          <a:solidFill>
            <a:srgbClr val="38383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0" name="Shape 147"/>
          <p:cNvSpPr/>
          <p:nvPr/>
        </p:nvSpPr>
        <p:spPr>
          <a:xfrm>
            <a:off x="8607028" y="7835354"/>
            <a:ext cx="340965" cy="670471"/>
          </a:xfrm>
          <a:prstGeom prst="roundRect">
            <a:avLst>
              <a:gd name="adj" fmla="val 8381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1" name="Shape 148"/>
          <p:cNvSpPr/>
          <p:nvPr/>
        </p:nvSpPr>
        <p:spPr>
          <a:xfrm>
            <a:off x="8986093" y="7734746"/>
            <a:ext cx="340965" cy="771079"/>
          </a:xfrm>
          <a:prstGeom prst="roundRect">
            <a:avLst>
              <a:gd name="adj" fmla="val 8381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2" name="Shape 149"/>
          <p:cNvSpPr/>
          <p:nvPr/>
        </p:nvSpPr>
        <p:spPr>
          <a:xfrm>
            <a:off x="9365159" y="7801868"/>
            <a:ext cx="340965" cy="703957"/>
          </a:xfrm>
          <a:prstGeom prst="roundRect">
            <a:avLst>
              <a:gd name="adj" fmla="val 8381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3" name="Shape 150"/>
          <p:cNvSpPr/>
          <p:nvPr/>
        </p:nvSpPr>
        <p:spPr>
          <a:xfrm>
            <a:off x="9744224" y="7902327"/>
            <a:ext cx="340965" cy="603498"/>
          </a:xfrm>
          <a:prstGeom prst="roundRect">
            <a:avLst>
              <a:gd name="adj" fmla="val 8381"/>
            </a:avLst>
          </a:prstGeom>
          <a:solidFill>
            <a:srgbClr val="38383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4" name="Shape 151"/>
          <p:cNvSpPr/>
          <p:nvPr/>
        </p:nvSpPr>
        <p:spPr>
          <a:xfrm>
            <a:off x="10123289" y="8019752"/>
            <a:ext cx="340965" cy="486073"/>
          </a:xfrm>
          <a:prstGeom prst="roundRect">
            <a:avLst>
              <a:gd name="adj" fmla="val 8381"/>
            </a:avLst>
          </a:prstGeom>
          <a:solidFill>
            <a:srgbClr val="38383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5" name="Shape 152"/>
          <p:cNvSpPr/>
          <p:nvPr/>
        </p:nvSpPr>
        <p:spPr>
          <a:xfrm>
            <a:off x="10502354" y="8170664"/>
            <a:ext cx="340965" cy="335161"/>
          </a:xfrm>
          <a:prstGeom prst="roundRect">
            <a:avLst>
              <a:gd name="adj" fmla="val 8526"/>
            </a:avLst>
          </a:prstGeom>
          <a:solidFill>
            <a:srgbClr val="38383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6" name="Shape 153"/>
          <p:cNvSpPr/>
          <p:nvPr/>
        </p:nvSpPr>
        <p:spPr>
          <a:xfrm>
            <a:off x="10881420" y="8271272"/>
            <a:ext cx="340965" cy="234553"/>
          </a:xfrm>
          <a:prstGeom prst="roundRect">
            <a:avLst>
              <a:gd name="adj" fmla="val 12183"/>
            </a:avLst>
          </a:prstGeom>
          <a:solidFill>
            <a:srgbClr val="38383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7" name="Shape 154"/>
          <p:cNvSpPr/>
          <p:nvPr/>
        </p:nvSpPr>
        <p:spPr>
          <a:xfrm>
            <a:off x="11260485" y="8380214"/>
            <a:ext cx="340965" cy="125611"/>
          </a:xfrm>
          <a:prstGeom prst="roundRect">
            <a:avLst>
              <a:gd name="adj" fmla="val 22749"/>
            </a:avLst>
          </a:prstGeom>
          <a:solidFill>
            <a:srgbClr val="38383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8" name="Text 155"/>
          <p:cNvSpPr/>
          <p:nvPr/>
        </p:nvSpPr>
        <p:spPr>
          <a:xfrm>
            <a:off x="2543175" y="8582025"/>
            <a:ext cx="2476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00h</a:t>
            </a:r>
            <a:endParaRPr lang="en-US" sz="750" dirty="0"/>
          </a:p>
        </p:txBody>
      </p:sp>
      <p:sp>
        <p:nvSpPr>
          <p:cNvPr id="169" name="Text 156"/>
          <p:cNvSpPr/>
          <p:nvPr/>
        </p:nvSpPr>
        <p:spPr>
          <a:xfrm>
            <a:off x="4764881" y="8582025"/>
            <a:ext cx="2476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06h</a:t>
            </a:r>
            <a:endParaRPr lang="en-US" sz="750" dirty="0"/>
          </a:p>
        </p:txBody>
      </p:sp>
      <p:sp>
        <p:nvSpPr>
          <p:cNvPr id="170" name="Text 157"/>
          <p:cNvSpPr/>
          <p:nvPr/>
        </p:nvSpPr>
        <p:spPr>
          <a:xfrm>
            <a:off x="6986588" y="8582025"/>
            <a:ext cx="2476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12h</a:t>
            </a:r>
            <a:endParaRPr lang="en-US" sz="750" dirty="0"/>
          </a:p>
        </p:txBody>
      </p:sp>
      <p:sp>
        <p:nvSpPr>
          <p:cNvPr id="171" name="Text 158"/>
          <p:cNvSpPr/>
          <p:nvPr/>
        </p:nvSpPr>
        <p:spPr>
          <a:xfrm>
            <a:off x="9208294" y="8582025"/>
            <a:ext cx="2476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18h</a:t>
            </a:r>
            <a:endParaRPr lang="en-US" sz="750" dirty="0"/>
          </a:p>
        </p:txBody>
      </p:sp>
      <p:sp>
        <p:nvSpPr>
          <p:cNvPr id="172" name="Text 159"/>
          <p:cNvSpPr/>
          <p:nvPr/>
        </p:nvSpPr>
        <p:spPr>
          <a:xfrm>
            <a:off x="11430000" y="8582025"/>
            <a:ext cx="2476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24h</a:t>
            </a:r>
            <a:endParaRPr lang="en-US" sz="75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E6E5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71450" y="133350"/>
            <a:ext cx="2032695" cy="238125"/>
          </a:xfrm>
          <a:prstGeom prst="roundRect">
            <a:avLst>
              <a:gd name="adj" fmla="val 16000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>
                <a:alpha val="6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276225" y="190500"/>
            <a:ext cx="1899345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kern="0" spc="45" dirty="0">
                <a:solidFill>
                  <a:srgbClr val="6B686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PARAMÈTRES · SCORING &amp; RÈGLES</a:t>
            </a:r>
            <a:endParaRPr lang="en-US" sz="75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2192000" cy="7810500"/>
          </a:xfrm>
          <a:prstGeom prst="roundRect">
            <a:avLst>
              <a:gd name="adj" fmla="val 1220"/>
            </a:avLst>
          </a:prstGeom>
          <a:solidFill>
            <a:srgbClr val="35363A"/>
          </a:solidFill>
          <a:ln/>
          <a:effectLst>
            <a:outerShdw blurRad="762000" dist="2286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12192000" cy="419100"/>
          </a:xfrm>
          <a:prstGeom prst="rect">
            <a:avLst/>
          </a:prstGeom>
          <a:solidFill>
            <a:srgbClr val="202124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133350" y="152400"/>
            <a:ext cx="114300" cy="114300"/>
          </a:xfrm>
          <a:prstGeom prst="ellipse">
            <a:avLst/>
          </a:prstGeom>
          <a:solidFill>
            <a:srgbClr val="FF5F57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323850" y="152400"/>
            <a:ext cx="114300" cy="114300"/>
          </a:xfrm>
          <a:prstGeom prst="ellipse">
            <a:avLst/>
          </a:prstGeom>
          <a:solidFill>
            <a:srgbClr val="FEBC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" name="Shape 6"/>
          <p:cNvSpPr/>
          <p:nvPr/>
        </p:nvSpPr>
        <p:spPr>
          <a:xfrm>
            <a:off x="514350" y="152400"/>
            <a:ext cx="114300" cy="114300"/>
          </a:xfrm>
          <a:prstGeom prst="ellipse">
            <a:avLst/>
          </a:prstGeom>
          <a:solidFill>
            <a:srgbClr val="28C84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" name="Shape 7"/>
          <p:cNvSpPr/>
          <p:nvPr/>
        </p:nvSpPr>
        <p:spPr>
          <a:xfrm>
            <a:off x="800100" y="95250"/>
            <a:ext cx="1143000" cy="323850"/>
          </a:xfrm>
          <a:prstGeom prst="roundRect">
            <a:avLst>
              <a:gd name="adj" fmla="val 23529"/>
            </a:avLst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900" y="323850"/>
            <a:ext cx="76200" cy="95250"/>
          </a:xfrm>
          <a:prstGeom prst="rect">
            <a:avLst/>
          </a:prstGeom>
        </p:spPr>
      </p:pic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1943100" y="323850"/>
            <a:ext cx="76200" cy="95250"/>
          </a:xfrm>
          <a:prstGeom prst="rect">
            <a:avLst/>
          </a:prstGeom>
        </p:spPr>
      </p:pic>
      <p:sp>
        <p:nvSpPr>
          <p:cNvPr id="12" name="Shape 8"/>
          <p:cNvSpPr/>
          <p:nvPr/>
        </p:nvSpPr>
        <p:spPr>
          <a:xfrm>
            <a:off x="914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" name="Text 9"/>
          <p:cNvSpPr/>
          <p:nvPr/>
        </p:nvSpPr>
        <p:spPr>
          <a:xfrm>
            <a:off x="1123950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Paramètres</a:t>
            </a:r>
            <a:endParaRPr lang="en-US" sz="900" dirty="0"/>
          </a:p>
        </p:txBody>
      </p:sp>
      <p:sp>
        <p:nvSpPr>
          <p:cNvPr id="14" name="Shape 10"/>
          <p:cNvSpPr/>
          <p:nvPr/>
        </p:nvSpPr>
        <p:spPr>
          <a:xfrm>
            <a:off x="2057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" name="Text 11"/>
          <p:cNvSpPr/>
          <p:nvPr/>
        </p:nvSpPr>
        <p:spPr>
          <a:xfrm>
            <a:off x="2266950" y="180975"/>
            <a:ext cx="94863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Stripe Dashboard</a:t>
            </a:r>
            <a:endParaRPr lang="en-US" sz="900" dirty="0"/>
          </a:p>
        </p:txBody>
      </p:sp>
      <p:sp>
        <p:nvSpPr>
          <p:cNvPr id="16" name="Shape 12"/>
          <p:cNvSpPr/>
          <p:nvPr/>
        </p:nvSpPr>
        <p:spPr>
          <a:xfrm>
            <a:off x="336798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" name="Text 13"/>
          <p:cNvSpPr/>
          <p:nvPr/>
        </p:nvSpPr>
        <p:spPr>
          <a:xfrm>
            <a:off x="3577530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Notion</a:t>
            </a:r>
            <a:endParaRPr lang="en-US" sz="900" dirty="0"/>
          </a:p>
        </p:txBody>
      </p:sp>
      <p:sp>
        <p:nvSpPr>
          <p:cNvPr id="18" name="Shape 14"/>
          <p:cNvSpPr/>
          <p:nvPr/>
        </p:nvSpPr>
        <p:spPr>
          <a:xfrm>
            <a:off x="0" y="419100"/>
            <a:ext cx="12192000" cy="381000"/>
          </a:xfrm>
          <a:prstGeom prst="rect">
            <a:avLst/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" name="Shape 15"/>
          <p:cNvSpPr/>
          <p:nvPr/>
        </p:nvSpPr>
        <p:spPr>
          <a:xfrm>
            <a:off x="1333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" name="Shape 16"/>
          <p:cNvSpPr/>
          <p:nvPr/>
        </p:nvSpPr>
        <p:spPr>
          <a:xfrm>
            <a:off x="438150" y="466725"/>
            <a:ext cx="11315700" cy="285750"/>
          </a:xfrm>
          <a:prstGeom prst="roundRect">
            <a:avLst>
              <a:gd name="adj" fmla="val 50000"/>
            </a:avLst>
          </a:prstGeom>
          <a:solidFill>
            <a:srgbClr val="282A2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" name="Shape 17"/>
          <p:cNvSpPr/>
          <p:nvPr/>
        </p:nvSpPr>
        <p:spPr>
          <a:xfrm>
            <a:off x="571500" y="552450"/>
            <a:ext cx="114300" cy="1143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" name="Text 18"/>
          <p:cNvSpPr/>
          <p:nvPr/>
        </p:nvSpPr>
        <p:spPr>
          <a:xfrm>
            <a:off x="762000" y="528638"/>
            <a:ext cx="11184255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admin.toolbox24.fr/parametres</a:t>
            </a:r>
            <a:endParaRPr lang="en-US" sz="975" dirty="0"/>
          </a:p>
        </p:txBody>
      </p:sp>
      <p:sp>
        <p:nvSpPr>
          <p:cNvPr id="23" name="Shape 19"/>
          <p:cNvSpPr/>
          <p:nvPr/>
        </p:nvSpPr>
        <p:spPr>
          <a:xfrm>
            <a:off x="119062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" name="Shape 20"/>
          <p:cNvSpPr/>
          <p:nvPr/>
        </p:nvSpPr>
        <p:spPr>
          <a:xfrm>
            <a:off x="0" y="800100"/>
            <a:ext cx="12192000" cy="70104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" name="Shape 21"/>
          <p:cNvSpPr/>
          <p:nvPr/>
        </p:nvSpPr>
        <p:spPr>
          <a:xfrm>
            <a:off x="0" y="800100"/>
            <a:ext cx="12192000" cy="7010400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6" name="Shape 22"/>
          <p:cNvSpPr/>
          <p:nvPr/>
        </p:nvSpPr>
        <p:spPr>
          <a:xfrm>
            <a:off x="0" y="800100"/>
            <a:ext cx="2095500" cy="7010400"/>
          </a:xfrm>
          <a:prstGeom prst="rect">
            <a:avLst/>
          </a:prstGeom>
          <a:solidFill>
            <a:srgbClr val="0D0D0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7" name="Shape 23"/>
          <p:cNvSpPr/>
          <p:nvPr/>
        </p:nvSpPr>
        <p:spPr>
          <a:xfrm>
            <a:off x="2085975" y="800100"/>
            <a:ext cx="9525" cy="7010400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8" name="Shape 24"/>
          <p:cNvSpPr/>
          <p:nvPr/>
        </p:nvSpPr>
        <p:spPr>
          <a:xfrm>
            <a:off x="114300" y="1495425"/>
            <a:ext cx="18573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9" name="Text 25"/>
          <p:cNvSpPr/>
          <p:nvPr/>
        </p:nvSpPr>
        <p:spPr>
          <a:xfrm>
            <a:off x="209550" y="1038225"/>
            <a:ext cx="8255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125" b="1" kern="0" spc="-22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TOOLBOX</a:t>
            </a:r>
            <a:endParaRPr lang="en-US" sz="1125" dirty="0"/>
          </a:p>
        </p:txBody>
      </p:sp>
      <p:sp>
        <p:nvSpPr>
          <p:cNvPr id="30" name="Shape 26"/>
          <p:cNvSpPr/>
          <p:nvPr/>
        </p:nvSpPr>
        <p:spPr>
          <a:xfrm>
            <a:off x="977950" y="1038225"/>
            <a:ext cx="261193" cy="152400"/>
          </a:xfrm>
          <a:prstGeom prst="roundRect">
            <a:avLst>
              <a:gd name="adj" fmla="val 12500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1" name="Text 27"/>
          <p:cNvSpPr/>
          <p:nvPr/>
        </p:nvSpPr>
        <p:spPr>
          <a:xfrm>
            <a:off x="1016050" y="1038225"/>
            <a:ext cx="261193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125" b="1" kern="0" spc="-22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24</a:t>
            </a:r>
            <a:endParaRPr lang="en-US" sz="1125" dirty="0"/>
          </a:p>
        </p:txBody>
      </p:sp>
      <p:sp>
        <p:nvSpPr>
          <p:cNvPr id="32" name="Text 28"/>
          <p:cNvSpPr/>
          <p:nvPr/>
        </p:nvSpPr>
        <p:spPr>
          <a:xfrm>
            <a:off x="209550" y="1228725"/>
            <a:ext cx="1743075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108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BACK-OFFICE · OPÉRATEUR</a:t>
            </a:r>
            <a:endParaRPr lang="en-US" sz="675" dirty="0"/>
          </a:p>
        </p:txBody>
      </p:sp>
      <p:sp>
        <p:nvSpPr>
          <p:cNvPr id="33" name="Text 29"/>
          <p:cNvSpPr/>
          <p:nvPr/>
        </p:nvSpPr>
        <p:spPr>
          <a:xfrm>
            <a:off x="209550" y="1790700"/>
            <a:ext cx="1743075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95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EXPLOITATION</a:t>
            </a:r>
            <a:endParaRPr lang="en-US" sz="675" dirty="0"/>
          </a:p>
        </p:txBody>
      </p:sp>
      <p:pic>
        <p:nvPicPr>
          <p:cNvPr id="34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9550" y="2081212"/>
            <a:ext cx="142875" cy="142875"/>
          </a:xfrm>
          <a:prstGeom prst="rect">
            <a:avLst/>
          </a:prstGeom>
        </p:spPr>
      </p:pic>
      <p:sp>
        <p:nvSpPr>
          <p:cNvPr id="35" name="Text 30"/>
          <p:cNvSpPr/>
          <p:nvPr/>
        </p:nvSpPr>
        <p:spPr>
          <a:xfrm>
            <a:off x="447675" y="2076450"/>
            <a:ext cx="1022449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Vue d'ensemble</a:t>
            </a:r>
            <a:endParaRPr lang="en-US" sz="975" dirty="0"/>
          </a:p>
        </p:txBody>
      </p:sp>
      <p:pic>
        <p:nvPicPr>
          <p:cNvPr id="36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9550" y="2424113"/>
            <a:ext cx="142875" cy="142875"/>
          </a:xfrm>
          <a:prstGeom prst="rect">
            <a:avLst/>
          </a:prstGeom>
        </p:spPr>
      </p:pic>
      <p:sp>
        <p:nvSpPr>
          <p:cNvPr id="37" name="Text 31"/>
          <p:cNvSpPr/>
          <p:nvPr/>
        </p:nvSpPr>
        <p:spPr>
          <a:xfrm>
            <a:off x="447675" y="2419350"/>
            <a:ext cx="1060996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File de validation</a:t>
            </a:r>
            <a:endParaRPr lang="en-US" sz="975" dirty="0"/>
          </a:p>
        </p:txBody>
      </p:sp>
      <p:sp>
        <p:nvSpPr>
          <p:cNvPr id="38" name="Shape 32"/>
          <p:cNvSpPr/>
          <p:nvPr/>
        </p:nvSpPr>
        <p:spPr>
          <a:xfrm>
            <a:off x="1704975" y="2424113"/>
            <a:ext cx="171450" cy="142875"/>
          </a:xfrm>
          <a:prstGeom prst="ellipse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9" name="Text 33"/>
          <p:cNvSpPr/>
          <p:nvPr/>
        </p:nvSpPr>
        <p:spPr>
          <a:xfrm>
            <a:off x="1762125" y="2433637"/>
            <a:ext cx="1333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8</a:t>
            </a:r>
            <a:endParaRPr lang="en-US" sz="750" dirty="0"/>
          </a:p>
        </p:txBody>
      </p:sp>
      <p:pic>
        <p:nvPicPr>
          <p:cNvPr id="40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550" y="2767013"/>
            <a:ext cx="142875" cy="142875"/>
          </a:xfrm>
          <a:prstGeom prst="rect">
            <a:avLst/>
          </a:prstGeom>
        </p:spPr>
      </p:pic>
      <p:sp>
        <p:nvSpPr>
          <p:cNvPr id="41" name="Text 34"/>
          <p:cNvSpPr/>
          <p:nvPr/>
        </p:nvSpPr>
        <p:spPr>
          <a:xfrm>
            <a:off x="447675" y="2762250"/>
            <a:ext cx="601414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Sessions</a:t>
            </a:r>
            <a:endParaRPr lang="en-US" sz="975" dirty="0"/>
          </a:p>
        </p:txBody>
      </p:sp>
      <p:pic>
        <p:nvPicPr>
          <p:cNvPr id="42" name="Image 5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9550" y="3109913"/>
            <a:ext cx="142875" cy="142875"/>
          </a:xfrm>
          <a:prstGeom prst="rect">
            <a:avLst/>
          </a:prstGeom>
        </p:spPr>
      </p:pic>
      <p:sp>
        <p:nvSpPr>
          <p:cNvPr id="43" name="Text 35"/>
          <p:cNvSpPr/>
          <p:nvPr/>
        </p:nvSpPr>
        <p:spPr>
          <a:xfrm>
            <a:off x="447675" y="3105150"/>
            <a:ext cx="93732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Casiers &amp; sites</a:t>
            </a:r>
            <a:endParaRPr lang="en-US" sz="975" dirty="0"/>
          </a:p>
        </p:txBody>
      </p:sp>
      <p:sp>
        <p:nvSpPr>
          <p:cNvPr id="44" name="Text 36"/>
          <p:cNvSpPr/>
          <p:nvPr/>
        </p:nvSpPr>
        <p:spPr>
          <a:xfrm>
            <a:off x="209550" y="3505200"/>
            <a:ext cx="1743075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95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ADMINISTRATION</a:t>
            </a:r>
            <a:endParaRPr lang="en-US" sz="675" dirty="0"/>
          </a:p>
        </p:txBody>
      </p:sp>
      <p:pic>
        <p:nvPicPr>
          <p:cNvPr id="45" name="Image 6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9550" y="3795713"/>
            <a:ext cx="142875" cy="142875"/>
          </a:xfrm>
          <a:prstGeom prst="rect">
            <a:avLst/>
          </a:prstGeom>
        </p:spPr>
      </p:pic>
      <p:sp>
        <p:nvSpPr>
          <p:cNvPr id="46" name="Text 37"/>
          <p:cNvSpPr/>
          <p:nvPr/>
        </p:nvSpPr>
        <p:spPr>
          <a:xfrm>
            <a:off x="447675" y="3790950"/>
            <a:ext cx="730448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Utilisateurs</a:t>
            </a:r>
            <a:endParaRPr lang="en-US" sz="975" dirty="0"/>
          </a:p>
        </p:txBody>
      </p:sp>
      <p:pic>
        <p:nvPicPr>
          <p:cNvPr id="47" name="Image 7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550" y="4138613"/>
            <a:ext cx="142875" cy="142875"/>
          </a:xfrm>
          <a:prstGeom prst="rect">
            <a:avLst/>
          </a:prstGeom>
        </p:spPr>
      </p:pic>
      <p:sp>
        <p:nvSpPr>
          <p:cNvPr id="48" name="Text 38"/>
          <p:cNvSpPr/>
          <p:nvPr/>
        </p:nvSpPr>
        <p:spPr>
          <a:xfrm>
            <a:off x="447675" y="4133850"/>
            <a:ext cx="685502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Paiements</a:t>
            </a:r>
            <a:endParaRPr lang="en-US" sz="975" dirty="0"/>
          </a:p>
        </p:txBody>
      </p:sp>
      <p:pic>
        <p:nvPicPr>
          <p:cNvPr id="49" name="Image 8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09550" y="4481513"/>
            <a:ext cx="142875" cy="142875"/>
          </a:xfrm>
          <a:prstGeom prst="rect">
            <a:avLst/>
          </a:prstGeom>
        </p:spPr>
      </p:pic>
      <p:sp>
        <p:nvSpPr>
          <p:cNvPr id="50" name="Text 39"/>
          <p:cNvSpPr/>
          <p:nvPr/>
        </p:nvSpPr>
        <p:spPr>
          <a:xfrm>
            <a:off x="447675" y="4476750"/>
            <a:ext cx="609302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Incidents</a:t>
            </a:r>
            <a:endParaRPr lang="en-US" sz="975" dirty="0"/>
          </a:p>
        </p:txBody>
      </p:sp>
      <p:sp>
        <p:nvSpPr>
          <p:cNvPr id="51" name="Shape 40"/>
          <p:cNvSpPr/>
          <p:nvPr/>
        </p:nvSpPr>
        <p:spPr>
          <a:xfrm>
            <a:off x="1704975" y="4481513"/>
            <a:ext cx="171450" cy="142875"/>
          </a:xfrm>
          <a:prstGeom prst="ellipse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2" name="Text 41"/>
          <p:cNvSpPr/>
          <p:nvPr/>
        </p:nvSpPr>
        <p:spPr>
          <a:xfrm>
            <a:off x="1762125" y="4491038"/>
            <a:ext cx="1333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</a:t>
            </a:r>
            <a:endParaRPr lang="en-US" sz="750" dirty="0"/>
          </a:p>
        </p:txBody>
      </p:sp>
      <p:pic>
        <p:nvPicPr>
          <p:cNvPr id="53" name="Image 9" descr="preencoded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09550" y="4824413"/>
            <a:ext cx="142875" cy="142875"/>
          </a:xfrm>
          <a:prstGeom prst="rect">
            <a:avLst/>
          </a:prstGeom>
        </p:spPr>
      </p:pic>
      <p:sp>
        <p:nvSpPr>
          <p:cNvPr id="54" name="Text 42"/>
          <p:cNvSpPr/>
          <p:nvPr/>
        </p:nvSpPr>
        <p:spPr>
          <a:xfrm>
            <a:off x="447675" y="4819650"/>
            <a:ext cx="6445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Reporting</a:t>
            </a:r>
            <a:endParaRPr lang="en-US" sz="975" dirty="0"/>
          </a:p>
        </p:txBody>
      </p:sp>
      <p:sp>
        <p:nvSpPr>
          <p:cNvPr id="55" name="Shape 43"/>
          <p:cNvSpPr/>
          <p:nvPr/>
        </p:nvSpPr>
        <p:spPr>
          <a:xfrm>
            <a:off x="114300" y="7229475"/>
            <a:ext cx="18573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6" name="Shape 44"/>
          <p:cNvSpPr/>
          <p:nvPr/>
        </p:nvSpPr>
        <p:spPr>
          <a:xfrm>
            <a:off x="209550" y="7353300"/>
            <a:ext cx="209550" cy="209550"/>
          </a:xfrm>
          <a:prstGeom prst="ellipse">
            <a:avLst/>
          </a:prstGeom>
          <a:solidFill>
            <a:srgbClr val="1C1C1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7" name="Text 45"/>
          <p:cNvSpPr/>
          <p:nvPr/>
        </p:nvSpPr>
        <p:spPr>
          <a:xfrm>
            <a:off x="247352" y="7410450"/>
            <a:ext cx="209996" cy="133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GB</a:t>
            </a:r>
            <a:endParaRPr lang="en-US" sz="675" dirty="0"/>
          </a:p>
        </p:txBody>
      </p:sp>
      <p:sp>
        <p:nvSpPr>
          <p:cNvPr id="58" name="Text 46"/>
          <p:cNvSpPr/>
          <p:nvPr/>
        </p:nvSpPr>
        <p:spPr>
          <a:xfrm>
            <a:off x="514350" y="7381875"/>
            <a:ext cx="806797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Guillaume B.</a:t>
            </a:r>
            <a:endParaRPr lang="en-US" sz="975" dirty="0"/>
          </a:p>
        </p:txBody>
      </p:sp>
      <p:sp>
        <p:nvSpPr>
          <p:cNvPr id="59" name="Shape 47"/>
          <p:cNvSpPr/>
          <p:nvPr/>
        </p:nvSpPr>
        <p:spPr>
          <a:xfrm>
            <a:off x="2095500" y="800100"/>
            <a:ext cx="10096500" cy="714375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0" name="Shape 48"/>
          <p:cNvSpPr/>
          <p:nvPr/>
        </p:nvSpPr>
        <p:spPr>
          <a:xfrm>
            <a:off x="2095500" y="1504950"/>
            <a:ext cx="1009650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1" name="Text 49"/>
          <p:cNvSpPr/>
          <p:nvPr/>
        </p:nvSpPr>
        <p:spPr>
          <a:xfrm>
            <a:off x="2324100" y="1070372"/>
            <a:ext cx="1531293" cy="20240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125" b="1" kern="0" spc="-1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Paramètres opérateur</a:t>
            </a:r>
            <a:endParaRPr lang="en-US" sz="1125" dirty="0"/>
          </a:p>
        </p:txBody>
      </p:sp>
      <p:sp>
        <p:nvSpPr>
          <p:cNvPr id="62" name="Shape 50"/>
          <p:cNvSpPr/>
          <p:nvPr/>
        </p:nvSpPr>
        <p:spPr>
          <a:xfrm>
            <a:off x="3912543" y="914400"/>
            <a:ext cx="2650182" cy="476250"/>
          </a:xfrm>
          <a:prstGeom prst="roundRect">
            <a:avLst>
              <a:gd name="adj" fmla="val 16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63" name="Image 10" descr="preencoded.pn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036368" y="1085850"/>
            <a:ext cx="112812" cy="133350"/>
          </a:xfrm>
          <a:prstGeom prst="rect">
            <a:avLst/>
          </a:prstGeom>
        </p:spPr>
      </p:pic>
      <p:sp>
        <p:nvSpPr>
          <p:cNvPr id="64" name="Text 51"/>
          <p:cNvSpPr/>
          <p:nvPr/>
        </p:nvSpPr>
        <p:spPr>
          <a:xfrm>
            <a:off x="4225379" y="1000125"/>
            <a:ext cx="2031504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Rechercher session, utilisateur, casier…</a:t>
            </a:r>
            <a:endParaRPr lang="en-US" sz="975" dirty="0"/>
          </a:p>
        </p:txBody>
      </p:sp>
      <p:sp>
        <p:nvSpPr>
          <p:cNvPr id="65" name="Text 52"/>
          <p:cNvSpPr/>
          <p:nvPr/>
        </p:nvSpPr>
        <p:spPr>
          <a:xfrm>
            <a:off x="6256883" y="1085850"/>
            <a:ext cx="258217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⌘K</a:t>
            </a:r>
            <a:endParaRPr lang="en-US" sz="825" dirty="0"/>
          </a:p>
        </p:txBody>
      </p:sp>
      <p:sp>
        <p:nvSpPr>
          <p:cNvPr id="66" name="Shape 53"/>
          <p:cNvSpPr/>
          <p:nvPr/>
        </p:nvSpPr>
        <p:spPr>
          <a:xfrm>
            <a:off x="9232106" y="1033462"/>
            <a:ext cx="1573560" cy="238125"/>
          </a:xfrm>
          <a:prstGeom prst="roundRect">
            <a:avLst>
              <a:gd name="adj" fmla="val 50000"/>
            </a:avLst>
          </a:prstGeom>
          <a:solidFill>
            <a:srgbClr val="4ADE80">
              <a:alpha val="8000"/>
            </a:srgbClr>
          </a:solidFill>
          <a:ln w="9525">
            <a:solidFill>
              <a:srgbClr val="4ADE80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7" name="Shape 54"/>
          <p:cNvSpPr/>
          <p:nvPr/>
        </p:nvSpPr>
        <p:spPr>
          <a:xfrm>
            <a:off x="9336881" y="1123950"/>
            <a:ext cx="57150" cy="57150"/>
          </a:xfrm>
          <a:prstGeom prst="ellipse">
            <a:avLst/>
          </a:prstGeom>
          <a:solidFill>
            <a:srgbClr val="4ADE80">
              <a:alpha val="8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8" name="Text 55"/>
          <p:cNvSpPr/>
          <p:nvPr/>
        </p:nvSpPr>
        <p:spPr>
          <a:xfrm>
            <a:off x="9470231" y="1090613"/>
            <a:ext cx="130686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REALTIME · SUPABASE</a:t>
            </a:r>
            <a:endParaRPr lang="en-US" sz="750" dirty="0"/>
          </a:p>
        </p:txBody>
      </p:sp>
      <p:sp>
        <p:nvSpPr>
          <p:cNvPr id="69" name="Shape 56"/>
          <p:cNvSpPr/>
          <p:nvPr/>
        </p:nvSpPr>
        <p:spPr>
          <a:xfrm>
            <a:off x="10939016" y="1023938"/>
            <a:ext cx="1024384" cy="257175"/>
          </a:xfrm>
          <a:prstGeom prst="roundRect">
            <a:avLst>
              <a:gd name="adj" fmla="val 25926"/>
            </a:avLst>
          </a:prstGeom>
          <a:solidFill>
            <a:srgbClr val="131315"/>
          </a:solidFill>
          <a:ln w="9525">
            <a:solidFill>
              <a:srgbClr val="38383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0" name="Text 57"/>
          <p:cNvSpPr/>
          <p:nvPr/>
        </p:nvSpPr>
        <p:spPr>
          <a:xfrm>
            <a:off x="11005691" y="1081088"/>
            <a:ext cx="891034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Site Lyon-Est ▾</a:t>
            </a:r>
            <a:endParaRPr lang="en-US" sz="900" dirty="0"/>
          </a:p>
        </p:txBody>
      </p:sp>
      <p:sp>
        <p:nvSpPr>
          <p:cNvPr id="71" name="Shape 58"/>
          <p:cNvSpPr/>
          <p:nvPr/>
        </p:nvSpPr>
        <p:spPr>
          <a:xfrm>
            <a:off x="2095500" y="2428875"/>
            <a:ext cx="995362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2" name="Text 59"/>
          <p:cNvSpPr/>
          <p:nvPr/>
        </p:nvSpPr>
        <p:spPr>
          <a:xfrm>
            <a:off x="2362200" y="1781175"/>
            <a:ext cx="203582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CONFIGURATION MÉTIER · V2.4</a:t>
            </a:r>
            <a:endParaRPr lang="en-US" sz="750" dirty="0"/>
          </a:p>
        </p:txBody>
      </p:sp>
      <p:sp>
        <p:nvSpPr>
          <p:cNvPr id="73" name="Text 60"/>
          <p:cNvSpPr/>
          <p:nvPr/>
        </p:nvSpPr>
        <p:spPr>
          <a:xfrm>
            <a:off x="2362200" y="1962150"/>
            <a:ext cx="2035820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kern="0" spc="-42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Règles &amp; seuils</a:t>
            </a:r>
            <a:endParaRPr lang="en-US" sz="2100" dirty="0"/>
          </a:p>
        </p:txBody>
      </p:sp>
      <p:sp>
        <p:nvSpPr>
          <p:cNvPr id="74" name="Shape 61"/>
          <p:cNvSpPr/>
          <p:nvPr/>
        </p:nvSpPr>
        <p:spPr>
          <a:xfrm>
            <a:off x="10878889" y="1971675"/>
            <a:ext cx="903536" cy="285750"/>
          </a:xfrm>
          <a:prstGeom prst="roundRect">
            <a:avLst>
              <a:gd name="adj" fmla="val 23333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5" name="Text 62"/>
          <p:cNvSpPr/>
          <p:nvPr/>
        </p:nvSpPr>
        <p:spPr>
          <a:xfrm>
            <a:off x="10974139" y="2047875"/>
            <a:ext cx="713036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75" b="1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Enregistrer</a:t>
            </a:r>
            <a:endParaRPr lang="en-US" sz="975" dirty="0"/>
          </a:p>
        </p:txBody>
      </p:sp>
      <p:sp>
        <p:nvSpPr>
          <p:cNvPr id="76" name="Shape 63"/>
          <p:cNvSpPr/>
          <p:nvPr/>
        </p:nvSpPr>
        <p:spPr>
          <a:xfrm>
            <a:off x="2095500" y="2790825"/>
            <a:ext cx="995362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7" name="Shape 64"/>
          <p:cNvSpPr/>
          <p:nvPr/>
        </p:nvSpPr>
        <p:spPr>
          <a:xfrm>
            <a:off x="2362200" y="2781300"/>
            <a:ext cx="724346" cy="19050"/>
          </a:xfrm>
          <a:prstGeom prst="rect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8" name="Text 65"/>
          <p:cNvSpPr/>
          <p:nvPr/>
        </p:nvSpPr>
        <p:spPr>
          <a:xfrm>
            <a:off x="2495550" y="2533650"/>
            <a:ext cx="533846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Scoring</a:t>
            </a:r>
            <a:endParaRPr lang="en-US" sz="975" dirty="0"/>
          </a:p>
        </p:txBody>
      </p:sp>
      <p:sp>
        <p:nvSpPr>
          <p:cNvPr id="79" name="Text 66"/>
          <p:cNvSpPr/>
          <p:nvPr/>
        </p:nvSpPr>
        <p:spPr>
          <a:xfrm>
            <a:off x="3238946" y="2533650"/>
            <a:ext cx="1021854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Capture caution</a:t>
            </a:r>
            <a:endParaRPr lang="en-US" sz="975" dirty="0"/>
          </a:p>
        </p:txBody>
      </p:sp>
      <p:sp>
        <p:nvSpPr>
          <p:cNvPr id="80" name="Text 67"/>
          <p:cNvSpPr/>
          <p:nvPr/>
        </p:nvSpPr>
        <p:spPr>
          <a:xfrm>
            <a:off x="4470350" y="2533650"/>
            <a:ext cx="615255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Pénalités</a:t>
            </a:r>
            <a:endParaRPr lang="en-US" sz="975" dirty="0"/>
          </a:p>
        </p:txBody>
      </p:sp>
      <p:sp>
        <p:nvSpPr>
          <p:cNvPr id="81" name="Text 68"/>
          <p:cNvSpPr/>
          <p:nvPr/>
        </p:nvSpPr>
        <p:spPr>
          <a:xfrm>
            <a:off x="5295156" y="2533650"/>
            <a:ext cx="828824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Notifications</a:t>
            </a:r>
            <a:endParaRPr lang="en-US" sz="975" dirty="0"/>
          </a:p>
        </p:txBody>
      </p:sp>
      <p:sp>
        <p:nvSpPr>
          <p:cNvPr id="82" name="Text 69"/>
          <p:cNvSpPr/>
          <p:nvPr/>
        </p:nvSpPr>
        <p:spPr>
          <a:xfrm>
            <a:off x="6333530" y="2533650"/>
            <a:ext cx="781794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Intégrations</a:t>
            </a:r>
            <a:endParaRPr lang="en-US" sz="975" dirty="0"/>
          </a:p>
        </p:txBody>
      </p:sp>
      <p:sp>
        <p:nvSpPr>
          <p:cNvPr id="83" name="Shape 70"/>
          <p:cNvSpPr/>
          <p:nvPr/>
        </p:nvSpPr>
        <p:spPr>
          <a:xfrm>
            <a:off x="2362200" y="3028950"/>
            <a:ext cx="5395020" cy="3181350"/>
          </a:xfrm>
          <a:prstGeom prst="roundRect">
            <a:avLst>
              <a:gd name="adj" fmla="val 2994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4" name="Text 71"/>
          <p:cNvSpPr/>
          <p:nvPr/>
        </p:nvSpPr>
        <p:spPr>
          <a:xfrm>
            <a:off x="2543175" y="3209925"/>
            <a:ext cx="5184062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SEUILS DE DÉCISION AUTOMATIQUE</a:t>
            </a:r>
            <a:endParaRPr lang="en-US" sz="750" dirty="0"/>
          </a:p>
        </p:txBody>
      </p:sp>
      <p:sp>
        <p:nvSpPr>
          <p:cNvPr id="85" name="Shape 72"/>
          <p:cNvSpPr/>
          <p:nvPr/>
        </p:nvSpPr>
        <p:spPr>
          <a:xfrm>
            <a:off x="2543175" y="3886200"/>
            <a:ext cx="503307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6" name="Text 73"/>
          <p:cNvSpPr/>
          <p:nvPr/>
        </p:nvSpPr>
        <p:spPr>
          <a:xfrm>
            <a:off x="2543175" y="3600450"/>
            <a:ext cx="2017216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VERT — libération auto si score ≥</a:t>
            </a:r>
            <a:endParaRPr lang="en-US" sz="975" dirty="0"/>
          </a:p>
        </p:txBody>
      </p:sp>
      <p:sp>
        <p:nvSpPr>
          <p:cNvPr id="87" name="Text 74"/>
          <p:cNvSpPr/>
          <p:nvPr/>
        </p:nvSpPr>
        <p:spPr>
          <a:xfrm>
            <a:off x="7200156" y="3581400"/>
            <a:ext cx="452289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4ADE8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0,80</a:t>
            </a:r>
            <a:endParaRPr lang="en-US" sz="1350" dirty="0"/>
          </a:p>
        </p:txBody>
      </p:sp>
      <p:sp>
        <p:nvSpPr>
          <p:cNvPr id="88" name="Shape 75"/>
          <p:cNvSpPr/>
          <p:nvPr/>
        </p:nvSpPr>
        <p:spPr>
          <a:xfrm>
            <a:off x="2543175" y="4314825"/>
            <a:ext cx="503307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9" name="Text 76"/>
          <p:cNvSpPr/>
          <p:nvPr/>
        </p:nvSpPr>
        <p:spPr>
          <a:xfrm>
            <a:off x="2543175" y="4029075"/>
            <a:ext cx="1816001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ORANGE — vérif. opérateur si</a:t>
            </a:r>
            <a:endParaRPr lang="en-US" sz="975" dirty="0"/>
          </a:p>
        </p:txBody>
      </p:sp>
      <p:sp>
        <p:nvSpPr>
          <p:cNvPr id="90" name="Text 77"/>
          <p:cNvSpPr/>
          <p:nvPr/>
        </p:nvSpPr>
        <p:spPr>
          <a:xfrm>
            <a:off x="6587877" y="4010025"/>
            <a:ext cx="1064568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F5A623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0,50 — 0,79</a:t>
            </a:r>
            <a:endParaRPr lang="en-US" sz="1350" dirty="0"/>
          </a:p>
        </p:txBody>
      </p:sp>
      <p:sp>
        <p:nvSpPr>
          <p:cNvPr id="91" name="Text 78"/>
          <p:cNvSpPr/>
          <p:nvPr/>
        </p:nvSpPr>
        <p:spPr>
          <a:xfrm>
            <a:off x="2543175" y="4457700"/>
            <a:ext cx="1809899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ROUGE — vérif. physique si &lt;</a:t>
            </a:r>
            <a:endParaRPr lang="en-US" sz="975" dirty="0"/>
          </a:p>
        </p:txBody>
      </p:sp>
      <p:sp>
        <p:nvSpPr>
          <p:cNvPr id="92" name="Text 79"/>
          <p:cNvSpPr/>
          <p:nvPr/>
        </p:nvSpPr>
        <p:spPr>
          <a:xfrm>
            <a:off x="7200156" y="4438650"/>
            <a:ext cx="452289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D63232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0,50</a:t>
            </a:r>
            <a:endParaRPr lang="en-US" sz="1350" dirty="0"/>
          </a:p>
        </p:txBody>
      </p:sp>
      <p:sp>
        <p:nvSpPr>
          <p:cNvPr id="93" name="Shape 80"/>
          <p:cNvSpPr/>
          <p:nvPr/>
        </p:nvSpPr>
        <p:spPr>
          <a:xfrm>
            <a:off x="7928670" y="3028950"/>
            <a:ext cx="3853607" cy="3181350"/>
          </a:xfrm>
          <a:prstGeom prst="roundRect">
            <a:avLst>
              <a:gd name="adj" fmla="val 2994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4" name="Text 81"/>
          <p:cNvSpPr/>
          <p:nvPr/>
        </p:nvSpPr>
        <p:spPr>
          <a:xfrm>
            <a:off x="8109645" y="3209925"/>
            <a:ext cx="3596406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PONDÉRATION DES SIGNAUX</a:t>
            </a:r>
            <a:endParaRPr lang="en-US" sz="750" dirty="0"/>
          </a:p>
        </p:txBody>
      </p:sp>
      <p:sp>
        <p:nvSpPr>
          <p:cNvPr id="95" name="Shape 82"/>
          <p:cNvSpPr/>
          <p:nvPr/>
        </p:nvSpPr>
        <p:spPr>
          <a:xfrm>
            <a:off x="8109645" y="3886200"/>
            <a:ext cx="3491657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6" name="Text 83"/>
          <p:cNvSpPr/>
          <p:nvPr/>
        </p:nvSpPr>
        <p:spPr>
          <a:xfrm>
            <a:off x="8109645" y="3552825"/>
            <a:ext cx="1542752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Capteur fermeture casier</a:t>
            </a:r>
            <a:endParaRPr lang="en-US" sz="975" dirty="0"/>
          </a:p>
        </p:txBody>
      </p:sp>
      <p:sp>
        <p:nvSpPr>
          <p:cNvPr id="97" name="Text 84"/>
          <p:cNvSpPr/>
          <p:nvPr/>
        </p:nvSpPr>
        <p:spPr>
          <a:xfrm>
            <a:off x="11406336" y="3552825"/>
            <a:ext cx="271165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15%</a:t>
            </a:r>
            <a:endParaRPr lang="en-US" sz="825" dirty="0"/>
          </a:p>
        </p:txBody>
      </p:sp>
      <p:sp>
        <p:nvSpPr>
          <p:cNvPr id="98" name="Shape 85"/>
          <p:cNvSpPr/>
          <p:nvPr/>
        </p:nvSpPr>
        <p:spPr>
          <a:xfrm>
            <a:off x="8109645" y="3762375"/>
            <a:ext cx="3491657" cy="38100"/>
          </a:xfrm>
          <a:prstGeom prst="roundRect">
            <a:avLst>
              <a:gd name="adj" fmla="val 50000"/>
            </a:avLst>
          </a:prstGeom>
          <a:solidFill>
            <a:srgbClr val="1C1C1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9" name="Shape 86"/>
          <p:cNvSpPr/>
          <p:nvPr/>
        </p:nvSpPr>
        <p:spPr>
          <a:xfrm>
            <a:off x="8109645" y="3762375"/>
            <a:ext cx="1492597" cy="38100"/>
          </a:xfrm>
          <a:prstGeom prst="rect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0" name="Shape 87"/>
          <p:cNvSpPr/>
          <p:nvPr/>
        </p:nvSpPr>
        <p:spPr>
          <a:xfrm>
            <a:off x="8109645" y="4314825"/>
            <a:ext cx="3491657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1" name="Text 88"/>
          <p:cNvSpPr/>
          <p:nvPr/>
        </p:nvSpPr>
        <p:spPr>
          <a:xfrm>
            <a:off x="8109645" y="3981450"/>
            <a:ext cx="1822252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IA Vision · photos avant/après</a:t>
            </a:r>
            <a:endParaRPr lang="en-US" sz="975" dirty="0"/>
          </a:p>
        </p:txBody>
      </p:sp>
      <p:sp>
        <p:nvSpPr>
          <p:cNvPr id="102" name="Text 89"/>
          <p:cNvSpPr/>
          <p:nvPr/>
        </p:nvSpPr>
        <p:spPr>
          <a:xfrm>
            <a:off x="11406336" y="3981450"/>
            <a:ext cx="271165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35%</a:t>
            </a:r>
            <a:endParaRPr lang="en-US" sz="825" dirty="0"/>
          </a:p>
        </p:txBody>
      </p:sp>
      <p:sp>
        <p:nvSpPr>
          <p:cNvPr id="103" name="Shape 90"/>
          <p:cNvSpPr/>
          <p:nvPr/>
        </p:nvSpPr>
        <p:spPr>
          <a:xfrm>
            <a:off x="8109645" y="4191000"/>
            <a:ext cx="3491657" cy="38100"/>
          </a:xfrm>
          <a:prstGeom prst="roundRect">
            <a:avLst>
              <a:gd name="adj" fmla="val 50000"/>
            </a:avLst>
          </a:prstGeom>
          <a:solidFill>
            <a:srgbClr val="1C1C1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4" name="Shape 91"/>
          <p:cNvSpPr/>
          <p:nvPr/>
        </p:nvSpPr>
        <p:spPr>
          <a:xfrm>
            <a:off x="8109645" y="4191000"/>
            <a:ext cx="3482876" cy="38100"/>
          </a:xfrm>
          <a:prstGeom prst="rect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5" name="Shape 92"/>
          <p:cNvSpPr/>
          <p:nvPr/>
        </p:nvSpPr>
        <p:spPr>
          <a:xfrm>
            <a:off x="8109645" y="4743450"/>
            <a:ext cx="3491657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6" name="Text 93"/>
          <p:cNvSpPr/>
          <p:nvPr/>
        </p:nvSpPr>
        <p:spPr>
          <a:xfrm>
            <a:off x="8109645" y="4410075"/>
            <a:ext cx="1403003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RFID · matériel détecté</a:t>
            </a:r>
            <a:endParaRPr lang="en-US" sz="975" dirty="0"/>
          </a:p>
        </p:txBody>
      </p:sp>
      <p:sp>
        <p:nvSpPr>
          <p:cNvPr id="107" name="Text 94"/>
          <p:cNvSpPr/>
          <p:nvPr/>
        </p:nvSpPr>
        <p:spPr>
          <a:xfrm>
            <a:off x="11406336" y="4410075"/>
            <a:ext cx="271165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20%</a:t>
            </a:r>
            <a:endParaRPr lang="en-US" sz="825" dirty="0"/>
          </a:p>
        </p:txBody>
      </p:sp>
      <p:sp>
        <p:nvSpPr>
          <p:cNvPr id="108" name="Shape 95"/>
          <p:cNvSpPr/>
          <p:nvPr/>
        </p:nvSpPr>
        <p:spPr>
          <a:xfrm>
            <a:off x="8109645" y="4619625"/>
            <a:ext cx="3491657" cy="38100"/>
          </a:xfrm>
          <a:prstGeom prst="roundRect">
            <a:avLst>
              <a:gd name="adj" fmla="val 50000"/>
            </a:avLst>
          </a:prstGeom>
          <a:solidFill>
            <a:srgbClr val="1C1C1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9" name="Shape 96"/>
          <p:cNvSpPr/>
          <p:nvPr/>
        </p:nvSpPr>
        <p:spPr>
          <a:xfrm>
            <a:off x="8109645" y="4619625"/>
            <a:ext cx="1990130" cy="38100"/>
          </a:xfrm>
          <a:prstGeom prst="rect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0" name="Shape 97"/>
          <p:cNvSpPr/>
          <p:nvPr/>
        </p:nvSpPr>
        <p:spPr>
          <a:xfrm>
            <a:off x="8109645" y="5172075"/>
            <a:ext cx="3491657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1" name="Text 98"/>
          <p:cNvSpPr/>
          <p:nvPr/>
        </p:nvSpPr>
        <p:spPr>
          <a:xfrm>
            <a:off x="8109645" y="4838700"/>
            <a:ext cx="955923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Vidéo continue</a:t>
            </a:r>
            <a:endParaRPr lang="en-US" sz="975" dirty="0"/>
          </a:p>
        </p:txBody>
      </p:sp>
      <p:sp>
        <p:nvSpPr>
          <p:cNvPr id="112" name="Text 99"/>
          <p:cNvSpPr/>
          <p:nvPr/>
        </p:nvSpPr>
        <p:spPr>
          <a:xfrm>
            <a:off x="11406336" y="4838700"/>
            <a:ext cx="271165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10%</a:t>
            </a:r>
            <a:endParaRPr lang="en-US" sz="825" dirty="0"/>
          </a:p>
        </p:txBody>
      </p:sp>
      <p:sp>
        <p:nvSpPr>
          <p:cNvPr id="113" name="Shape 100"/>
          <p:cNvSpPr/>
          <p:nvPr/>
        </p:nvSpPr>
        <p:spPr>
          <a:xfrm>
            <a:off x="8109645" y="5048250"/>
            <a:ext cx="3491657" cy="38100"/>
          </a:xfrm>
          <a:prstGeom prst="roundRect">
            <a:avLst>
              <a:gd name="adj" fmla="val 50000"/>
            </a:avLst>
          </a:prstGeom>
          <a:solidFill>
            <a:srgbClr val="1C1C1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4" name="Shape 101"/>
          <p:cNvSpPr/>
          <p:nvPr/>
        </p:nvSpPr>
        <p:spPr>
          <a:xfrm>
            <a:off x="8109645" y="5048250"/>
            <a:ext cx="995065" cy="38100"/>
          </a:xfrm>
          <a:prstGeom prst="rect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5" name="Shape 102"/>
          <p:cNvSpPr/>
          <p:nvPr/>
        </p:nvSpPr>
        <p:spPr>
          <a:xfrm>
            <a:off x="8109645" y="5600700"/>
            <a:ext cx="3491657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6" name="Text 103"/>
          <p:cNvSpPr/>
          <p:nvPr/>
        </p:nvSpPr>
        <p:spPr>
          <a:xfrm>
            <a:off x="8109645" y="5267325"/>
            <a:ext cx="1405533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Signalement utilisateur</a:t>
            </a:r>
            <a:endParaRPr lang="en-US" sz="975" dirty="0"/>
          </a:p>
        </p:txBody>
      </p:sp>
      <p:sp>
        <p:nvSpPr>
          <p:cNvPr id="117" name="Text 104"/>
          <p:cNvSpPr/>
          <p:nvPr/>
        </p:nvSpPr>
        <p:spPr>
          <a:xfrm>
            <a:off x="11406336" y="5267325"/>
            <a:ext cx="271165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10%</a:t>
            </a:r>
            <a:endParaRPr lang="en-US" sz="825" dirty="0"/>
          </a:p>
        </p:txBody>
      </p:sp>
      <p:sp>
        <p:nvSpPr>
          <p:cNvPr id="118" name="Shape 105"/>
          <p:cNvSpPr/>
          <p:nvPr/>
        </p:nvSpPr>
        <p:spPr>
          <a:xfrm>
            <a:off x="8109645" y="5476875"/>
            <a:ext cx="3491657" cy="38100"/>
          </a:xfrm>
          <a:prstGeom prst="roundRect">
            <a:avLst>
              <a:gd name="adj" fmla="val 50000"/>
            </a:avLst>
          </a:prstGeom>
          <a:solidFill>
            <a:srgbClr val="1C1C1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9" name="Shape 106"/>
          <p:cNvSpPr/>
          <p:nvPr/>
        </p:nvSpPr>
        <p:spPr>
          <a:xfrm>
            <a:off x="8109645" y="5476875"/>
            <a:ext cx="995065" cy="38100"/>
          </a:xfrm>
          <a:prstGeom prst="rect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0" name="Text 107"/>
          <p:cNvSpPr/>
          <p:nvPr/>
        </p:nvSpPr>
        <p:spPr>
          <a:xfrm>
            <a:off x="8109645" y="5695950"/>
            <a:ext cx="1151781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Historique compte</a:t>
            </a:r>
            <a:endParaRPr lang="en-US" sz="975" dirty="0"/>
          </a:p>
        </p:txBody>
      </p:sp>
      <p:sp>
        <p:nvSpPr>
          <p:cNvPr id="121" name="Text 108"/>
          <p:cNvSpPr/>
          <p:nvPr/>
        </p:nvSpPr>
        <p:spPr>
          <a:xfrm>
            <a:off x="11406336" y="5695950"/>
            <a:ext cx="271165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10%</a:t>
            </a:r>
            <a:endParaRPr lang="en-US" sz="825" dirty="0"/>
          </a:p>
        </p:txBody>
      </p:sp>
      <p:sp>
        <p:nvSpPr>
          <p:cNvPr id="122" name="Shape 109"/>
          <p:cNvSpPr/>
          <p:nvPr/>
        </p:nvSpPr>
        <p:spPr>
          <a:xfrm>
            <a:off x="8109645" y="5905500"/>
            <a:ext cx="3491657" cy="38100"/>
          </a:xfrm>
          <a:prstGeom prst="roundRect">
            <a:avLst>
              <a:gd name="adj" fmla="val 50000"/>
            </a:avLst>
          </a:prstGeom>
          <a:solidFill>
            <a:srgbClr val="1C1C1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3" name="Shape 110"/>
          <p:cNvSpPr/>
          <p:nvPr/>
        </p:nvSpPr>
        <p:spPr>
          <a:xfrm>
            <a:off x="8109645" y="5905500"/>
            <a:ext cx="995065" cy="38100"/>
          </a:xfrm>
          <a:prstGeom prst="rect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4" name="Shape 111"/>
          <p:cNvSpPr/>
          <p:nvPr/>
        </p:nvSpPr>
        <p:spPr>
          <a:xfrm>
            <a:off x="2362200" y="6343650"/>
            <a:ext cx="9420225" cy="2404021"/>
          </a:xfrm>
          <a:prstGeom prst="roundRect">
            <a:avLst>
              <a:gd name="adj" fmla="val 3962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5" name="Text 112"/>
          <p:cNvSpPr/>
          <p:nvPr/>
        </p:nvSpPr>
        <p:spPr>
          <a:xfrm>
            <a:off x="2543175" y="6524625"/>
            <a:ext cx="9330023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COMPTE DE SURVEILLANCE</a:t>
            </a:r>
            <a:endParaRPr lang="en-US" sz="750" dirty="0"/>
          </a:p>
        </p:txBody>
      </p:sp>
      <p:sp>
        <p:nvSpPr>
          <p:cNvPr id="126" name="Text 113"/>
          <p:cNvSpPr/>
          <p:nvPr/>
        </p:nvSpPr>
        <p:spPr>
          <a:xfrm>
            <a:off x="2543175" y="6705600"/>
            <a:ext cx="9330023" cy="2132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200" b="1" kern="0" spc="-12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Quand basculer un compte en surveillance ?</a:t>
            </a:r>
            <a:endParaRPr lang="en-US" sz="1200" dirty="0"/>
          </a:p>
        </p:txBody>
      </p:sp>
      <p:sp>
        <p:nvSpPr>
          <p:cNvPr id="127" name="Shape 114"/>
          <p:cNvSpPr/>
          <p:nvPr/>
        </p:nvSpPr>
        <p:spPr>
          <a:xfrm>
            <a:off x="2543175" y="7395121"/>
            <a:ext cx="90582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8" name="Text 115"/>
          <p:cNvSpPr/>
          <p:nvPr/>
        </p:nvSpPr>
        <p:spPr>
          <a:xfrm>
            <a:off x="2543175" y="7128421"/>
            <a:ext cx="8976836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≥ 2 incidents ROUGE en 30 jours</a:t>
            </a:r>
            <a:endParaRPr lang="en-US" sz="975" dirty="0"/>
          </a:p>
        </p:txBody>
      </p:sp>
      <p:sp>
        <p:nvSpPr>
          <p:cNvPr id="129" name="Shape 116"/>
          <p:cNvSpPr/>
          <p:nvPr/>
        </p:nvSpPr>
        <p:spPr>
          <a:xfrm>
            <a:off x="11258550" y="7109371"/>
            <a:ext cx="342900" cy="190500"/>
          </a:xfrm>
          <a:prstGeom prst="roundRect">
            <a:avLst>
              <a:gd name="adj" fmla="val 50000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0" name="Shape 117"/>
          <p:cNvSpPr/>
          <p:nvPr/>
        </p:nvSpPr>
        <p:spPr>
          <a:xfrm>
            <a:off x="11430000" y="7128421"/>
            <a:ext cx="152400" cy="152400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1" name="Shape 118"/>
          <p:cNvSpPr/>
          <p:nvPr/>
        </p:nvSpPr>
        <p:spPr>
          <a:xfrm>
            <a:off x="2543175" y="7785646"/>
            <a:ext cx="90582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2" name="Text 119"/>
          <p:cNvSpPr/>
          <p:nvPr/>
        </p:nvSpPr>
        <p:spPr>
          <a:xfrm>
            <a:off x="2543175" y="7518946"/>
            <a:ext cx="8976836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≥ 3 captures partielles cumulées en 90 jours</a:t>
            </a:r>
            <a:endParaRPr lang="en-US" sz="975" dirty="0"/>
          </a:p>
        </p:txBody>
      </p:sp>
      <p:sp>
        <p:nvSpPr>
          <p:cNvPr id="133" name="Shape 120"/>
          <p:cNvSpPr/>
          <p:nvPr/>
        </p:nvSpPr>
        <p:spPr>
          <a:xfrm>
            <a:off x="11258550" y="7499896"/>
            <a:ext cx="342900" cy="190500"/>
          </a:xfrm>
          <a:prstGeom prst="roundRect">
            <a:avLst>
              <a:gd name="adj" fmla="val 50000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4" name="Shape 121"/>
          <p:cNvSpPr/>
          <p:nvPr/>
        </p:nvSpPr>
        <p:spPr>
          <a:xfrm>
            <a:off x="11430000" y="7518946"/>
            <a:ext cx="152400" cy="152400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5" name="Shape 122"/>
          <p:cNvSpPr/>
          <p:nvPr/>
        </p:nvSpPr>
        <p:spPr>
          <a:xfrm>
            <a:off x="2543175" y="8176171"/>
            <a:ext cx="90582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6" name="Text 123"/>
          <p:cNvSpPr/>
          <p:nvPr/>
        </p:nvSpPr>
        <p:spPr>
          <a:xfrm>
            <a:off x="2543175" y="7909471"/>
            <a:ext cx="8976836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Score moyen &lt; 0,60 sur 5 dernières locations</a:t>
            </a:r>
            <a:endParaRPr lang="en-US" sz="975" dirty="0"/>
          </a:p>
        </p:txBody>
      </p:sp>
      <p:sp>
        <p:nvSpPr>
          <p:cNvPr id="137" name="Shape 124"/>
          <p:cNvSpPr/>
          <p:nvPr/>
        </p:nvSpPr>
        <p:spPr>
          <a:xfrm>
            <a:off x="11258550" y="7890421"/>
            <a:ext cx="342900" cy="190500"/>
          </a:xfrm>
          <a:prstGeom prst="roundRect">
            <a:avLst>
              <a:gd name="adj" fmla="val 50000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8" name="Shape 125"/>
          <p:cNvSpPr/>
          <p:nvPr/>
        </p:nvSpPr>
        <p:spPr>
          <a:xfrm>
            <a:off x="11430000" y="7909471"/>
            <a:ext cx="152400" cy="152400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9" name="Text 126"/>
          <p:cNvSpPr/>
          <p:nvPr/>
        </p:nvSpPr>
        <p:spPr>
          <a:xfrm>
            <a:off x="2543175" y="8299996"/>
            <a:ext cx="8976836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Signalement réception différée par opérateur</a:t>
            </a:r>
            <a:endParaRPr lang="en-US" sz="975" dirty="0"/>
          </a:p>
        </p:txBody>
      </p:sp>
      <p:sp>
        <p:nvSpPr>
          <p:cNvPr id="140" name="Shape 127"/>
          <p:cNvSpPr/>
          <p:nvPr/>
        </p:nvSpPr>
        <p:spPr>
          <a:xfrm>
            <a:off x="11258550" y="8280946"/>
            <a:ext cx="342900" cy="190500"/>
          </a:xfrm>
          <a:prstGeom prst="roundRect">
            <a:avLst>
              <a:gd name="adj" fmla="val 50000"/>
            </a:avLst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1" name="Shape 128"/>
          <p:cNvSpPr/>
          <p:nvPr/>
        </p:nvSpPr>
        <p:spPr>
          <a:xfrm>
            <a:off x="11277600" y="8299996"/>
            <a:ext cx="152400" cy="152400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E6E5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71450" y="133350"/>
            <a:ext cx="1341239" cy="238125"/>
          </a:xfrm>
          <a:prstGeom prst="roundRect">
            <a:avLst>
              <a:gd name="adj" fmla="val 16000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>
                <a:alpha val="6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276225" y="190500"/>
            <a:ext cx="120788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kern="0" spc="45" dirty="0">
                <a:solidFill>
                  <a:srgbClr val="6B686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LOGS · AUDIT TRAIL</a:t>
            </a:r>
            <a:endParaRPr lang="en-US" sz="75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2192000" cy="7810500"/>
          </a:xfrm>
          <a:prstGeom prst="roundRect">
            <a:avLst>
              <a:gd name="adj" fmla="val 1220"/>
            </a:avLst>
          </a:prstGeom>
          <a:solidFill>
            <a:srgbClr val="35363A"/>
          </a:solidFill>
          <a:ln/>
          <a:effectLst>
            <a:outerShdw blurRad="762000" dist="2286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12192000" cy="419100"/>
          </a:xfrm>
          <a:prstGeom prst="rect">
            <a:avLst/>
          </a:prstGeom>
          <a:solidFill>
            <a:srgbClr val="202124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133350" y="152400"/>
            <a:ext cx="114300" cy="114300"/>
          </a:xfrm>
          <a:prstGeom prst="ellipse">
            <a:avLst/>
          </a:prstGeom>
          <a:solidFill>
            <a:srgbClr val="FF5F57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323850" y="152400"/>
            <a:ext cx="114300" cy="114300"/>
          </a:xfrm>
          <a:prstGeom prst="ellipse">
            <a:avLst/>
          </a:prstGeom>
          <a:solidFill>
            <a:srgbClr val="FEBC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" name="Shape 6"/>
          <p:cNvSpPr/>
          <p:nvPr/>
        </p:nvSpPr>
        <p:spPr>
          <a:xfrm>
            <a:off x="514350" y="152400"/>
            <a:ext cx="114300" cy="114300"/>
          </a:xfrm>
          <a:prstGeom prst="ellipse">
            <a:avLst/>
          </a:prstGeom>
          <a:solidFill>
            <a:srgbClr val="28C84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" name="Shape 7"/>
          <p:cNvSpPr/>
          <p:nvPr/>
        </p:nvSpPr>
        <p:spPr>
          <a:xfrm>
            <a:off x="800100" y="95250"/>
            <a:ext cx="1143000" cy="323850"/>
          </a:xfrm>
          <a:prstGeom prst="roundRect">
            <a:avLst>
              <a:gd name="adj" fmla="val 23529"/>
            </a:avLst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900" y="323850"/>
            <a:ext cx="76200" cy="95250"/>
          </a:xfrm>
          <a:prstGeom prst="rect">
            <a:avLst/>
          </a:prstGeom>
        </p:spPr>
      </p:pic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1943100" y="323850"/>
            <a:ext cx="76200" cy="95250"/>
          </a:xfrm>
          <a:prstGeom prst="rect">
            <a:avLst/>
          </a:prstGeom>
        </p:spPr>
      </p:pic>
      <p:sp>
        <p:nvSpPr>
          <p:cNvPr id="12" name="Shape 8"/>
          <p:cNvSpPr/>
          <p:nvPr/>
        </p:nvSpPr>
        <p:spPr>
          <a:xfrm>
            <a:off x="914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" name="Text 9"/>
          <p:cNvSpPr/>
          <p:nvPr/>
        </p:nvSpPr>
        <p:spPr>
          <a:xfrm>
            <a:off x="1123950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Logs</a:t>
            </a:r>
            <a:endParaRPr lang="en-US" sz="900" dirty="0"/>
          </a:p>
        </p:txBody>
      </p:sp>
      <p:sp>
        <p:nvSpPr>
          <p:cNvPr id="14" name="Shape 10"/>
          <p:cNvSpPr/>
          <p:nvPr/>
        </p:nvSpPr>
        <p:spPr>
          <a:xfrm>
            <a:off x="2057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" name="Text 11"/>
          <p:cNvSpPr/>
          <p:nvPr/>
        </p:nvSpPr>
        <p:spPr>
          <a:xfrm>
            <a:off x="2266950" y="180975"/>
            <a:ext cx="94863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Stripe Dashboard</a:t>
            </a:r>
            <a:endParaRPr lang="en-US" sz="900" dirty="0"/>
          </a:p>
        </p:txBody>
      </p:sp>
      <p:sp>
        <p:nvSpPr>
          <p:cNvPr id="16" name="Shape 12"/>
          <p:cNvSpPr/>
          <p:nvPr/>
        </p:nvSpPr>
        <p:spPr>
          <a:xfrm>
            <a:off x="336798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" name="Text 13"/>
          <p:cNvSpPr/>
          <p:nvPr/>
        </p:nvSpPr>
        <p:spPr>
          <a:xfrm>
            <a:off x="3577530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Notion</a:t>
            </a:r>
            <a:endParaRPr lang="en-US" sz="900" dirty="0"/>
          </a:p>
        </p:txBody>
      </p:sp>
      <p:sp>
        <p:nvSpPr>
          <p:cNvPr id="18" name="Shape 14"/>
          <p:cNvSpPr/>
          <p:nvPr/>
        </p:nvSpPr>
        <p:spPr>
          <a:xfrm>
            <a:off x="0" y="419100"/>
            <a:ext cx="12192000" cy="381000"/>
          </a:xfrm>
          <a:prstGeom prst="rect">
            <a:avLst/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" name="Shape 15"/>
          <p:cNvSpPr/>
          <p:nvPr/>
        </p:nvSpPr>
        <p:spPr>
          <a:xfrm>
            <a:off x="1333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" name="Shape 16"/>
          <p:cNvSpPr/>
          <p:nvPr/>
        </p:nvSpPr>
        <p:spPr>
          <a:xfrm>
            <a:off x="438150" y="466725"/>
            <a:ext cx="11315700" cy="285750"/>
          </a:xfrm>
          <a:prstGeom prst="roundRect">
            <a:avLst>
              <a:gd name="adj" fmla="val 50000"/>
            </a:avLst>
          </a:prstGeom>
          <a:solidFill>
            <a:srgbClr val="282A2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" name="Shape 17"/>
          <p:cNvSpPr/>
          <p:nvPr/>
        </p:nvSpPr>
        <p:spPr>
          <a:xfrm>
            <a:off x="571500" y="552450"/>
            <a:ext cx="114300" cy="1143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" name="Text 18"/>
          <p:cNvSpPr/>
          <p:nvPr/>
        </p:nvSpPr>
        <p:spPr>
          <a:xfrm>
            <a:off x="762000" y="528638"/>
            <a:ext cx="11184255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admin.toolbox24.fr/logs</a:t>
            </a:r>
            <a:endParaRPr lang="en-US" sz="975" dirty="0"/>
          </a:p>
        </p:txBody>
      </p:sp>
      <p:sp>
        <p:nvSpPr>
          <p:cNvPr id="23" name="Shape 19"/>
          <p:cNvSpPr/>
          <p:nvPr/>
        </p:nvSpPr>
        <p:spPr>
          <a:xfrm>
            <a:off x="119062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" name="Shape 20"/>
          <p:cNvSpPr/>
          <p:nvPr/>
        </p:nvSpPr>
        <p:spPr>
          <a:xfrm>
            <a:off x="0" y="800100"/>
            <a:ext cx="12192000" cy="70104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" name="Shape 21"/>
          <p:cNvSpPr/>
          <p:nvPr/>
        </p:nvSpPr>
        <p:spPr>
          <a:xfrm>
            <a:off x="0" y="800100"/>
            <a:ext cx="12192000" cy="7010400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6" name="Shape 22"/>
          <p:cNvSpPr/>
          <p:nvPr/>
        </p:nvSpPr>
        <p:spPr>
          <a:xfrm>
            <a:off x="0" y="800100"/>
            <a:ext cx="2095500" cy="7010400"/>
          </a:xfrm>
          <a:prstGeom prst="rect">
            <a:avLst/>
          </a:prstGeom>
          <a:solidFill>
            <a:srgbClr val="0D0D0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7" name="Shape 23"/>
          <p:cNvSpPr/>
          <p:nvPr/>
        </p:nvSpPr>
        <p:spPr>
          <a:xfrm>
            <a:off x="2085975" y="800100"/>
            <a:ext cx="9525" cy="7010400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8" name="Shape 24"/>
          <p:cNvSpPr/>
          <p:nvPr/>
        </p:nvSpPr>
        <p:spPr>
          <a:xfrm>
            <a:off x="114300" y="1495425"/>
            <a:ext cx="18573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9" name="Text 25"/>
          <p:cNvSpPr/>
          <p:nvPr/>
        </p:nvSpPr>
        <p:spPr>
          <a:xfrm>
            <a:off x="209550" y="1038225"/>
            <a:ext cx="8255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125" b="1" kern="0" spc="-22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TOOLBOX</a:t>
            </a:r>
            <a:endParaRPr lang="en-US" sz="1125" dirty="0"/>
          </a:p>
        </p:txBody>
      </p:sp>
      <p:sp>
        <p:nvSpPr>
          <p:cNvPr id="30" name="Shape 26"/>
          <p:cNvSpPr/>
          <p:nvPr/>
        </p:nvSpPr>
        <p:spPr>
          <a:xfrm>
            <a:off x="977950" y="1038225"/>
            <a:ext cx="261193" cy="152400"/>
          </a:xfrm>
          <a:prstGeom prst="roundRect">
            <a:avLst>
              <a:gd name="adj" fmla="val 12500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1" name="Text 27"/>
          <p:cNvSpPr/>
          <p:nvPr/>
        </p:nvSpPr>
        <p:spPr>
          <a:xfrm>
            <a:off x="1016050" y="1038225"/>
            <a:ext cx="261193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125" b="1" kern="0" spc="-22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24</a:t>
            </a:r>
            <a:endParaRPr lang="en-US" sz="1125" dirty="0"/>
          </a:p>
        </p:txBody>
      </p:sp>
      <p:sp>
        <p:nvSpPr>
          <p:cNvPr id="32" name="Text 28"/>
          <p:cNvSpPr/>
          <p:nvPr/>
        </p:nvSpPr>
        <p:spPr>
          <a:xfrm>
            <a:off x="209550" y="1228725"/>
            <a:ext cx="1743075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108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BACK-OFFICE · OPÉRATEUR</a:t>
            </a:r>
            <a:endParaRPr lang="en-US" sz="675" dirty="0"/>
          </a:p>
        </p:txBody>
      </p:sp>
      <p:sp>
        <p:nvSpPr>
          <p:cNvPr id="33" name="Text 29"/>
          <p:cNvSpPr/>
          <p:nvPr/>
        </p:nvSpPr>
        <p:spPr>
          <a:xfrm>
            <a:off x="209550" y="1790700"/>
            <a:ext cx="1743075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95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EXPLOITATION</a:t>
            </a:r>
            <a:endParaRPr lang="en-US" sz="675" dirty="0"/>
          </a:p>
        </p:txBody>
      </p:sp>
      <p:pic>
        <p:nvPicPr>
          <p:cNvPr id="34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9550" y="2081212"/>
            <a:ext cx="142875" cy="142875"/>
          </a:xfrm>
          <a:prstGeom prst="rect">
            <a:avLst/>
          </a:prstGeom>
        </p:spPr>
      </p:pic>
      <p:sp>
        <p:nvSpPr>
          <p:cNvPr id="35" name="Text 30"/>
          <p:cNvSpPr/>
          <p:nvPr/>
        </p:nvSpPr>
        <p:spPr>
          <a:xfrm>
            <a:off x="447675" y="2076450"/>
            <a:ext cx="1022449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Vue d'ensemble</a:t>
            </a:r>
            <a:endParaRPr lang="en-US" sz="975" dirty="0"/>
          </a:p>
        </p:txBody>
      </p:sp>
      <p:pic>
        <p:nvPicPr>
          <p:cNvPr id="36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9550" y="2424113"/>
            <a:ext cx="142875" cy="142875"/>
          </a:xfrm>
          <a:prstGeom prst="rect">
            <a:avLst/>
          </a:prstGeom>
        </p:spPr>
      </p:pic>
      <p:sp>
        <p:nvSpPr>
          <p:cNvPr id="37" name="Text 31"/>
          <p:cNvSpPr/>
          <p:nvPr/>
        </p:nvSpPr>
        <p:spPr>
          <a:xfrm>
            <a:off x="447675" y="2419350"/>
            <a:ext cx="1060996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File de validation</a:t>
            </a:r>
            <a:endParaRPr lang="en-US" sz="975" dirty="0"/>
          </a:p>
        </p:txBody>
      </p:sp>
      <p:sp>
        <p:nvSpPr>
          <p:cNvPr id="38" name="Shape 32"/>
          <p:cNvSpPr/>
          <p:nvPr/>
        </p:nvSpPr>
        <p:spPr>
          <a:xfrm>
            <a:off x="1704975" y="2424113"/>
            <a:ext cx="171450" cy="142875"/>
          </a:xfrm>
          <a:prstGeom prst="ellipse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9" name="Text 33"/>
          <p:cNvSpPr/>
          <p:nvPr/>
        </p:nvSpPr>
        <p:spPr>
          <a:xfrm>
            <a:off x="1762125" y="2433637"/>
            <a:ext cx="1333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8</a:t>
            </a:r>
            <a:endParaRPr lang="en-US" sz="750" dirty="0"/>
          </a:p>
        </p:txBody>
      </p:sp>
      <p:pic>
        <p:nvPicPr>
          <p:cNvPr id="40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550" y="2767013"/>
            <a:ext cx="142875" cy="142875"/>
          </a:xfrm>
          <a:prstGeom prst="rect">
            <a:avLst/>
          </a:prstGeom>
        </p:spPr>
      </p:pic>
      <p:sp>
        <p:nvSpPr>
          <p:cNvPr id="41" name="Text 34"/>
          <p:cNvSpPr/>
          <p:nvPr/>
        </p:nvSpPr>
        <p:spPr>
          <a:xfrm>
            <a:off x="447675" y="2762250"/>
            <a:ext cx="601414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Sessions</a:t>
            </a:r>
            <a:endParaRPr lang="en-US" sz="975" dirty="0"/>
          </a:p>
        </p:txBody>
      </p:sp>
      <p:pic>
        <p:nvPicPr>
          <p:cNvPr id="42" name="Image 5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9550" y="3109913"/>
            <a:ext cx="142875" cy="142875"/>
          </a:xfrm>
          <a:prstGeom prst="rect">
            <a:avLst/>
          </a:prstGeom>
        </p:spPr>
      </p:pic>
      <p:sp>
        <p:nvSpPr>
          <p:cNvPr id="43" name="Text 35"/>
          <p:cNvSpPr/>
          <p:nvPr/>
        </p:nvSpPr>
        <p:spPr>
          <a:xfrm>
            <a:off x="447675" y="3105150"/>
            <a:ext cx="93732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Casiers &amp; sites</a:t>
            </a:r>
            <a:endParaRPr lang="en-US" sz="975" dirty="0"/>
          </a:p>
        </p:txBody>
      </p:sp>
      <p:sp>
        <p:nvSpPr>
          <p:cNvPr id="44" name="Text 36"/>
          <p:cNvSpPr/>
          <p:nvPr/>
        </p:nvSpPr>
        <p:spPr>
          <a:xfrm>
            <a:off x="209550" y="3505200"/>
            <a:ext cx="1743075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95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ADMINISTRATION</a:t>
            </a:r>
            <a:endParaRPr lang="en-US" sz="675" dirty="0"/>
          </a:p>
        </p:txBody>
      </p:sp>
      <p:pic>
        <p:nvPicPr>
          <p:cNvPr id="45" name="Image 6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9550" y="3795713"/>
            <a:ext cx="142875" cy="142875"/>
          </a:xfrm>
          <a:prstGeom prst="rect">
            <a:avLst/>
          </a:prstGeom>
        </p:spPr>
      </p:pic>
      <p:sp>
        <p:nvSpPr>
          <p:cNvPr id="46" name="Text 37"/>
          <p:cNvSpPr/>
          <p:nvPr/>
        </p:nvSpPr>
        <p:spPr>
          <a:xfrm>
            <a:off x="447675" y="3790950"/>
            <a:ext cx="730448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Utilisateurs</a:t>
            </a:r>
            <a:endParaRPr lang="en-US" sz="975" dirty="0"/>
          </a:p>
        </p:txBody>
      </p:sp>
      <p:pic>
        <p:nvPicPr>
          <p:cNvPr id="47" name="Image 7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550" y="4138613"/>
            <a:ext cx="142875" cy="142875"/>
          </a:xfrm>
          <a:prstGeom prst="rect">
            <a:avLst/>
          </a:prstGeom>
        </p:spPr>
      </p:pic>
      <p:sp>
        <p:nvSpPr>
          <p:cNvPr id="48" name="Text 38"/>
          <p:cNvSpPr/>
          <p:nvPr/>
        </p:nvSpPr>
        <p:spPr>
          <a:xfrm>
            <a:off x="447675" y="4133850"/>
            <a:ext cx="685502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Paiements</a:t>
            </a:r>
            <a:endParaRPr lang="en-US" sz="975" dirty="0"/>
          </a:p>
        </p:txBody>
      </p:sp>
      <p:pic>
        <p:nvPicPr>
          <p:cNvPr id="49" name="Image 8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09550" y="4481513"/>
            <a:ext cx="142875" cy="142875"/>
          </a:xfrm>
          <a:prstGeom prst="rect">
            <a:avLst/>
          </a:prstGeom>
        </p:spPr>
      </p:pic>
      <p:sp>
        <p:nvSpPr>
          <p:cNvPr id="50" name="Text 39"/>
          <p:cNvSpPr/>
          <p:nvPr/>
        </p:nvSpPr>
        <p:spPr>
          <a:xfrm>
            <a:off x="447675" y="4476750"/>
            <a:ext cx="609302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Incidents</a:t>
            </a:r>
            <a:endParaRPr lang="en-US" sz="975" dirty="0"/>
          </a:p>
        </p:txBody>
      </p:sp>
      <p:sp>
        <p:nvSpPr>
          <p:cNvPr id="51" name="Shape 40"/>
          <p:cNvSpPr/>
          <p:nvPr/>
        </p:nvSpPr>
        <p:spPr>
          <a:xfrm>
            <a:off x="1704975" y="4481513"/>
            <a:ext cx="171450" cy="142875"/>
          </a:xfrm>
          <a:prstGeom prst="ellipse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2" name="Text 41"/>
          <p:cNvSpPr/>
          <p:nvPr/>
        </p:nvSpPr>
        <p:spPr>
          <a:xfrm>
            <a:off x="1762125" y="4491038"/>
            <a:ext cx="1333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</a:t>
            </a:r>
            <a:endParaRPr lang="en-US" sz="750" dirty="0"/>
          </a:p>
        </p:txBody>
      </p:sp>
      <p:pic>
        <p:nvPicPr>
          <p:cNvPr id="53" name="Image 9" descr="preencoded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09550" y="4824413"/>
            <a:ext cx="142875" cy="142875"/>
          </a:xfrm>
          <a:prstGeom prst="rect">
            <a:avLst/>
          </a:prstGeom>
        </p:spPr>
      </p:pic>
      <p:sp>
        <p:nvSpPr>
          <p:cNvPr id="54" name="Text 42"/>
          <p:cNvSpPr/>
          <p:nvPr/>
        </p:nvSpPr>
        <p:spPr>
          <a:xfrm>
            <a:off x="447675" y="4819650"/>
            <a:ext cx="6445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Reporting</a:t>
            </a:r>
            <a:endParaRPr lang="en-US" sz="975" dirty="0"/>
          </a:p>
        </p:txBody>
      </p:sp>
      <p:sp>
        <p:nvSpPr>
          <p:cNvPr id="55" name="Shape 43"/>
          <p:cNvSpPr/>
          <p:nvPr/>
        </p:nvSpPr>
        <p:spPr>
          <a:xfrm>
            <a:off x="114300" y="7229475"/>
            <a:ext cx="18573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6" name="Shape 44"/>
          <p:cNvSpPr/>
          <p:nvPr/>
        </p:nvSpPr>
        <p:spPr>
          <a:xfrm>
            <a:off x="209550" y="7353300"/>
            <a:ext cx="209550" cy="209550"/>
          </a:xfrm>
          <a:prstGeom prst="ellipse">
            <a:avLst/>
          </a:prstGeom>
          <a:solidFill>
            <a:srgbClr val="1C1C1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7" name="Text 45"/>
          <p:cNvSpPr/>
          <p:nvPr/>
        </p:nvSpPr>
        <p:spPr>
          <a:xfrm>
            <a:off x="247352" y="7410450"/>
            <a:ext cx="209996" cy="133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GB</a:t>
            </a:r>
            <a:endParaRPr lang="en-US" sz="675" dirty="0"/>
          </a:p>
        </p:txBody>
      </p:sp>
      <p:sp>
        <p:nvSpPr>
          <p:cNvPr id="58" name="Text 46"/>
          <p:cNvSpPr/>
          <p:nvPr/>
        </p:nvSpPr>
        <p:spPr>
          <a:xfrm>
            <a:off x="514350" y="7381875"/>
            <a:ext cx="806797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Guillaume B.</a:t>
            </a:r>
            <a:endParaRPr lang="en-US" sz="975" dirty="0"/>
          </a:p>
        </p:txBody>
      </p:sp>
      <p:sp>
        <p:nvSpPr>
          <p:cNvPr id="59" name="Shape 47"/>
          <p:cNvSpPr/>
          <p:nvPr/>
        </p:nvSpPr>
        <p:spPr>
          <a:xfrm>
            <a:off x="2095500" y="800100"/>
            <a:ext cx="10096500" cy="714375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0" name="Shape 48"/>
          <p:cNvSpPr/>
          <p:nvPr/>
        </p:nvSpPr>
        <p:spPr>
          <a:xfrm>
            <a:off x="2095500" y="1504950"/>
            <a:ext cx="1009650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1" name="Text 49"/>
          <p:cNvSpPr/>
          <p:nvPr/>
        </p:nvSpPr>
        <p:spPr>
          <a:xfrm>
            <a:off x="2324100" y="1070372"/>
            <a:ext cx="1123801" cy="20240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125" b="1" kern="0" spc="-1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Logs · audit trail</a:t>
            </a:r>
            <a:endParaRPr lang="en-US" sz="1125" dirty="0"/>
          </a:p>
        </p:txBody>
      </p:sp>
      <p:sp>
        <p:nvSpPr>
          <p:cNvPr id="62" name="Shape 50"/>
          <p:cNvSpPr/>
          <p:nvPr/>
        </p:nvSpPr>
        <p:spPr>
          <a:xfrm>
            <a:off x="3505051" y="914400"/>
            <a:ext cx="2853928" cy="476250"/>
          </a:xfrm>
          <a:prstGeom prst="roundRect">
            <a:avLst>
              <a:gd name="adj" fmla="val 16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63" name="Image 10" descr="preencoded.pn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628876" y="1085850"/>
            <a:ext cx="123825" cy="133350"/>
          </a:xfrm>
          <a:prstGeom prst="rect">
            <a:avLst/>
          </a:prstGeom>
        </p:spPr>
      </p:pic>
      <p:sp>
        <p:nvSpPr>
          <p:cNvPr id="64" name="Text 51"/>
          <p:cNvSpPr/>
          <p:nvPr/>
        </p:nvSpPr>
        <p:spPr>
          <a:xfrm>
            <a:off x="3828901" y="1000125"/>
            <a:ext cx="2224236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Rechercher session, utilisateur, casier…</a:t>
            </a:r>
            <a:endParaRPr lang="en-US" sz="975" dirty="0"/>
          </a:p>
        </p:txBody>
      </p:sp>
      <p:sp>
        <p:nvSpPr>
          <p:cNvPr id="65" name="Text 52"/>
          <p:cNvSpPr/>
          <p:nvPr/>
        </p:nvSpPr>
        <p:spPr>
          <a:xfrm>
            <a:off x="6053138" y="1085850"/>
            <a:ext cx="258217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⌘K</a:t>
            </a:r>
            <a:endParaRPr lang="en-US" sz="825" dirty="0"/>
          </a:p>
        </p:txBody>
      </p:sp>
      <p:sp>
        <p:nvSpPr>
          <p:cNvPr id="66" name="Shape 53"/>
          <p:cNvSpPr/>
          <p:nvPr/>
        </p:nvSpPr>
        <p:spPr>
          <a:xfrm>
            <a:off x="9232106" y="1033462"/>
            <a:ext cx="1573560" cy="238125"/>
          </a:xfrm>
          <a:prstGeom prst="roundRect">
            <a:avLst>
              <a:gd name="adj" fmla="val 50000"/>
            </a:avLst>
          </a:prstGeom>
          <a:solidFill>
            <a:srgbClr val="4ADE80">
              <a:alpha val="8000"/>
            </a:srgbClr>
          </a:solidFill>
          <a:ln w="9525">
            <a:solidFill>
              <a:srgbClr val="4ADE80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7" name="Shape 54"/>
          <p:cNvSpPr/>
          <p:nvPr/>
        </p:nvSpPr>
        <p:spPr>
          <a:xfrm>
            <a:off x="9336881" y="1123950"/>
            <a:ext cx="57150" cy="57150"/>
          </a:xfrm>
          <a:prstGeom prst="ellipse">
            <a:avLst/>
          </a:prstGeom>
          <a:solidFill>
            <a:srgbClr val="4ADE80">
              <a:alpha val="44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8" name="Text 55"/>
          <p:cNvSpPr/>
          <p:nvPr/>
        </p:nvSpPr>
        <p:spPr>
          <a:xfrm>
            <a:off x="9470231" y="1090613"/>
            <a:ext cx="130686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REALTIME · SUPABASE</a:t>
            </a:r>
            <a:endParaRPr lang="en-US" sz="750" dirty="0"/>
          </a:p>
        </p:txBody>
      </p:sp>
      <p:sp>
        <p:nvSpPr>
          <p:cNvPr id="69" name="Shape 56"/>
          <p:cNvSpPr/>
          <p:nvPr/>
        </p:nvSpPr>
        <p:spPr>
          <a:xfrm>
            <a:off x="10939016" y="1023938"/>
            <a:ext cx="1024384" cy="257175"/>
          </a:xfrm>
          <a:prstGeom prst="roundRect">
            <a:avLst>
              <a:gd name="adj" fmla="val 25926"/>
            </a:avLst>
          </a:prstGeom>
          <a:solidFill>
            <a:srgbClr val="131315"/>
          </a:solidFill>
          <a:ln w="9525">
            <a:solidFill>
              <a:srgbClr val="38383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0" name="Text 57"/>
          <p:cNvSpPr/>
          <p:nvPr/>
        </p:nvSpPr>
        <p:spPr>
          <a:xfrm>
            <a:off x="11005691" y="1081088"/>
            <a:ext cx="891034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Site Lyon-Est ▾</a:t>
            </a:r>
            <a:endParaRPr lang="en-US" sz="900" dirty="0"/>
          </a:p>
        </p:txBody>
      </p:sp>
      <p:sp>
        <p:nvSpPr>
          <p:cNvPr id="71" name="Shape 58"/>
          <p:cNvSpPr/>
          <p:nvPr/>
        </p:nvSpPr>
        <p:spPr>
          <a:xfrm>
            <a:off x="2095500" y="2428875"/>
            <a:ext cx="1009650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2" name="Text 59"/>
          <p:cNvSpPr/>
          <p:nvPr/>
        </p:nvSpPr>
        <p:spPr>
          <a:xfrm>
            <a:off x="2362200" y="1781175"/>
            <a:ext cx="203076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14 JOURS · 3 482 ÉVÉNEMENTS</a:t>
            </a:r>
            <a:endParaRPr lang="en-US" sz="750" dirty="0"/>
          </a:p>
        </p:txBody>
      </p:sp>
      <p:sp>
        <p:nvSpPr>
          <p:cNvPr id="73" name="Text 60"/>
          <p:cNvSpPr/>
          <p:nvPr/>
        </p:nvSpPr>
        <p:spPr>
          <a:xfrm>
            <a:off x="2362200" y="1962150"/>
            <a:ext cx="2030760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kern="0" spc="-42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Journal d'audit</a:t>
            </a:r>
            <a:endParaRPr lang="en-US" sz="2100" dirty="0"/>
          </a:p>
        </p:txBody>
      </p:sp>
      <p:sp>
        <p:nvSpPr>
          <p:cNvPr id="74" name="Shape 61"/>
          <p:cNvSpPr/>
          <p:nvPr/>
        </p:nvSpPr>
        <p:spPr>
          <a:xfrm>
            <a:off x="10690175" y="1952625"/>
            <a:ext cx="1235125" cy="304800"/>
          </a:xfrm>
          <a:prstGeom prst="roundRect">
            <a:avLst>
              <a:gd name="adj" fmla="val 21875"/>
            </a:avLst>
          </a:prstGeom>
          <a:solidFill>
            <a:srgbClr val="131315"/>
          </a:solidFill>
          <a:ln w="9525">
            <a:solidFill>
              <a:srgbClr val="38383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5" name="Text 62"/>
          <p:cNvSpPr/>
          <p:nvPr/>
        </p:nvSpPr>
        <p:spPr>
          <a:xfrm>
            <a:off x="10794950" y="2038350"/>
            <a:ext cx="1025575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7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Exporter (JSON)</a:t>
            </a:r>
            <a:endParaRPr lang="en-US" sz="975" dirty="0"/>
          </a:p>
        </p:txBody>
      </p:sp>
      <p:sp>
        <p:nvSpPr>
          <p:cNvPr id="76" name="Shape 63"/>
          <p:cNvSpPr/>
          <p:nvPr/>
        </p:nvSpPr>
        <p:spPr>
          <a:xfrm>
            <a:off x="2362200" y="2667000"/>
            <a:ext cx="512713" cy="295275"/>
          </a:xfrm>
          <a:prstGeom prst="roundRect">
            <a:avLst>
              <a:gd name="adj" fmla="val 50000"/>
            </a:avLst>
          </a:prstGeom>
          <a:solidFill>
            <a:srgbClr val="F5F5F4"/>
          </a:solidFill>
          <a:ln w="9525">
            <a:solidFill>
              <a:srgbClr val="F5F5F4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7" name="Text 64"/>
          <p:cNvSpPr/>
          <p:nvPr/>
        </p:nvSpPr>
        <p:spPr>
          <a:xfrm>
            <a:off x="2486025" y="2743200"/>
            <a:ext cx="341263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0A0A0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Tous</a:t>
            </a:r>
            <a:endParaRPr lang="en-US" sz="900" dirty="0"/>
          </a:p>
        </p:txBody>
      </p:sp>
      <p:sp>
        <p:nvSpPr>
          <p:cNvPr id="78" name="Shape 65"/>
          <p:cNvSpPr/>
          <p:nvPr/>
        </p:nvSpPr>
        <p:spPr>
          <a:xfrm>
            <a:off x="2932063" y="2667000"/>
            <a:ext cx="1345555" cy="295275"/>
          </a:xfrm>
          <a:prstGeom prst="roundRect">
            <a:avLst>
              <a:gd name="adj" fmla="val 50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9" name="Text 66"/>
          <p:cNvSpPr/>
          <p:nvPr/>
        </p:nvSpPr>
        <p:spPr>
          <a:xfrm>
            <a:off x="3055888" y="2743200"/>
            <a:ext cx="1174105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Décisions opérateur</a:t>
            </a:r>
            <a:endParaRPr lang="en-US" sz="900" dirty="0"/>
          </a:p>
        </p:txBody>
      </p:sp>
      <p:sp>
        <p:nvSpPr>
          <p:cNvPr id="80" name="Shape 67"/>
          <p:cNvSpPr/>
          <p:nvPr/>
        </p:nvSpPr>
        <p:spPr>
          <a:xfrm>
            <a:off x="4334768" y="2667000"/>
            <a:ext cx="1100435" cy="295275"/>
          </a:xfrm>
          <a:prstGeom prst="roundRect">
            <a:avLst>
              <a:gd name="adj" fmla="val 50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1" name="Text 68"/>
          <p:cNvSpPr/>
          <p:nvPr/>
        </p:nvSpPr>
        <p:spPr>
          <a:xfrm>
            <a:off x="4458593" y="2743200"/>
            <a:ext cx="928985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Captures Stripe</a:t>
            </a:r>
            <a:endParaRPr lang="en-US" sz="900" dirty="0"/>
          </a:p>
        </p:txBody>
      </p:sp>
      <p:sp>
        <p:nvSpPr>
          <p:cNvPr id="82" name="Shape 69"/>
          <p:cNvSpPr/>
          <p:nvPr/>
        </p:nvSpPr>
        <p:spPr>
          <a:xfrm>
            <a:off x="5492353" y="2667000"/>
            <a:ext cx="1369665" cy="295275"/>
          </a:xfrm>
          <a:prstGeom prst="roundRect">
            <a:avLst>
              <a:gd name="adj" fmla="val 50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3" name="Text 70"/>
          <p:cNvSpPr/>
          <p:nvPr/>
        </p:nvSpPr>
        <p:spPr>
          <a:xfrm>
            <a:off x="5616178" y="2743200"/>
            <a:ext cx="1198215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Modifications config</a:t>
            </a:r>
            <a:endParaRPr lang="en-US" sz="900" dirty="0"/>
          </a:p>
        </p:txBody>
      </p:sp>
      <p:sp>
        <p:nvSpPr>
          <p:cNvPr id="84" name="Shape 71"/>
          <p:cNvSpPr/>
          <p:nvPr/>
        </p:nvSpPr>
        <p:spPr>
          <a:xfrm>
            <a:off x="6919168" y="2667000"/>
            <a:ext cx="1259681" cy="295275"/>
          </a:xfrm>
          <a:prstGeom prst="roundRect">
            <a:avLst>
              <a:gd name="adj" fmla="val 50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5" name="Text 72"/>
          <p:cNvSpPr/>
          <p:nvPr/>
        </p:nvSpPr>
        <p:spPr>
          <a:xfrm>
            <a:off x="7042993" y="2743200"/>
            <a:ext cx="1088231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Connexions admin</a:t>
            </a:r>
            <a:endParaRPr lang="en-US" sz="900" dirty="0"/>
          </a:p>
        </p:txBody>
      </p:sp>
      <p:sp>
        <p:nvSpPr>
          <p:cNvPr id="86" name="Shape 73"/>
          <p:cNvSpPr/>
          <p:nvPr/>
        </p:nvSpPr>
        <p:spPr>
          <a:xfrm>
            <a:off x="2362200" y="3095625"/>
            <a:ext cx="9563100" cy="3467100"/>
          </a:xfrm>
          <a:prstGeom prst="roundRect">
            <a:avLst>
              <a:gd name="adj" fmla="val 2747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7" name="Shape 74"/>
          <p:cNvSpPr/>
          <p:nvPr/>
        </p:nvSpPr>
        <p:spPr>
          <a:xfrm>
            <a:off x="2371725" y="3105150"/>
            <a:ext cx="1551384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8" name="Shape 75"/>
          <p:cNvSpPr/>
          <p:nvPr/>
        </p:nvSpPr>
        <p:spPr>
          <a:xfrm>
            <a:off x="2371725" y="3414713"/>
            <a:ext cx="155138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9" name="Text 76"/>
          <p:cNvSpPr/>
          <p:nvPr/>
        </p:nvSpPr>
        <p:spPr>
          <a:xfrm>
            <a:off x="2486025" y="3200400"/>
            <a:ext cx="1398984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TIMESTAMP</a:t>
            </a:r>
            <a:endParaRPr lang="en-US" sz="750" dirty="0"/>
          </a:p>
        </p:txBody>
      </p:sp>
      <p:sp>
        <p:nvSpPr>
          <p:cNvPr id="90" name="Shape 77"/>
          <p:cNvSpPr/>
          <p:nvPr/>
        </p:nvSpPr>
        <p:spPr>
          <a:xfrm>
            <a:off x="3923109" y="3105150"/>
            <a:ext cx="1643658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1" name="Shape 78"/>
          <p:cNvSpPr/>
          <p:nvPr/>
        </p:nvSpPr>
        <p:spPr>
          <a:xfrm>
            <a:off x="3923109" y="3414713"/>
            <a:ext cx="1643658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2" name="Text 79"/>
          <p:cNvSpPr/>
          <p:nvPr/>
        </p:nvSpPr>
        <p:spPr>
          <a:xfrm>
            <a:off x="4037409" y="3200400"/>
            <a:ext cx="1491258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ACTEUR</a:t>
            </a:r>
            <a:endParaRPr lang="en-US" sz="750" dirty="0"/>
          </a:p>
        </p:txBody>
      </p:sp>
      <p:sp>
        <p:nvSpPr>
          <p:cNvPr id="93" name="Shape 80"/>
          <p:cNvSpPr/>
          <p:nvPr/>
        </p:nvSpPr>
        <p:spPr>
          <a:xfrm>
            <a:off x="5566767" y="3105150"/>
            <a:ext cx="2555081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4" name="Shape 81"/>
          <p:cNvSpPr/>
          <p:nvPr/>
        </p:nvSpPr>
        <p:spPr>
          <a:xfrm>
            <a:off x="5566767" y="3414713"/>
            <a:ext cx="2555081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5" name="Text 82"/>
          <p:cNvSpPr/>
          <p:nvPr/>
        </p:nvSpPr>
        <p:spPr>
          <a:xfrm>
            <a:off x="5681067" y="3200400"/>
            <a:ext cx="2403134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ACTION</a:t>
            </a:r>
            <a:endParaRPr lang="en-US" sz="750" dirty="0"/>
          </a:p>
        </p:txBody>
      </p:sp>
      <p:sp>
        <p:nvSpPr>
          <p:cNvPr id="96" name="Shape 83"/>
          <p:cNvSpPr/>
          <p:nvPr/>
        </p:nvSpPr>
        <p:spPr>
          <a:xfrm>
            <a:off x="8121848" y="3105150"/>
            <a:ext cx="1668512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7" name="Shape 84"/>
          <p:cNvSpPr/>
          <p:nvPr/>
        </p:nvSpPr>
        <p:spPr>
          <a:xfrm>
            <a:off x="8121848" y="3414713"/>
            <a:ext cx="166851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8" name="Text 85"/>
          <p:cNvSpPr/>
          <p:nvPr/>
        </p:nvSpPr>
        <p:spPr>
          <a:xfrm>
            <a:off x="8236148" y="3200400"/>
            <a:ext cx="1516112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CIBLE</a:t>
            </a:r>
            <a:endParaRPr lang="en-US" sz="750" dirty="0"/>
          </a:p>
        </p:txBody>
      </p:sp>
      <p:sp>
        <p:nvSpPr>
          <p:cNvPr id="99" name="Shape 86"/>
          <p:cNvSpPr/>
          <p:nvPr/>
        </p:nvSpPr>
        <p:spPr>
          <a:xfrm>
            <a:off x="9790361" y="3105150"/>
            <a:ext cx="2125414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0" name="Shape 87"/>
          <p:cNvSpPr/>
          <p:nvPr/>
        </p:nvSpPr>
        <p:spPr>
          <a:xfrm>
            <a:off x="9790361" y="3414713"/>
            <a:ext cx="212541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1" name="Text 88"/>
          <p:cNvSpPr/>
          <p:nvPr/>
        </p:nvSpPr>
        <p:spPr>
          <a:xfrm>
            <a:off x="9904661" y="3200400"/>
            <a:ext cx="1973014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IP / DEVICE</a:t>
            </a:r>
            <a:endParaRPr lang="en-US" sz="750" dirty="0"/>
          </a:p>
        </p:txBody>
      </p:sp>
      <p:sp>
        <p:nvSpPr>
          <p:cNvPr id="102" name="Shape 89"/>
          <p:cNvSpPr/>
          <p:nvPr/>
        </p:nvSpPr>
        <p:spPr>
          <a:xfrm>
            <a:off x="2371725" y="3805237"/>
            <a:ext cx="155138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3" name="Text 90"/>
          <p:cNvSpPr/>
          <p:nvPr/>
        </p:nvSpPr>
        <p:spPr>
          <a:xfrm>
            <a:off x="2486025" y="3538538"/>
            <a:ext cx="1398984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14 sept · 18:54:12</a:t>
            </a:r>
            <a:endParaRPr lang="en-US" sz="825" dirty="0"/>
          </a:p>
        </p:txBody>
      </p:sp>
      <p:sp>
        <p:nvSpPr>
          <p:cNvPr id="104" name="Shape 91"/>
          <p:cNvSpPr/>
          <p:nvPr/>
        </p:nvSpPr>
        <p:spPr>
          <a:xfrm>
            <a:off x="3923109" y="3805237"/>
            <a:ext cx="1643658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5" name="Text 92"/>
          <p:cNvSpPr/>
          <p:nvPr/>
        </p:nvSpPr>
        <p:spPr>
          <a:xfrm>
            <a:off x="4037409" y="3538538"/>
            <a:ext cx="1491258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Système</a:t>
            </a:r>
            <a:endParaRPr lang="en-US" sz="975" dirty="0"/>
          </a:p>
        </p:txBody>
      </p:sp>
      <p:sp>
        <p:nvSpPr>
          <p:cNvPr id="106" name="Shape 93"/>
          <p:cNvSpPr/>
          <p:nvPr/>
        </p:nvSpPr>
        <p:spPr>
          <a:xfrm>
            <a:off x="5566767" y="3805237"/>
            <a:ext cx="2555081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7" name="Text 94"/>
          <p:cNvSpPr/>
          <p:nvPr/>
        </p:nvSpPr>
        <p:spPr>
          <a:xfrm>
            <a:off x="5681067" y="3538538"/>
            <a:ext cx="2403134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decision.auto_release</a:t>
            </a:r>
            <a:endParaRPr lang="en-US" sz="825" dirty="0"/>
          </a:p>
        </p:txBody>
      </p:sp>
      <p:sp>
        <p:nvSpPr>
          <p:cNvPr id="108" name="Shape 95"/>
          <p:cNvSpPr/>
          <p:nvPr/>
        </p:nvSpPr>
        <p:spPr>
          <a:xfrm>
            <a:off x="8121848" y="3805237"/>
            <a:ext cx="166851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9" name="Text 96"/>
          <p:cNvSpPr/>
          <p:nvPr/>
        </p:nvSpPr>
        <p:spPr>
          <a:xfrm>
            <a:off x="8236148" y="3562350"/>
            <a:ext cx="92080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session A7K9X</a:t>
            </a:r>
            <a:endParaRPr lang="en-US" sz="825" dirty="0"/>
          </a:p>
        </p:txBody>
      </p:sp>
      <p:sp>
        <p:nvSpPr>
          <p:cNvPr id="110" name="Shape 97"/>
          <p:cNvSpPr/>
          <p:nvPr/>
        </p:nvSpPr>
        <p:spPr>
          <a:xfrm>
            <a:off x="9790361" y="3805237"/>
            <a:ext cx="212541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1" name="Text 98"/>
          <p:cNvSpPr/>
          <p:nvPr/>
        </p:nvSpPr>
        <p:spPr>
          <a:xfrm>
            <a:off x="9904661" y="3538538"/>
            <a:ext cx="1973014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—</a:t>
            </a:r>
            <a:endParaRPr lang="en-US" sz="825" dirty="0"/>
          </a:p>
        </p:txBody>
      </p:sp>
      <p:sp>
        <p:nvSpPr>
          <p:cNvPr id="112" name="Shape 99"/>
          <p:cNvSpPr/>
          <p:nvPr/>
        </p:nvSpPr>
        <p:spPr>
          <a:xfrm>
            <a:off x="2371725" y="4195763"/>
            <a:ext cx="155138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3" name="Text 100"/>
          <p:cNvSpPr/>
          <p:nvPr/>
        </p:nvSpPr>
        <p:spPr>
          <a:xfrm>
            <a:off x="2486025" y="3929063"/>
            <a:ext cx="1398984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14 sept · 18:32:48</a:t>
            </a:r>
            <a:endParaRPr lang="en-US" sz="825" dirty="0"/>
          </a:p>
        </p:txBody>
      </p:sp>
      <p:sp>
        <p:nvSpPr>
          <p:cNvPr id="114" name="Shape 101"/>
          <p:cNvSpPr/>
          <p:nvPr/>
        </p:nvSpPr>
        <p:spPr>
          <a:xfrm>
            <a:off x="3923109" y="4195763"/>
            <a:ext cx="1643658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5" name="Text 102"/>
          <p:cNvSpPr/>
          <p:nvPr/>
        </p:nvSpPr>
        <p:spPr>
          <a:xfrm>
            <a:off x="4037409" y="3929063"/>
            <a:ext cx="1491258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Sophie K. (admin)</a:t>
            </a:r>
            <a:endParaRPr lang="en-US" sz="975" dirty="0"/>
          </a:p>
        </p:txBody>
      </p:sp>
      <p:sp>
        <p:nvSpPr>
          <p:cNvPr id="116" name="Shape 103"/>
          <p:cNvSpPr/>
          <p:nvPr/>
        </p:nvSpPr>
        <p:spPr>
          <a:xfrm>
            <a:off x="5566767" y="4195763"/>
            <a:ext cx="2555081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7" name="Text 104"/>
          <p:cNvSpPr/>
          <p:nvPr/>
        </p:nvSpPr>
        <p:spPr>
          <a:xfrm>
            <a:off x="5681067" y="3929063"/>
            <a:ext cx="2403134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validation.capture_partial</a:t>
            </a:r>
            <a:endParaRPr lang="en-US" sz="825" dirty="0"/>
          </a:p>
        </p:txBody>
      </p:sp>
      <p:sp>
        <p:nvSpPr>
          <p:cNvPr id="118" name="Shape 105"/>
          <p:cNvSpPr/>
          <p:nvPr/>
        </p:nvSpPr>
        <p:spPr>
          <a:xfrm>
            <a:off x="8121848" y="4195763"/>
            <a:ext cx="166851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9" name="Text 106"/>
          <p:cNvSpPr/>
          <p:nvPr/>
        </p:nvSpPr>
        <p:spPr>
          <a:xfrm>
            <a:off x="8236148" y="3952875"/>
            <a:ext cx="131058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session BR3MQ · 30€</a:t>
            </a:r>
            <a:endParaRPr lang="en-US" sz="825" dirty="0"/>
          </a:p>
        </p:txBody>
      </p:sp>
      <p:sp>
        <p:nvSpPr>
          <p:cNvPr id="120" name="Shape 107"/>
          <p:cNvSpPr/>
          <p:nvPr/>
        </p:nvSpPr>
        <p:spPr>
          <a:xfrm>
            <a:off x="9790361" y="4195763"/>
            <a:ext cx="212541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1" name="Text 108"/>
          <p:cNvSpPr/>
          <p:nvPr/>
        </p:nvSpPr>
        <p:spPr>
          <a:xfrm>
            <a:off x="9904661" y="3929063"/>
            <a:ext cx="1973014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194.182.. · MacOS · Chrome</a:t>
            </a:r>
            <a:endParaRPr lang="en-US" sz="825" dirty="0"/>
          </a:p>
        </p:txBody>
      </p:sp>
      <p:sp>
        <p:nvSpPr>
          <p:cNvPr id="122" name="Shape 109"/>
          <p:cNvSpPr/>
          <p:nvPr/>
        </p:nvSpPr>
        <p:spPr>
          <a:xfrm>
            <a:off x="2371725" y="4586288"/>
            <a:ext cx="155138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3" name="Text 110"/>
          <p:cNvSpPr/>
          <p:nvPr/>
        </p:nvSpPr>
        <p:spPr>
          <a:xfrm>
            <a:off x="2486025" y="4319588"/>
            <a:ext cx="1398984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14 sept · 18:14:02</a:t>
            </a:r>
            <a:endParaRPr lang="en-US" sz="825" dirty="0"/>
          </a:p>
        </p:txBody>
      </p:sp>
      <p:sp>
        <p:nvSpPr>
          <p:cNvPr id="124" name="Shape 111"/>
          <p:cNvSpPr/>
          <p:nvPr/>
        </p:nvSpPr>
        <p:spPr>
          <a:xfrm>
            <a:off x="3923109" y="4586288"/>
            <a:ext cx="1643658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5" name="Text 112"/>
          <p:cNvSpPr/>
          <p:nvPr/>
        </p:nvSpPr>
        <p:spPr>
          <a:xfrm>
            <a:off x="4037409" y="4319588"/>
            <a:ext cx="1491258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Système</a:t>
            </a:r>
            <a:endParaRPr lang="en-US" sz="975" dirty="0"/>
          </a:p>
        </p:txBody>
      </p:sp>
      <p:sp>
        <p:nvSpPr>
          <p:cNvPr id="126" name="Shape 113"/>
          <p:cNvSpPr/>
          <p:nvPr/>
        </p:nvSpPr>
        <p:spPr>
          <a:xfrm>
            <a:off x="5566767" y="4586288"/>
            <a:ext cx="2555081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7" name="Text 114"/>
          <p:cNvSpPr/>
          <p:nvPr/>
        </p:nvSpPr>
        <p:spPr>
          <a:xfrm>
            <a:off x="5681067" y="4319588"/>
            <a:ext cx="2403134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alert.locker_anomaly</a:t>
            </a:r>
            <a:endParaRPr lang="en-US" sz="825" dirty="0"/>
          </a:p>
        </p:txBody>
      </p:sp>
      <p:sp>
        <p:nvSpPr>
          <p:cNvPr id="128" name="Shape 115"/>
          <p:cNvSpPr/>
          <p:nvPr/>
        </p:nvSpPr>
        <p:spPr>
          <a:xfrm>
            <a:off x="8121848" y="4586288"/>
            <a:ext cx="166851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9" name="Text 116"/>
          <p:cNvSpPr/>
          <p:nvPr/>
        </p:nvSpPr>
        <p:spPr>
          <a:xfrm>
            <a:off x="8236148" y="4343400"/>
            <a:ext cx="1245543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casier 14 · bloc A</a:t>
            </a:r>
            <a:endParaRPr lang="en-US" sz="825" dirty="0"/>
          </a:p>
        </p:txBody>
      </p:sp>
      <p:sp>
        <p:nvSpPr>
          <p:cNvPr id="130" name="Shape 117"/>
          <p:cNvSpPr/>
          <p:nvPr/>
        </p:nvSpPr>
        <p:spPr>
          <a:xfrm>
            <a:off x="9790361" y="4586288"/>
            <a:ext cx="212541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1" name="Text 118"/>
          <p:cNvSpPr/>
          <p:nvPr/>
        </p:nvSpPr>
        <p:spPr>
          <a:xfrm>
            <a:off x="9904661" y="4319588"/>
            <a:ext cx="1973014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—</a:t>
            </a:r>
            <a:endParaRPr lang="en-US" sz="825" dirty="0"/>
          </a:p>
        </p:txBody>
      </p:sp>
      <p:sp>
        <p:nvSpPr>
          <p:cNvPr id="132" name="Shape 119"/>
          <p:cNvSpPr/>
          <p:nvPr/>
        </p:nvSpPr>
        <p:spPr>
          <a:xfrm>
            <a:off x="2371725" y="4976813"/>
            <a:ext cx="155138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3" name="Text 120"/>
          <p:cNvSpPr/>
          <p:nvPr/>
        </p:nvSpPr>
        <p:spPr>
          <a:xfrm>
            <a:off x="2486025" y="4710113"/>
            <a:ext cx="1398984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14 sept · 17:48:21</a:t>
            </a:r>
            <a:endParaRPr lang="en-US" sz="825" dirty="0"/>
          </a:p>
        </p:txBody>
      </p:sp>
      <p:sp>
        <p:nvSpPr>
          <p:cNvPr id="134" name="Shape 121"/>
          <p:cNvSpPr/>
          <p:nvPr/>
        </p:nvSpPr>
        <p:spPr>
          <a:xfrm>
            <a:off x="3923109" y="4976813"/>
            <a:ext cx="1643658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5" name="Text 122"/>
          <p:cNvSpPr/>
          <p:nvPr/>
        </p:nvSpPr>
        <p:spPr>
          <a:xfrm>
            <a:off x="4037409" y="4710113"/>
            <a:ext cx="1491258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Guillaume B. (admin)</a:t>
            </a:r>
            <a:endParaRPr lang="en-US" sz="975" dirty="0"/>
          </a:p>
        </p:txBody>
      </p:sp>
      <p:sp>
        <p:nvSpPr>
          <p:cNvPr id="136" name="Shape 123"/>
          <p:cNvSpPr/>
          <p:nvPr/>
        </p:nvSpPr>
        <p:spPr>
          <a:xfrm>
            <a:off x="5566767" y="4976813"/>
            <a:ext cx="2555081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7" name="Text 124"/>
          <p:cNvSpPr/>
          <p:nvPr/>
        </p:nvSpPr>
        <p:spPr>
          <a:xfrm>
            <a:off x="5681067" y="4710113"/>
            <a:ext cx="2403134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validation.escalate_physical</a:t>
            </a:r>
            <a:endParaRPr lang="en-US" sz="825" dirty="0"/>
          </a:p>
        </p:txBody>
      </p:sp>
      <p:sp>
        <p:nvSpPr>
          <p:cNvPr id="138" name="Shape 125"/>
          <p:cNvSpPr/>
          <p:nvPr/>
        </p:nvSpPr>
        <p:spPr>
          <a:xfrm>
            <a:off x="8121848" y="4976813"/>
            <a:ext cx="166851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9" name="Text 126"/>
          <p:cNvSpPr/>
          <p:nvPr/>
        </p:nvSpPr>
        <p:spPr>
          <a:xfrm>
            <a:off x="8236148" y="4733925"/>
            <a:ext cx="92080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session P9XW1</a:t>
            </a:r>
            <a:endParaRPr lang="en-US" sz="825" dirty="0"/>
          </a:p>
        </p:txBody>
      </p:sp>
      <p:sp>
        <p:nvSpPr>
          <p:cNvPr id="140" name="Shape 127"/>
          <p:cNvSpPr/>
          <p:nvPr/>
        </p:nvSpPr>
        <p:spPr>
          <a:xfrm>
            <a:off x="9790361" y="4976813"/>
            <a:ext cx="212541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1" name="Text 128"/>
          <p:cNvSpPr/>
          <p:nvPr/>
        </p:nvSpPr>
        <p:spPr>
          <a:xfrm>
            <a:off x="9904661" y="4710113"/>
            <a:ext cx="1973014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194.182.. · MacOS · Safari</a:t>
            </a:r>
            <a:endParaRPr lang="en-US" sz="825" dirty="0"/>
          </a:p>
        </p:txBody>
      </p:sp>
      <p:sp>
        <p:nvSpPr>
          <p:cNvPr id="142" name="Shape 129"/>
          <p:cNvSpPr/>
          <p:nvPr/>
        </p:nvSpPr>
        <p:spPr>
          <a:xfrm>
            <a:off x="2371725" y="5367338"/>
            <a:ext cx="155138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3" name="Text 130"/>
          <p:cNvSpPr/>
          <p:nvPr/>
        </p:nvSpPr>
        <p:spPr>
          <a:xfrm>
            <a:off x="2486025" y="5100638"/>
            <a:ext cx="1398984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14 sept · 16:12:08</a:t>
            </a:r>
            <a:endParaRPr lang="en-US" sz="825" dirty="0"/>
          </a:p>
        </p:txBody>
      </p:sp>
      <p:sp>
        <p:nvSpPr>
          <p:cNvPr id="144" name="Shape 131"/>
          <p:cNvSpPr/>
          <p:nvPr/>
        </p:nvSpPr>
        <p:spPr>
          <a:xfrm>
            <a:off x="3923109" y="5367338"/>
            <a:ext cx="1643658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5" name="Text 132"/>
          <p:cNvSpPr/>
          <p:nvPr/>
        </p:nvSpPr>
        <p:spPr>
          <a:xfrm>
            <a:off x="4037409" y="5100638"/>
            <a:ext cx="1491258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Guillaume B. (admin)</a:t>
            </a:r>
            <a:endParaRPr lang="en-US" sz="975" dirty="0"/>
          </a:p>
        </p:txBody>
      </p:sp>
      <p:sp>
        <p:nvSpPr>
          <p:cNvPr id="146" name="Shape 133"/>
          <p:cNvSpPr/>
          <p:nvPr/>
        </p:nvSpPr>
        <p:spPr>
          <a:xfrm>
            <a:off x="5566767" y="5367338"/>
            <a:ext cx="2555081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7" name="Text 134"/>
          <p:cNvSpPr/>
          <p:nvPr/>
        </p:nvSpPr>
        <p:spPr>
          <a:xfrm>
            <a:off x="5681067" y="5100638"/>
            <a:ext cx="2403134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config.scoring_threshold_changed</a:t>
            </a:r>
            <a:endParaRPr lang="en-US" sz="825" dirty="0"/>
          </a:p>
        </p:txBody>
      </p:sp>
      <p:sp>
        <p:nvSpPr>
          <p:cNvPr id="148" name="Shape 135"/>
          <p:cNvSpPr/>
          <p:nvPr/>
        </p:nvSpPr>
        <p:spPr>
          <a:xfrm>
            <a:off x="8121848" y="5367338"/>
            <a:ext cx="166851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9" name="Text 136"/>
          <p:cNvSpPr/>
          <p:nvPr/>
        </p:nvSpPr>
        <p:spPr>
          <a:xfrm>
            <a:off x="8236148" y="5124450"/>
            <a:ext cx="1110407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VERT 0,75 → 0,80</a:t>
            </a:r>
            <a:endParaRPr lang="en-US" sz="825" dirty="0"/>
          </a:p>
        </p:txBody>
      </p:sp>
      <p:sp>
        <p:nvSpPr>
          <p:cNvPr id="150" name="Shape 137"/>
          <p:cNvSpPr/>
          <p:nvPr/>
        </p:nvSpPr>
        <p:spPr>
          <a:xfrm>
            <a:off x="9790361" y="5367338"/>
            <a:ext cx="212541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1" name="Text 138"/>
          <p:cNvSpPr/>
          <p:nvPr/>
        </p:nvSpPr>
        <p:spPr>
          <a:xfrm>
            <a:off x="9904661" y="5100638"/>
            <a:ext cx="1973014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194.182.. · MacOS · Safari</a:t>
            </a:r>
            <a:endParaRPr lang="en-US" sz="825" dirty="0"/>
          </a:p>
        </p:txBody>
      </p:sp>
      <p:sp>
        <p:nvSpPr>
          <p:cNvPr id="152" name="Shape 139"/>
          <p:cNvSpPr/>
          <p:nvPr/>
        </p:nvSpPr>
        <p:spPr>
          <a:xfrm>
            <a:off x="2371725" y="5757863"/>
            <a:ext cx="155138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3" name="Text 140"/>
          <p:cNvSpPr/>
          <p:nvPr/>
        </p:nvSpPr>
        <p:spPr>
          <a:xfrm>
            <a:off x="2486025" y="5491163"/>
            <a:ext cx="1398984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14 sept · 14:08:42</a:t>
            </a:r>
            <a:endParaRPr lang="en-US" sz="825" dirty="0"/>
          </a:p>
        </p:txBody>
      </p:sp>
      <p:sp>
        <p:nvSpPr>
          <p:cNvPr id="154" name="Shape 141"/>
          <p:cNvSpPr/>
          <p:nvPr/>
        </p:nvSpPr>
        <p:spPr>
          <a:xfrm>
            <a:off x="3923109" y="5757863"/>
            <a:ext cx="1643658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5" name="Text 142"/>
          <p:cNvSpPr/>
          <p:nvPr/>
        </p:nvSpPr>
        <p:spPr>
          <a:xfrm>
            <a:off x="4037409" y="5491163"/>
            <a:ext cx="1491258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Système</a:t>
            </a:r>
            <a:endParaRPr lang="en-US" sz="975" dirty="0"/>
          </a:p>
        </p:txBody>
      </p:sp>
      <p:sp>
        <p:nvSpPr>
          <p:cNvPr id="156" name="Shape 143"/>
          <p:cNvSpPr/>
          <p:nvPr/>
        </p:nvSpPr>
        <p:spPr>
          <a:xfrm>
            <a:off x="5566767" y="5757863"/>
            <a:ext cx="2555081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7" name="Text 144"/>
          <p:cNvSpPr/>
          <p:nvPr/>
        </p:nvSpPr>
        <p:spPr>
          <a:xfrm>
            <a:off x="5681067" y="5491163"/>
            <a:ext cx="2403134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stripe.preauth</a:t>
            </a:r>
            <a:endParaRPr lang="en-US" sz="825" dirty="0"/>
          </a:p>
        </p:txBody>
      </p:sp>
      <p:sp>
        <p:nvSpPr>
          <p:cNvPr id="158" name="Shape 145"/>
          <p:cNvSpPr/>
          <p:nvPr/>
        </p:nvSpPr>
        <p:spPr>
          <a:xfrm>
            <a:off x="8121848" y="5757863"/>
            <a:ext cx="166851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9" name="Text 146"/>
          <p:cNvSpPr/>
          <p:nvPr/>
        </p:nvSpPr>
        <p:spPr>
          <a:xfrm>
            <a:off x="8236148" y="5514975"/>
            <a:ext cx="1245543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pi_3K1L4... · 200€</a:t>
            </a:r>
            <a:endParaRPr lang="en-US" sz="825" dirty="0"/>
          </a:p>
        </p:txBody>
      </p:sp>
      <p:sp>
        <p:nvSpPr>
          <p:cNvPr id="160" name="Shape 147"/>
          <p:cNvSpPr/>
          <p:nvPr/>
        </p:nvSpPr>
        <p:spPr>
          <a:xfrm>
            <a:off x="9790361" y="5757863"/>
            <a:ext cx="212541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1" name="Text 148"/>
          <p:cNvSpPr/>
          <p:nvPr/>
        </p:nvSpPr>
        <p:spPr>
          <a:xfrm>
            <a:off x="9904661" y="5491163"/>
            <a:ext cx="1973014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—</a:t>
            </a:r>
            <a:endParaRPr lang="en-US" sz="825" dirty="0"/>
          </a:p>
        </p:txBody>
      </p:sp>
      <p:sp>
        <p:nvSpPr>
          <p:cNvPr id="162" name="Shape 149"/>
          <p:cNvSpPr/>
          <p:nvPr/>
        </p:nvSpPr>
        <p:spPr>
          <a:xfrm>
            <a:off x="2371725" y="6148388"/>
            <a:ext cx="155138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3" name="Text 150"/>
          <p:cNvSpPr/>
          <p:nvPr/>
        </p:nvSpPr>
        <p:spPr>
          <a:xfrm>
            <a:off x="2486025" y="5881688"/>
            <a:ext cx="1398984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14 sept · 09:02:11</a:t>
            </a:r>
            <a:endParaRPr lang="en-US" sz="825" dirty="0"/>
          </a:p>
        </p:txBody>
      </p:sp>
      <p:sp>
        <p:nvSpPr>
          <p:cNvPr id="164" name="Shape 151"/>
          <p:cNvSpPr/>
          <p:nvPr/>
        </p:nvSpPr>
        <p:spPr>
          <a:xfrm>
            <a:off x="3923109" y="6148388"/>
            <a:ext cx="1643658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5" name="Text 152"/>
          <p:cNvSpPr/>
          <p:nvPr/>
        </p:nvSpPr>
        <p:spPr>
          <a:xfrm>
            <a:off x="4037409" y="5881688"/>
            <a:ext cx="1491258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Sophie K. (admin)</a:t>
            </a:r>
            <a:endParaRPr lang="en-US" sz="975" dirty="0"/>
          </a:p>
        </p:txBody>
      </p:sp>
      <p:sp>
        <p:nvSpPr>
          <p:cNvPr id="166" name="Shape 153"/>
          <p:cNvSpPr/>
          <p:nvPr/>
        </p:nvSpPr>
        <p:spPr>
          <a:xfrm>
            <a:off x="5566767" y="6148388"/>
            <a:ext cx="2555081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7" name="Text 154"/>
          <p:cNvSpPr/>
          <p:nvPr/>
        </p:nvSpPr>
        <p:spPr>
          <a:xfrm>
            <a:off x="5681067" y="5881688"/>
            <a:ext cx="2403134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user.unblock</a:t>
            </a:r>
            <a:endParaRPr lang="en-US" sz="825" dirty="0"/>
          </a:p>
        </p:txBody>
      </p:sp>
      <p:sp>
        <p:nvSpPr>
          <p:cNvPr id="168" name="Shape 155"/>
          <p:cNvSpPr/>
          <p:nvPr/>
        </p:nvSpPr>
        <p:spPr>
          <a:xfrm>
            <a:off x="8121848" y="6148388"/>
            <a:ext cx="166851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9" name="Text 156"/>
          <p:cNvSpPr/>
          <p:nvPr/>
        </p:nvSpPr>
        <p:spPr>
          <a:xfrm>
            <a:off x="8236148" y="5905500"/>
            <a:ext cx="1180654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compte cus_QM4...</a:t>
            </a:r>
            <a:endParaRPr lang="en-US" sz="825" dirty="0"/>
          </a:p>
        </p:txBody>
      </p:sp>
      <p:sp>
        <p:nvSpPr>
          <p:cNvPr id="170" name="Shape 157"/>
          <p:cNvSpPr/>
          <p:nvPr/>
        </p:nvSpPr>
        <p:spPr>
          <a:xfrm>
            <a:off x="9790361" y="6148388"/>
            <a:ext cx="212541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1" name="Text 158"/>
          <p:cNvSpPr/>
          <p:nvPr/>
        </p:nvSpPr>
        <p:spPr>
          <a:xfrm>
            <a:off x="9904661" y="5881688"/>
            <a:ext cx="1973014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194.182.. · MacOS · Chrome</a:t>
            </a:r>
            <a:endParaRPr lang="en-US" sz="825" dirty="0"/>
          </a:p>
        </p:txBody>
      </p:sp>
      <p:sp>
        <p:nvSpPr>
          <p:cNvPr id="172" name="Shape 159"/>
          <p:cNvSpPr/>
          <p:nvPr/>
        </p:nvSpPr>
        <p:spPr>
          <a:xfrm>
            <a:off x="2371725" y="6538913"/>
            <a:ext cx="155138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3" name="Text 160"/>
          <p:cNvSpPr/>
          <p:nvPr/>
        </p:nvSpPr>
        <p:spPr>
          <a:xfrm>
            <a:off x="2486025" y="6272213"/>
            <a:ext cx="1398984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13 sept · 22:48:30</a:t>
            </a:r>
            <a:endParaRPr lang="en-US" sz="825" dirty="0"/>
          </a:p>
        </p:txBody>
      </p:sp>
      <p:sp>
        <p:nvSpPr>
          <p:cNvPr id="174" name="Shape 161"/>
          <p:cNvSpPr/>
          <p:nvPr/>
        </p:nvSpPr>
        <p:spPr>
          <a:xfrm>
            <a:off x="3923109" y="6538913"/>
            <a:ext cx="1643658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5" name="Text 162"/>
          <p:cNvSpPr/>
          <p:nvPr/>
        </p:nvSpPr>
        <p:spPr>
          <a:xfrm>
            <a:off x="4037409" y="6272213"/>
            <a:ext cx="1491258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Système</a:t>
            </a:r>
            <a:endParaRPr lang="en-US" sz="975" dirty="0"/>
          </a:p>
        </p:txBody>
      </p:sp>
      <p:sp>
        <p:nvSpPr>
          <p:cNvPr id="176" name="Shape 163"/>
          <p:cNvSpPr/>
          <p:nvPr/>
        </p:nvSpPr>
        <p:spPr>
          <a:xfrm>
            <a:off x="5566767" y="6538913"/>
            <a:ext cx="2555081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7" name="Text 164"/>
          <p:cNvSpPr/>
          <p:nvPr/>
        </p:nvSpPr>
        <p:spPr>
          <a:xfrm>
            <a:off x="5681067" y="6272213"/>
            <a:ext cx="2403134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stripe.refund</a:t>
            </a:r>
            <a:endParaRPr lang="en-US" sz="825" dirty="0"/>
          </a:p>
        </p:txBody>
      </p:sp>
      <p:sp>
        <p:nvSpPr>
          <p:cNvPr id="178" name="Shape 165"/>
          <p:cNvSpPr/>
          <p:nvPr/>
        </p:nvSpPr>
        <p:spPr>
          <a:xfrm>
            <a:off x="8121848" y="6538913"/>
            <a:ext cx="166851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9" name="Text 166"/>
          <p:cNvSpPr/>
          <p:nvPr/>
        </p:nvSpPr>
        <p:spPr>
          <a:xfrm>
            <a:off x="8236148" y="6296025"/>
            <a:ext cx="1245543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pi_3K0Z2... · −18€</a:t>
            </a:r>
            <a:endParaRPr lang="en-US" sz="825" dirty="0"/>
          </a:p>
        </p:txBody>
      </p:sp>
      <p:sp>
        <p:nvSpPr>
          <p:cNvPr id="180" name="Shape 167"/>
          <p:cNvSpPr/>
          <p:nvPr/>
        </p:nvSpPr>
        <p:spPr>
          <a:xfrm>
            <a:off x="9790361" y="6538913"/>
            <a:ext cx="212541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1" name="Text 168"/>
          <p:cNvSpPr/>
          <p:nvPr/>
        </p:nvSpPr>
        <p:spPr>
          <a:xfrm>
            <a:off x="9904661" y="6272213"/>
            <a:ext cx="1973014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—</a:t>
            </a:r>
            <a:endParaRPr lang="en-US" sz="825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E6E5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71450" y="133350"/>
            <a:ext cx="1215479" cy="238125"/>
          </a:xfrm>
          <a:prstGeom prst="roundRect">
            <a:avLst>
              <a:gd name="adj" fmla="val 16000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>
                <a:alpha val="6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276225" y="190500"/>
            <a:ext cx="108212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kern="0" spc="45" dirty="0">
                <a:solidFill>
                  <a:srgbClr val="6B686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ÉQUIPE · 3 RÔLES</a:t>
            </a:r>
            <a:endParaRPr lang="en-US" sz="75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2192000" cy="7810500"/>
          </a:xfrm>
          <a:prstGeom prst="roundRect">
            <a:avLst>
              <a:gd name="adj" fmla="val 1220"/>
            </a:avLst>
          </a:prstGeom>
          <a:solidFill>
            <a:srgbClr val="35363A"/>
          </a:solidFill>
          <a:ln/>
          <a:effectLst>
            <a:outerShdw blurRad="762000" dist="2286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12192000" cy="419100"/>
          </a:xfrm>
          <a:prstGeom prst="rect">
            <a:avLst/>
          </a:prstGeom>
          <a:solidFill>
            <a:srgbClr val="202124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133350" y="152400"/>
            <a:ext cx="114300" cy="114300"/>
          </a:xfrm>
          <a:prstGeom prst="ellipse">
            <a:avLst/>
          </a:prstGeom>
          <a:solidFill>
            <a:srgbClr val="FF5F57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323850" y="152400"/>
            <a:ext cx="114300" cy="114300"/>
          </a:xfrm>
          <a:prstGeom prst="ellipse">
            <a:avLst/>
          </a:prstGeom>
          <a:solidFill>
            <a:srgbClr val="FEBC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" name="Shape 6"/>
          <p:cNvSpPr/>
          <p:nvPr/>
        </p:nvSpPr>
        <p:spPr>
          <a:xfrm>
            <a:off x="514350" y="152400"/>
            <a:ext cx="114300" cy="114300"/>
          </a:xfrm>
          <a:prstGeom prst="ellipse">
            <a:avLst/>
          </a:prstGeom>
          <a:solidFill>
            <a:srgbClr val="28C84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" name="Shape 7"/>
          <p:cNvSpPr/>
          <p:nvPr/>
        </p:nvSpPr>
        <p:spPr>
          <a:xfrm>
            <a:off x="800100" y="95250"/>
            <a:ext cx="1143000" cy="323850"/>
          </a:xfrm>
          <a:prstGeom prst="roundRect">
            <a:avLst>
              <a:gd name="adj" fmla="val 23529"/>
            </a:avLst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900" y="323850"/>
            <a:ext cx="76200" cy="95250"/>
          </a:xfrm>
          <a:prstGeom prst="rect">
            <a:avLst/>
          </a:prstGeom>
        </p:spPr>
      </p:pic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1943100" y="323850"/>
            <a:ext cx="76200" cy="95250"/>
          </a:xfrm>
          <a:prstGeom prst="rect">
            <a:avLst/>
          </a:prstGeom>
        </p:spPr>
      </p:pic>
      <p:sp>
        <p:nvSpPr>
          <p:cNvPr id="12" name="Shape 8"/>
          <p:cNvSpPr/>
          <p:nvPr/>
        </p:nvSpPr>
        <p:spPr>
          <a:xfrm>
            <a:off x="914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" name="Text 9"/>
          <p:cNvSpPr/>
          <p:nvPr/>
        </p:nvSpPr>
        <p:spPr>
          <a:xfrm>
            <a:off x="1123950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Équipe</a:t>
            </a:r>
            <a:endParaRPr lang="en-US" sz="900" dirty="0"/>
          </a:p>
        </p:txBody>
      </p:sp>
      <p:sp>
        <p:nvSpPr>
          <p:cNvPr id="14" name="Shape 10"/>
          <p:cNvSpPr/>
          <p:nvPr/>
        </p:nvSpPr>
        <p:spPr>
          <a:xfrm>
            <a:off x="2057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" name="Text 11"/>
          <p:cNvSpPr/>
          <p:nvPr/>
        </p:nvSpPr>
        <p:spPr>
          <a:xfrm>
            <a:off x="2266950" y="180975"/>
            <a:ext cx="94863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Stripe Dashboard</a:t>
            </a:r>
            <a:endParaRPr lang="en-US" sz="900" dirty="0"/>
          </a:p>
        </p:txBody>
      </p:sp>
      <p:sp>
        <p:nvSpPr>
          <p:cNvPr id="16" name="Shape 12"/>
          <p:cNvSpPr/>
          <p:nvPr/>
        </p:nvSpPr>
        <p:spPr>
          <a:xfrm>
            <a:off x="336798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" name="Text 13"/>
          <p:cNvSpPr/>
          <p:nvPr/>
        </p:nvSpPr>
        <p:spPr>
          <a:xfrm>
            <a:off x="3577530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Notion</a:t>
            </a:r>
            <a:endParaRPr lang="en-US" sz="900" dirty="0"/>
          </a:p>
        </p:txBody>
      </p:sp>
      <p:sp>
        <p:nvSpPr>
          <p:cNvPr id="18" name="Shape 14"/>
          <p:cNvSpPr/>
          <p:nvPr/>
        </p:nvSpPr>
        <p:spPr>
          <a:xfrm>
            <a:off x="0" y="419100"/>
            <a:ext cx="12192000" cy="381000"/>
          </a:xfrm>
          <a:prstGeom prst="rect">
            <a:avLst/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" name="Shape 15"/>
          <p:cNvSpPr/>
          <p:nvPr/>
        </p:nvSpPr>
        <p:spPr>
          <a:xfrm>
            <a:off x="1333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" name="Shape 16"/>
          <p:cNvSpPr/>
          <p:nvPr/>
        </p:nvSpPr>
        <p:spPr>
          <a:xfrm>
            <a:off x="438150" y="466725"/>
            <a:ext cx="11315700" cy="285750"/>
          </a:xfrm>
          <a:prstGeom prst="roundRect">
            <a:avLst>
              <a:gd name="adj" fmla="val 50000"/>
            </a:avLst>
          </a:prstGeom>
          <a:solidFill>
            <a:srgbClr val="282A2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" name="Shape 17"/>
          <p:cNvSpPr/>
          <p:nvPr/>
        </p:nvSpPr>
        <p:spPr>
          <a:xfrm>
            <a:off x="571500" y="552450"/>
            <a:ext cx="114300" cy="1143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" name="Text 18"/>
          <p:cNvSpPr/>
          <p:nvPr/>
        </p:nvSpPr>
        <p:spPr>
          <a:xfrm>
            <a:off x="762000" y="528638"/>
            <a:ext cx="11184255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admin.toolbox24.fr/equipe</a:t>
            </a:r>
            <a:endParaRPr lang="en-US" sz="975" dirty="0"/>
          </a:p>
        </p:txBody>
      </p:sp>
      <p:sp>
        <p:nvSpPr>
          <p:cNvPr id="23" name="Shape 19"/>
          <p:cNvSpPr/>
          <p:nvPr/>
        </p:nvSpPr>
        <p:spPr>
          <a:xfrm>
            <a:off x="119062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" name="Shape 20"/>
          <p:cNvSpPr/>
          <p:nvPr/>
        </p:nvSpPr>
        <p:spPr>
          <a:xfrm>
            <a:off x="0" y="800100"/>
            <a:ext cx="12192000" cy="70104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" name="Shape 21"/>
          <p:cNvSpPr/>
          <p:nvPr/>
        </p:nvSpPr>
        <p:spPr>
          <a:xfrm>
            <a:off x="0" y="800100"/>
            <a:ext cx="12192000" cy="7010400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6" name="Shape 22"/>
          <p:cNvSpPr/>
          <p:nvPr/>
        </p:nvSpPr>
        <p:spPr>
          <a:xfrm>
            <a:off x="0" y="800100"/>
            <a:ext cx="2095500" cy="7010400"/>
          </a:xfrm>
          <a:prstGeom prst="rect">
            <a:avLst/>
          </a:prstGeom>
          <a:solidFill>
            <a:srgbClr val="0D0D0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7" name="Shape 23"/>
          <p:cNvSpPr/>
          <p:nvPr/>
        </p:nvSpPr>
        <p:spPr>
          <a:xfrm>
            <a:off x="2085975" y="800100"/>
            <a:ext cx="9525" cy="7010400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8" name="Shape 24"/>
          <p:cNvSpPr/>
          <p:nvPr/>
        </p:nvSpPr>
        <p:spPr>
          <a:xfrm>
            <a:off x="114300" y="1495425"/>
            <a:ext cx="18573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9" name="Text 25"/>
          <p:cNvSpPr/>
          <p:nvPr/>
        </p:nvSpPr>
        <p:spPr>
          <a:xfrm>
            <a:off x="209550" y="1038225"/>
            <a:ext cx="8255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125" b="1" kern="0" spc="-22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TOOLBOX</a:t>
            </a:r>
            <a:endParaRPr lang="en-US" sz="1125" dirty="0"/>
          </a:p>
        </p:txBody>
      </p:sp>
      <p:sp>
        <p:nvSpPr>
          <p:cNvPr id="30" name="Shape 26"/>
          <p:cNvSpPr/>
          <p:nvPr/>
        </p:nvSpPr>
        <p:spPr>
          <a:xfrm>
            <a:off x="977950" y="1038225"/>
            <a:ext cx="261193" cy="152400"/>
          </a:xfrm>
          <a:prstGeom prst="roundRect">
            <a:avLst>
              <a:gd name="adj" fmla="val 12500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1" name="Text 27"/>
          <p:cNvSpPr/>
          <p:nvPr/>
        </p:nvSpPr>
        <p:spPr>
          <a:xfrm>
            <a:off x="1016050" y="1038225"/>
            <a:ext cx="261193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125" b="1" kern="0" spc="-22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24</a:t>
            </a:r>
            <a:endParaRPr lang="en-US" sz="1125" dirty="0"/>
          </a:p>
        </p:txBody>
      </p:sp>
      <p:sp>
        <p:nvSpPr>
          <p:cNvPr id="32" name="Text 28"/>
          <p:cNvSpPr/>
          <p:nvPr/>
        </p:nvSpPr>
        <p:spPr>
          <a:xfrm>
            <a:off x="209550" y="1228725"/>
            <a:ext cx="1743075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108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BACK-OFFICE · OPÉRATEUR</a:t>
            </a:r>
            <a:endParaRPr lang="en-US" sz="675" dirty="0"/>
          </a:p>
        </p:txBody>
      </p:sp>
      <p:sp>
        <p:nvSpPr>
          <p:cNvPr id="33" name="Text 29"/>
          <p:cNvSpPr/>
          <p:nvPr/>
        </p:nvSpPr>
        <p:spPr>
          <a:xfrm>
            <a:off x="209550" y="1790700"/>
            <a:ext cx="1743075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95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EXPLOITATION</a:t>
            </a:r>
            <a:endParaRPr lang="en-US" sz="675" dirty="0"/>
          </a:p>
        </p:txBody>
      </p:sp>
      <p:pic>
        <p:nvPicPr>
          <p:cNvPr id="34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9550" y="2081212"/>
            <a:ext cx="142875" cy="142875"/>
          </a:xfrm>
          <a:prstGeom prst="rect">
            <a:avLst/>
          </a:prstGeom>
        </p:spPr>
      </p:pic>
      <p:sp>
        <p:nvSpPr>
          <p:cNvPr id="35" name="Text 30"/>
          <p:cNvSpPr/>
          <p:nvPr/>
        </p:nvSpPr>
        <p:spPr>
          <a:xfrm>
            <a:off x="447675" y="2076450"/>
            <a:ext cx="1022449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Vue d'ensemble</a:t>
            </a:r>
            <a:endParaRPr lang="en-US" sz="975" dirty="0"/>
          </a:p>
        </p:txBody>
      </p:sp>
      <p:pic>
        <p:nvPicPr>
          <p:cNvPr id="36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9550" y="2424113"/>
            <a:ext cx="142875" cy="142875"/>
          </a:xfrm>
          <a:prstGeom prst="rect">
            <a:avLst/>
          </a:prstGeom>
        </p:spPr>
      </p:pic>
      <p:sp>
        <p:nvSpPr>
          <p:cNvPr id="37" name="Text 31"/>
          <p:cNvSpPr/>
          <p:nvPr/>
        </p:nvSpPr>
        <p:spPr>
          <a:xfrm>
            <a:off x="447675" y="2419350"/>
            <a:ext cx="1060996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File de validation</a:t>
            </a:r>
            <a:endParaRPr lang="en-US" sz="975" dirty="0"/>
          </a:p>
        </p:txBody>
      </p:sp>
      <p:sp>
        <p:nvSpPr>
          <p:cNvPr id="38" name="Shape 32"/>
          <p:cNvSpPr/>
          <p:nvPr/>
        </p:nvSpPr>
        <p:spPr>
          <a:xfrm>
            <a:off x="1704975" y="2424113"/>
            <a:ext cx="171450" cy="142875"/>
          </a:xfrm>
          <a:prstGeom prst="ellipse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9" name="Text 33"/>
          <p:cNvSpPr/>
          <p:nvPr/>
        </p:nvSpPr>
        <p:spPr>
          <a:xfrm>
            <a:off x="1762125" y="2433637"/>
            <a:ext cx="1333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8</a:t>
            </a:r>
            <a:endParaRPr lang="en-US" sz="750" dirty="0"/>
          </a:p>
        </p:txBody>
      </p:sp>
      <p:pic>
        <p:nvPicPr>
          <p:cNvPr id="40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550" y="2767013"/>
            <a:ext cx="142875" cy="142875"/>
          </a:xfrm>
          <a:prstGeom prst="rect">
            <a:avLst/>
          </a:prstGeom>
        </p:spPr>
      </p:pic>
      <p:sp>
        <p:nvSpPr>
          <p:cNvPr id="41" name="Text 34"/>
          <p:cNvSpPr/>
          <p:nvPr/>
        </p:nvSpPr>
        <p:spPr>
          <a:xfrm>
            <a:off x="447675" y="2762250"/>
            <a:ext cx="601414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Sessions</a:t>
            </a:r>
            <a:endParaRPr lang="en-US" sz="975" dirty="0"/>
          </a:p>
        </p:txBody>
      </p:sp>
      <p:pic>
        <p:nvPicPr>
          <p:cNvPr id="42" name="Image 5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9550" y="3109913"/>
            <a:ext cx="142875" cy="142875"/>
          </a:xfrm>
          <a:prstGeom prst="rect">
            <a:avLst/>
          </a:prstGeom>
        </p:spPr>
      </p:pic>
      <p:sp>
        <p:nvSpPr>
          <p:cNvPr id="43" name="Text 35"/>
          <p:cNvSpPr/>
          <p:nvPr/>
        </p:nvSpPr>
        <p:spPr>
          <a:xfrm>
            <a:off x="447675" y="3105150"/>
            <a:ext cx="93732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Casiers &amp; sites</a:t>
            </a:r>
            <a:endParaRPr lang="en-US" sz="975" dirty="0"/>
          </a:p>
        </p:txBody>
      </p:sp>
      <p:sp>
        <p:nvSpPr>
          <p:cNvPr id="44" name="Text 36"/>
          <p:cNvSpPr/>
          <p:nvPr/>
        </p:nvSpPr>
        <p:spPr>
          <a:xfrm>
            <a:off x="209550" y="3505200"/>
            <a:ext cx="1743075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95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ADMINISTRATION</a:t>
            </a:r>
            <a:endParaRPr lang="en-US" sz="675" dirty="0"/>
          </a:p>
        </p:txBody>
      </p:sp>
      <p:pic>
        <p:nvPicPr>
          <p:cNvPr id="45" name="Image 6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9550" y="3795713"/>
            <a:ext cx="142875" cy="142875"/>
          </a:xfrm>
          <a:prstGeom prst="rect">
            <a:avLst/>
          </a:prstGeom>
        </p:spPr>
      </p:pic>
      <p:sp>
        <p:nvSpPr>
          <p:cNvPr id="46" name="Text 37"/>
          <p:cNvSpPr/>
          <p:nvPr/>
        </p:nvSpPr>
        <p:spPr>
          <a:xfrm>
            <a:off x="447675" y="3790950"/>
            <a:ext cx="730448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Utilisateurs</a:t>
            </a:r>
            <a:endParaRPr lang="en-US" sz="975" dirty="0"/>
          </a:p>
        </p:txBody>
      </p:sp>
      <p:pic>
        <p:nvPicPr>
          <p:cNvPr id="47" name="Image 7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550" y="4138613"/>
            <a:ext cx="142875" cy="142875"/>
          </a:xfrm>
          <a:prstGeom prst="rect">
            <a:avLst/>
          </a:prstGeom>
        </p:spPr>
      </p:pic>
      <p:sp>
        <p:nvSpPr>
          <p:cNvPr id="48" name="Text 38"/>
          <p:cNvSpPr/>
          <p:nvPr/>
        </p:nvSpPr>
        <p:spPr>
          <a:xfrm>
            <a:off x="447675" y="4133850"/>
            <a:ext cx="685502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Paiements</a:t>
            </a:r>
            <a:endParaRPr lang="en-US" sz="975" dirty="0"/>
          </a:p>
        </p:txBody>
      </p:sp>
      <p:pic>
        <p:nvPicPr>
          <p:cNvPr id="49" name="Image 8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09550" y="4481513"/>
            <a:ext cx="142875" cy="142875"/>
          </a:xfrm>
          <a:prstGeom prst="rect">
            <a:avLst/>
          </a:prstGeom>
        </p:spPr>
      </p:pic>
      <p:sp>
        <p:nvSpPr>
          <p:cNvPr id="50" name="Text 39"/>
          <p:cNvSpPr/>
          <p:nvPr/>
        </p:nvSpPr>
        <p:spPr>
          <a:xfrm>
            <a:off x="447675" y="4476750"/>
            <a:ext cx="609302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Incidents</a:t>
            </a:r>
            <a:endParaRPr lang="en-US" sz="975" dirty="0"/>
          </a:p>
        </p:txBody>
      </p:sp>
      <p:sp>
        <p:nvSpPr>
          <p:cNvPr id="51" name="Shape 40"/>
          <p:cNvSpPr/>
          <p:nvPr/>
        </p:nvSpPr>
        <p:spPr>
          <a:xfrm>
            <a:off x="1704975" y="4481513"/>
            <a:ext cx="171450" cy="142875"/>
          </a:xfrm>
          <a:prstGeom prst="ellipse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2" name="Text 41"/>
          <p:cNvSpPr/>
          <p:nvPr/>
        </p:nvSpPr>
        <p:spPr>
          <a:xfrm>
            <a:off x="1762125" y="4491038"/>
            <a:ext cx="1333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</a:t>
            </a:r>
            <a:endParaRPr lang="en-US" sz="750" dirty="0"/>
          </a:p>
        </p:txBody>
      </p:sp>
      <p:pic>
        <p:nvPicPr>
          <p:cNvPr id="53" name="Image 9" descr="preencoded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09550" y="4824413"/>
            <a:ext cx="142875" cy="142875"/>
          </a:xfrm>
          <a:prstGeom prst="rect">
            <a:avLst/>
          </a:prstGeom>
        </p:spPr>
      </p:pic>
      <p:sp>
        <p:nvSpPr>
          <p:cNvPr id="54" name="Text 42"/>
          <p:cNvSpPr/>
          <p:nvPr/>
        </p:nvSpPr>
        <p:spPr>
          <a:xfrm>
            <a:off x="447675" y="4819650"/>
            <a:ext cx="6445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Reporting</a:t>
            </a:r>
            <a:endParaRPr lang="en-US" sz="975" dirty="0"/>
          </a:p>
        </p:txBody>
      </p:sp>
      <p:sp>
        <p:nvSpPr>
          <p:cNvPr id="55" name="Shape 43"/>
          <p:cNvSpPr/>
          <p:nvPr/>
        </p:nvSpPr>
        <p:spPr>
          <a:xfrm>
            <a:off x="114300" y="7229475"/>
            <a:ext cx="18573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6" name="Shape 44"/>
          <p:cNvSpPr/>
          <p:nvPr/>
        </p:nvSpPr>
        <p:spPr>
          <a:xfrm>
            <a:off x="209550" y="7353300"/>
            <a:ext cx="209550" cy="209550"/>
          </a:xfrm>
          <a:prstGeom prst="ellipse">
            <a:avLst/>
          </a:prstGeom>
          <a:solidFill>
            <a:srgbClr val="1C1C1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7" name="Text 45"/>
          <p:cNvSpPr/>
          <p:nvPr/>
        </p:nvSpPr>
        <p:spPr>
          <a:xfrm>
            <a:off x="247352" y="7410450"/>
            <a:ext cx="209996" cy="133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GB</a:t>
            </a:r>
            <a:endParaRPr lang="en-US" sz="675" dirty="0"/>
          </a:p>
        </p:txBody>
      </p:sp>
      <p:sp>
        <p:nvSpPr>
          <p:cNvPr id="58" name="Text 46"/>
          <p:cNvSpPr/>
          <p:nvPr/>
        </p:nvSpPr>
        <p:spPr>
          <a:xfrm>
            <a:off x="514350" y="7381875"/>
            <a:ext cx="806797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Guillaume B.</a:t>
            </a:r>
            <a:endParaRPr lang="en-US" sz="975" dirty="0"/>
          </a:p>
        </p:txBody>
      </p:sp>
      <p:sp>
        <p:nvSpPr>
          <p:cNvPr id="59" name="Shape 47"/>
          <p:cNvSpPr/>
          <p:nvPr/>
        </p:nvSpPr>
        <p:spPr>
          <a:xfrm>
            <a:off x="2095500" y="800100"/>
            <a:ext cx="10096500" cy="714375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0" name="Shape 48"/>
          <p:cNvSpPr/>
          <p:nvPr/>
        </p:nvSpPr>
        <p:spPr>
          <a:xfrm>
            <a:off x="2095500" y="1504950"/>
            <a:ext cx="1009650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1" name="Text 49"/>
          <p:cNvSpPr/>
          <p:nvPr/>
        </p:nvSpPr>
        <p:spPr>
          <a:xfrm>
            <a:off x="2324100" y="1070372"/>
            <a:ext cx="1041648" cy="20240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125" b="1" kern="0" spc="-1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Équipe &amp; rôles</a:t>
            </a:r>
            <a:endParaRPr lang="en-US" sz="1125" dirty="0"/>
          </a:p>
        </p:txBody>
      </p:sp>
      <p:sp>
        <p:nvSpPr>
          <p:cNvPr id="62" name="Shape 50"/>
          <p:cNvSpPr/>
          <p:nvPr/>
        </p:nvSpPr>
        <p:spPr>
          <a:xfrm>
            <a:off x="3422898" y="914400"/>
            <a:ext cx="2895005" cy="476250"/>
          </a:xfrm>
          <a:prstGeom prst="roundRect">
            <a:avLst>
              <a:gd name="adj" fmla="val 16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63" name="Image 10" descr="preencoded.pn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546723" y="1085850"/>
            <a:ext cx="126057" cy="133350"/>
          </a:xfrm>
          <a:prstGeom prst="rect">
            <a:avLst/>
          </a:prstGeom>
        </p:spPr>
      </p:pic>
      <p:sp>
        <p:nvSpPr>
          <p:cNvPr id="64" name="Text 51"/>
          <p:cNvSpPr/>
          <p:nvPr/>
        </p:nvSpPr>
        <p:spPr>
          <a:xfrm>
            <a:off x="3748980" y="1000125"/>
            <a:ext cx="2263080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Rechercher session, utilisateur, casier…</a:t>
            </a:r>
            <a:endParaRPr lang="en-US" sz="975" dirty="0"/>
          </a:p>
        </p:txBody>
      </p:sp>
      <p:sp>
        <p:nvSpPr>
          <p:cNvPr id="65" name="Text 52"/>
          <p:cNvSpPr/>
          <p:nvPr/>
        </p:nvSpPr>
        <p:spPr>
          <a:xfrm>
            <a:off x="6012061" y="1085850"/>
            <a:ext cx="258217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⌘K</a:t>
            </a:r>
            <a:endParaRPr lang="en-US" sz="825" dirty="0"/>
          </a:p>
        </p:txBody>
      </p:sp>
      <p:sp>
        <p:nvSpPr>
          <p:cNvPr id="66" name="Shape 53"/>
          <p:cNvSpPr/>
          <p:nvPr/>
        </p:nvSpPr>
        <p:spPr>
          <a:xfrm>
            <a:off x="9232106" y="1033462"/>
            <a:ext cx="1573560" cy="238125"/>
          </a:xfrm>
          <a:prstGeom prst="roundRect">
            <a:avLst>
              <a:gd name="adj" fmla="val 50000"/>
            </a:avLst>
          </a:prstGeom>
          <a:solidFill>
            <a:srgbClr val="4ADE80">
              <a:alpha val="8000"/>
            </a:srgbClr>
          </a:solidFill>
          <a:ln w="9525">
            <a:solidFill>
              <a:srgbClr val="4ADE80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7" name="Shape 54"/>
          <p:cNvSpPr/>
          <p:nvPr/>
        </p:nvSpPr>
        <p:spPr>
          <a:xfrm>
            <a:off x="9336881" y="1123950"/>
            <a:ext cx="57150" cy="57150"/>
          </a:xfrm>
          <a:prstGeom prst="ellipse">
            <a:avLst/>
          </a:prstGeom>
          <a:solidFill>
            <a:srgbClr val="4ADE80">
              <a:alpha val="91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8" name="Text 55"/>
          <p:cNvSpPr/>
          <p:nvPr/>
        </p:nvSpPr>
        <p:spPr>
          <a:xfrm>
            <a:off x="9470231" y="1090613"/>
            <a:ext cx="130686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REALTIME · SUPABASE</a:t>
            </a:r>
            <a:endParaRPr lang="en-US" sz="750" dirty="0"/>
          </a:p>
        </p:txBody>
      </p:sp>
      <p:sp>
        <p:nvSpPr>
          <p:cNvPr id="69" name="Shape 56"/>
          <p:cNvSpPr/>
          <p:nvPr/>
        </p:nvSpPr>
        <p:spPr>
          <a:xfrm>
            <a:off x="10939016" y="1023938"/>
            <a:ext cx="1024384" cy="257175"/>
          </a:xfrm>
          <a:prstGeom prst="roundRect">
            <a:avLst>
              <a:gd name="adj" fmla="val 25926"/>
            </a:avLst>
          </a:prstGeom>
          <a:solidFill>
            <a:srgbClr val="131315"/>
          </a:solidFill>
          <a:ln w="9525">
            <a:solidFill>
              <a:srgbClr val="38383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0" name="Text 57"/>
          <p:cNvSpPr/>
          <p:nvPr/>
        </p:nvSpPr>
        <p:spPr>
          <a:xfrm>
            <a:off x="11005691" y="1081088"/>
            <a:ext cx="891034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Site Lyon-Est ▾</a:t>
            </a:r>
            <a:endParaRPr lang="en-US" sz="900" dirty="0"/>
          </a:p>
        </p:txBody>
      </p:sp>
      <p:sp>
        <p:nvSpPr>
          <p:cNvPr id="71" name="Shape 58"/>
          <p:cNvSpPr/>
          <p:nvPr/>
        </p:nvSpPr>
        <p:spPr>
          <a:xfrm>
            <a:off x="2095500" y="2428875"/>
            <a:ext cx="995362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2" name="Text 59"/>
          <p:cNvSpPr/>
          <p:nvPr/>
        </p:nvSpPr>
        <p:spPr>
          <a:xfrm>
            <a:off x="2362200" y="1781175"/>
            <a:ext cx="2375446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7 COLLABORATEURS · 3 RÔLES</a:t>
            </a:r>
            <a:endParaRPr lang="en-US" sz="750" dirty="0"/>
          </a:p>
        </p:txBody>
      </p:sp>
      <p:sp>
        <p:nvSpPr>
          <p:cNvPr id="73" name="Text 60"/>
          <p:cNvSpPr/>
          <p:nvPr/>
        </p:nvSpPr>
        <p:spPr>
          <a:xfrm>
            <a:off x="2362200" y="1962150"/>
            <a:ext cx="2375446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kern="0" spc="-42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Équipe Toolbox24</a:t>
            </a:r>
            <a:endParaRPr lang="en-US" sz="2100" dirty="0"/>
          </a:p>
        </p:txBody>
      </p:sp>
      <p:sp>
        <p:nvSpPr>
          <p:cNvPr id="74" name="Shape 61"/>
          <p:cNvSpPr/>
          <p:nvPr/>
        </p:nvSpPr>
        <p:spPr>
          <a:xfrm>
            <a:off x="10105281" y="1971675"/>
            <a:ext cx="1677144" cy="285750"/>
          </a:xfrm>
          <a:prstGeom prst="roundRect">
            <a:avLst>
              <a:gd name="adj" fmla="val 23333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5" name="Text 62"/>
          <p:cNvSpPr/>
          <p:nvPr/>
        </p:nvSpPr>
        <p:spPr>
          <a:xfrm>
            <a:off x="10200531" y="2047875"/>
            <a:ext cx="1486644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75" b="1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+ Inviter un collaborateur</a:t>
            </a:r>
            <a:endParaRPr lang="en-US" sz="975" dirty="0"/>
          </a:p>
        </p:txBody>
      </p:sp>
      <p:sp>
        <p:nvSpPr>
          <p:cNvPr id="76" name="Shape 63"/>
          <p:cNvSpPr/>
          <p:nvPr/>
        </p:nvSpPr>
        <p:spPr>
          <a:xfrm>
            <a:off x="2362200" y="2667000"/>
            <a:ext cx="3051125" cy="1422946"/>
          </a:xfrm>
          <a:prstGeom prst="roundRect">
            <a:avLst>
              <a:gd name="adj" fmla="val 6694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7" name="Text 64"/>
          <p:cNvSpPr/>
          <p:nvPr/>
        </p:nvSpPr>
        <p:spPr>
          <a:xfrm>
            <a:off x="2543175" y="2847975"/>
            <a:ext cx="2769851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RÔLE</a:t>
            </a:r>
            <a:endParaRPr lang="en-US" sz="750" dirty="0"/>
          </a:p>
        </p:txBody>
      </p:sp>
      <p:sp>
        <p:nvSpPr>
          <p:cNvPr id="78" name="Text 65"/>
          <p:cNvSpPr/>
          <p:nvPr/>
        </p:nvSpPr>
        <p:spPr>
          <a:xfrm>
            <a:off x="2543175" y="3028950"/>
            <a:ext cx="2769851" cy="2132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200" b="1" kern="0" spc="-12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Super-admin</a:t>
            </a:r>
            <a:endParaRPr lang="en-US" sz="1200" dirty="0"/>
          </a:p>
        </p:txBody>
      </p:sp>
      <p:sp>
        <p:nvSpPr>
          <p:cNvPr id="79" name="Text 66"/>
          <p:cNvSpPr/>
          <p:nvPr/>
        </p:nvSpPr>
        <p:spPr>
          <a:xfrm>
            <a:off x="2543175" y="3280321"/>
            <a:ext cx="2769851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Tous droits + facturation Stripe + paramètres</a:t>
            </a:r>
            <a:endParaRPr lang="en-US" sz="825" dirty="0"/>
          </a:p>
        </p:txBody>
      </p:sp>
      <p:sp>
        <p:nvSpPr>
          <p:cNvPr id="80" name="Text 67"/>
          <p:cNvSpPr/>
          <p:nvPr/>
        </p:nvSpPr>
        <p:spPr>
          <a:xfrm>
            <a:off x="2543175" y="3680371"/>
            <a:ext cx="2769851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1</a:t>
            </a:r>
            <a:endParaRPr lang="en-US" sz="1650" dirty="0"/>
          </a:p>
        </p:txBody>
      </p:sp>
      <p:sp>
        <p:nvSpPr>
          <p:cNvPr id="81" name="Shape 68"/>
          <p:cNvSpPr/>
          <p:nvPr/>
        </p:nvSpPr>
        <p:spPr>
          <a:xfrm>
            <a:off x="5546675" y="2667000"/>
            <a:ext cx="3051125" cy="1422946"/>
          </a:xfrm>
          <a:prstGeom prst="roundRect">
            <a:avLst>
              <a:gd name="adj" fmla="val 6694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2" name="Text 69"/>
          <p:cNvSpPr/>
          <p:nvPr/>
        </p:nvSpPr>
        <p:spPr>
          <a:xfrm>
            <a:off x="5727650" y="2847975"/>
            <a:ext cx="2769851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RÔLE</a:t>
            </a:r>
            <a:endParaRPr lang="en-US" sz="750" dirty="0"/>
          </a:p>
        </p:txBody>
      </p:sp>
      <p:sp>
        <p:nvSpPr>
          <p:cNvPr id="83" name="Text 70"/>
          <p:cNvSpPr/>
          <p:nvPr/>
        </p:nvSpPr>
        <p:spPr>
          <a:xfrm>
            <a:off x="5727650" y="3028950"/>
            <a:ext cx="2769851" cy="2132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200" b="1" kern="0" spc="-12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Opérateur</a:t>
            </a:r>
            <a:endParaRPr lang="en-US" sz="1200" dirty="0"/>
          </a:p>
        </p:txBody>
      </p:sp>
      <p:sp>
        <p:nvSpPr>
          <p:cNvPr id="84" name="Text 71"/>
          <p:cNvSpPr/>
          <p:nvPr/>
        </p:nvSpPr>
        <p:spPr>
          <a:xfrm>
            <a:off x="5727650" y="3280321"/>
            <a:ext cx="2769851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Validation, gestion sessions et utilisateurs</a:t>
            </a:r>
            <a:endParaRPr lang="en-US" sz="825" dirty="0"/>
          </a:p>
        </p:txBody>
      </p:sp>
      <p:sp>
        <p:nvSpPr>
          <p:cNvPr id="85" name="Text 72"/>
          <p:cNvSpPr/>
          <p:nvPr/>
        </p:nvSpPr>
        <p:spPr>
          <a:xfrm>
            <a:off x="5727650" y="3680371"/>
            <a:ext cx="2769851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4</a:t>
            </a:r>
            <a:endParaRPr lang="en-US" sz="1650" dirty="0"/>
          </a:p>
        </p:txBody>
      </p:sp>
      <p:sp>
        <p:nvSpPr>
          <p:cNvPr id="86" name="Shape 73"/>
          <p:cNvSpPr/>
          <p:nvPr/>
        </p:nvSpPr>
        <p:spPr>
          <a:xfrm>
            <a:off x="8731151" y="2667000"/>
            <a:ext cx="3051274" cy="1422946"/>
          </a:xfrm>
          <a:prstGeom prst="roundRect">
            <a:avLst>
              <a:gd name="adj" fmla="val 6694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7" name="Text 74"/>
          <p:cNvSpPr/>
          <p:nvPr/>
        </p:nvSpPr>
        <p:spPr>
          <a:xfrm>
            <a:off x="8912126" y="2847975"/>
            <a:ext cx="2770004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RÔLE</a:t>
            </a:r>
            <a:endParaRPr lang="en-US" sz="750" dirty="0"/>
          </a:p>
        </p:txBody>
      </p:sp>
      <p:sp>
        <p:nvSpPr>
          <p:cNvPr id="88" name="Text 75"/>
          <p:cNvSpPr/>
          <p:nvPr/>
        </p:nvSpPr>
        <p:spPr>
          <a:xfrm>
            <a:off x="8912126" y="3028950"/>
            <a:ext cx="2770004" cy="2132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200" b="1" kern="0" spc="-12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Lecture seule</a:t>
            </a:r>
            <a:endParaRPr lang="en-US" sz="1200" dirty="0"/>
          </a:p>
        </p:txBody>
      </p:sp>
      <p:sp>
        <p:nvSpPr>
          <p:cNvPr id="89" name="Text 76"/>
          <p:cNvSpPr/>
          <p:nvPr/>
        </p:nvSpPr>
        <p:spPr>
          <a:xfrm>
            <a:off x="8912126" y="3280321"/>
            <a:ext cx="2770004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Reporting et consultation, pas d'action</a:t>
            </a:r>
            <a:endParaRPr lang="en-US" sz="825" dirty="0"/>
          </a:p>
        </p:txBody>
      </p:sp>
      <p:sp>
        <p:nvSpPr>
          <p:cNvPr id="90" name="Text 77"/>
          <p:cNvSpPr/>
          <p:nvPr/>
        </p:nvSpPr>
        <p:spPr>
          <a:xfrm>
            <a:off x="8912126" y="3547021"/>
            <a:ext cx="2770004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2</a:t>
            </a:r>
            <a:endParaRPr lang="en-US" sz="1650" dirty="0"/>
          </a:p>
        </p:txBody>
      </p:sp>
      <p:sp>
        <p:nvSpPr>
          <p:cNvPr id="91" name="Shape 78"/>
          <p:cNvSpPr/>
          <p:nvPr/>
        </p:nvSpPr>
        <p:spPr>
          <a:xfrm>
            <a:off x="2362200" y="4223296"/>
            <a:ext cx="9420225" cy="4010025"/>
          </a:xfrm>
          <a:prstGeom prst="roundRect">
            <a:avLst>
              <a:gd name="adj" fmla="val 2375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2" name="Shape 79"/>
          <p:cNvSpPr/>
          <p:nvPr/>
        </p:nvSpPr>
        <p:spPr>
          <a:xfrm>
            <a:off x="2371725" y="4232821"/>
            <a:ext cx="1603325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3" name="Shape 80"/>
          <p:cNvSpPr/>
          <p:nvPr/>
        </p:nvSpPr>
        <p:spPr>
          <a:xfrm>
            <a:off x="2371725" y="4542383"/>
            <a:ext cx="160332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4" name="Text 81"/>
          <p:cNvSpPr/>
          <p:nvPr/>
        </p:nvSpPr>
        <p:spPr>
          <a:xfrm>
            <a:off x="2486025" y="4328071"/>
            <a:ext cx="1450925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MEMBRE</a:t>
            </a:r>
            <a:endParaRPr lang="en-US" sz="750" dirty="0"/>
          </a:p>
        </p:txBody>
      </p:sp>
      <p:sp>
        <p:nvSpPr>
          <p:cNvPr id="95" name="Shape 82"/>
          <p:cNvSpPr/>
          <p:nvPr/>
        </p:nvSpPr>
        <p:spPr>
          <a:xfrm>
            <a:off x="3975050" y="4232821"/>
            <a:ext cx="1646932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6" name="Shape 83"/>
          <p:cNvSpPr/>
          <p:nvPr/>
        </p:nvSpPr>
        <p:spPr>
          <a:xfrm>
            <a:off x="3975050" y="4542383"/>
            <a:ext cx="164693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7" name="Text 84"/>
          <p:cNvSpPr/>
          <p:nvPr/>
        </p:nvSpPr>
        <p:spPr>
          <a:xfrm>
            <a:off x="4089350" y="4328071"/>
            <a:ext cx="1494532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EMAIL</a:t>
            </a:r>
            <a:endParaRPr lang="en-US" sz="750" dirty="0"/>
          </a:p>
        </p:txBody>
      </p:sp>
      <p:sp>
        <p:nvSpPr>
          <p:cNvPr id="98" name="Shape 85"/>
          <p:cNvSpPr/>
          <p:nvPr/>
        </p:nvSpPr>
        <p:spPr>
          <a:xfrm>
            <a:off x="5621982" y="4232821"/>
            <a:ext cx="1042243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9" name="Shape 86"/>
          <p:cNvSpPr/>
          <p:nvPr/>
        </p:nvSpPr>
        <p:spPr>
          <a:xfrm>
            <a:off x="5621982" y="4542383"/>
            <a:ext cx="104224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0" name="Text 87"/>
          <p:cNvSpPr/>
          <p:nvPr/>
        </p:nvSpPr>
        <p:spPr>
          <a:xfrm>
            <a:off x="5736282" y="4328071"/>
            <a:ext cx="889843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RÔLE</a:t>
            </a:r>
            <a:endParaRPr lang="en-US" sz="750" dirty="0"/>
          </a:p>
        </p:txBody>
      </p:sp>
      <p:sp>
        <p:nvSpPr>
          <p:cNvPr id="101" name="Shape 88"/>
          <p:cNvSpPr/>
          <p:nvPr/>
        </p:nvSpPr>
        <p:spPr>
          <a:xfrm>
            <a:off x="6664226" y="4232821"/>
            <a:ext cx="1494979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2" name="Shape 89"/>
          <p:cNvSpPr/>
          <p:nvPr/>
        </p:nvSpPr>
        <p:spPr>
          <a:xfrm>
            <a:off x="6664226" y="4542383"/>
            <a:ext cx="149497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3" name="Text 90"/>
          <p:cNvSpPr/>
          <p:nvPr/>
        </p:nvSpPr>
        <p:spPr>
          <a:xfrm>
            <a:off x="6778526" y="4328071"/>
            <a:ext cx="1342579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SITES</a:t>
            </a:r>
            <a:endParaRPr lang="en-US" sz="750" dirty="0"/>
          </a:p>
        </p:txBody>
      </p:sp>
      <p:sp>
        <p:nvSpPr>
          <p:cNvPr id="104" name="Shape 91"/>
          <p:cNvSpPr/>
          <p:nvPr/>
        </p:nvSpPr>
        <p:spPr>
          <a:xfrm>
            <a:off x="8159204" y="4232821"/>
            <a:ext cx="1460004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5" name="Shape 92"/>
          <p:cNvSpPr/>
          <p:nvPr/>
        </p:nvSpPr>
        <p:spPr>
          <a:xfrm>
            <a:off x="8159204" y="4542383"/>
            <a:ext cx="146000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6" name="Text 93"/>
          <p:cNvSpPr/>
          <p:nvPr/>
        </p:nvSpPr>
        <p:spPr>
          <a:xfrm>
            <a:off x="8273504" y="4328071"/>
            <a:ext cx="1307604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DERNIÈRE CONNEXION</a:t>
            </a:r>
            <a:endParaRPr lang="en-US" sz="750" dirty="0"/>
          </a:p>
        </p:txBody>
      </p:sp>
      <p:sp>
        <p:nvSpPr>
          <p:cNvPr id="107" name="Shape 94"/>
          <p:cNvSpPr/>
          <p:nvPr/>
        </p:nvSpPr>
        <p:spPr>
          <a:xfrm>
            <a:off x="9619208" y="4232821"/>
            <a:ext cx="1627436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8" name="Shape 95"/>
          <p:cNvSpPr/>
          <p:nvPr/>
        </p:nvSpPr>
        <p:spPr>
          <a:xfrm>
            <a:off x="9619208" y="4542383"/>
            <a:ext cx="1627436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9" name="Text 96"/>
          <p:cNvSpPr/>
          <p:nvPr/>
        </p:nvSpPr>
        <p:spPr>
          <a:xfrm>
            <a:off x="9733508" y="4328071"/>
            <a:ext cx="1475036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STATUT</a:t>
            </a:r>
            <a:endParaRPr lang="en-US" sz="750" dirty="0"/>
          </a:p>
        </p:txBody>
      </p:sp>
      <p:sp>
        <p:nvSpPr>
          <p:cNvPr id="110" name="Shape 97"/>
          <p:cNvSpPr/>
          <p:nvPr/>
        </p:nvSpPr>
        <p:spPr>
          <a:xfrm>
            <a:off x="11246644" y="4232821"/>
            <a:ext cx="526256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1" name="Shape 98"/>
          <p:cNvSpPr/>
          <p:nvPr/>
        </p:nvSpPr>
        <p:spPr>
          <a:xfrm>
            <a:off x="11246644" y="4542383"/>
            <a:ext cx="526256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2" name="Shape 99"/>
          <p:cNvSpPr/>
          <p:nvPr/>
        </p:nvSpPr>
        <p:spPr>
          <a:xfrm>
            <a:off x="2371725" y="5066258"/>
            <a:ext cx="160332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3" name="Shape 100"/>
          <p:cNvSpPr/>
          <p:nvPr/>
        </p:nvSpPr>
        <p:spPr>
          <a:xfrm>
            <a:off x="2486025" y="4670971"/>
            <a:ext cx="285750" cy="285750"/>
          </a:xfrm>
          <a:prstGeom prst="ellipse">
            <a:avLst/>
          </a:prstGeom>
          <a:solidFill>
            <a:srgbClr val="1C1C1F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4" name="Text 101"/>
          <p:cNvSpPr/>
          <p:nvPr/>
        </p:nvSpPr>
        <p:spPr>
          <a:xfrm>
            <a:off x="2457450" y="4680496"/>
            <a:ext cx="342900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82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GB</a:t>
            </a:r>
            <a:endParaRPr lang="en-US" sz="825" dirty="0"/>
          </a:p>
        </p:txBody>
      </p:sp>
      <p:sp>
        <p:nvSpPr>
          <p:cNvPr id="115" name="Text 102"/>
          <p:cNvSpPr/>
          <p:nvPr/>
        </p:nvSpPr>
        <p:spPr>
          <a:xfrm>
            <a:off x="2867025" y="4737646"/>
            <a:ext cx="1035546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Guillaume Bertin</a:t>
            </a:r>
            <a:endParaRPr lang="en-US" sz="975" dirty="0"/>
          </a:p>
        </p:txBody>
      </p:sp>
      <p:sp>
        <p:nvSpPr>
          <p:cNvPr id="116" name="Shape 103"/>
          <p:cNvSpPr/>
          <p:nvPr/>
        </p:nvSpPr>
        <p:spPr>
          <a:xfrm>
            <a:off x="3975050" y="5066258"/>
            <a:ext cx="164693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7" name="Text 104"/>
          <p:cNvSpPr/>
          <p:nvPr/>
        </p:nvSpPr>
        <p:spPr>
          <a:xfrm>
            <a:off x="4089350" y="4666208"/>
            <a:ext cx="1494532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g.bertin@toolbox24.fr</a:t>
            </a:r>
            <a:endParaRPr lang="en-US" sz="825" dirty="0"/>
          </a:p>
        </p:txBody>
      </p:sp>
      <p:sp>
        <p:nvSpPr>
          <p:cNvPr id="118" name="Shape 105"/>
          <p:cNvSpPr/>
          <p:nvPr/>
        </p:nvSpPr>
        <p:spPr>
          <a:xfrm>
            <a:off x="5621982" y="5066258"/>
            <a:ext cx="104224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9" name="Text 106"/>
          <p:cNvSpPr/>
          <p:nvPr/>
        </p:nvSpPr>
        <p:spPr>
          <a:xfrm>
            <a:off x="5736282" y="4666208"/>
            <a:ext cx="889843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Super-admin</a:t>
            </a:r>
            <a:endParaRPr lang="en-US" sz="975" dirty="0"/>
          </a:p>
        </p:txBody>
      </p:sp>
      <p:sp>
        <p:nvSpPr>
          <p:cNvPr id="120" name="Shape 107"/>
          <p:cNvSpPr/>
          <p:nvPr/>
        </p:nvSpPr>
        <p:spPr>
          <a:xfrm>
            <a:off x="6664226" y="5066258"/>
            <a:ext cx="149497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1" name="Text 108"/>
          <p:cNvSpPr/>
          <p:nvPr/>
        </p:nvSpPr>
        <p:spPr>
          <a:xfrm>
            <a:off x="6778526" y="4756696"/>
            <a:ext cx="336054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Tous</a:t>
            </a:r>
            <a:endParaRPr lang="en-US" sz="825" dirty="0"/>
          </a:p>
        </p:txBody>
      </p:sp>
      <p:sp>
        <p:nvSpPr>
          <p:cNvPr id="122" name="Shape 109"/>
          <p:cNvSpPr/>
          <p:nvPr/>
        </p:nvSpPr>
        <p:spPr>
          <a:xfrm>
            <a:off x="8159204" y="5066258"/>
            <a:ext cx="146000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3" name="Text 110"/>
          <p:cNvSpPr/>
          <p:nvPr/>
        </p:nvSpPr>
        <p:spPr>
          <a:xfrm>
            <a:off x="8273504" y="4666208"/>
            <a:ext cx="1307604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il y a 2 min</a:t>
            </a:r>
            <a:endParaRPr lang="en-US" sz="975" dirty="0"/>
          </a:p>
        </p:txBody>
      </p:sp>
      <p:sp>
        <p:nvSpPr>
          <p:cNvPr id="124" name="Shape 111"/>
          <p:cNvSpPr/>
          <p:nvPr/>
        </p:nvSpPr>
        <p:spPr>
          <a:xfrm>
            <a:off x="9619208" y="5066258"/>
            <a:ext cx="1627436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5" name="Shape 112"/>
          <p:cNvSpPr/>
          <p:nvPr/>
        </p:nvSpPr>
        <p:spPr>
          <a:xfrm>
            <a:off x="9733508" y="4723358"/>
            <a:ext cx="457200" cy="180975"/>
          </a:xfrm>
          <a:prstGeom prst="roundRect">
            <a:avLst>
              <a:gd name="adj" fmla="val 21053"/>
            </a:avLst>
          </a:prstGeom>
          <a:solidFill>
            <a:srgbClr val="4ADE80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6" name="Text 113"/>
          <p:cNvSpPr/>
          <p:nvPr/>
        </p:nvSpPr>
        <p:spPr>
          <a:xfrm>
            <a:off x="9800183" y="4751933"/>
            <a:ext cx="4000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ACTIF</a:t>
            </a:r>
            <a:endParaRPr lang="en-US" sz="750" dirty="0"/>
          </a:p>
        </p:txBody>
      </p:sp>
      <p:sp>
        <p:nvSpPr>
          <p:cNvPr id="127" name="Shape 114"/>
          <p:cNvSpPr/>
          <p:nvPr/>
        </p:nvSpPr>
        <p:spPr>
          <a:xfrm>
            <a:off x="11246644" y="5066258"/>
            <a:ext cx="526256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8" name="Text 115"/>
          <p:cNvSpPr/>
          <p:nvPr/>
        </p:nvSpPr>
        <p:spPr>
          <a:xfrm>
            <a:off x="11418094" y="4742408"/>
            <a:ext cx="171450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⋯</a:t>
            </a:r>
            <a:endParaRPr lang="en-US" sz="900" dirty="0"/>
          </a:p>
        </p:txBody>
      </p:sp>
      <p:sp>
        <p:nvSpPr>
          <p:cNvPr id="129" name="Shape 116"/>
          <p:cNvSpPr/>
          <p:nvPr/>
        </p:nvSpPr>
        <p:spPr>
          <a:xfrm>
            <a:off x="2371725" y="5590133"/>
            <a:ext cx="160332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0" name="Shape 117"/>
          <p:cNvSpPr/>
          <p:nvPr/>
        </p:nvSpPr>
        <p:spPr>
          <a:xfrm>
            <a:off x="2486025" y="5194846"/>
            <a:ext cx="285750" cy="285750"/>
          </a:xfrm>
          <a:prstGeom prst="ellipse">
            <a:avLst/>
          </a:prstGeom>
          <a:solidFill>
            <a:srgbClr val="1C1C1F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1" name="Text 118"/>
          <p:cNvSpPr/>
          <p:nvPr/>
        </p:nvSpPr>
        <p:spPr>
          <a:xfrm>
            <a:off x="2457450" y="5204371"/>
            <a:ext cx="342900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82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SK</a:t>
            </a:r>
            <a:endParaRPr lang="en-US" sz="825" dirty="0"/>
          </a:p>
        </p:txBody>
      </p:sp>
      <p:sp>
        <p:nvSpPr>
          <p:cNvPr id="132" name="Text 119"/>
          <p:cNvSpPr/>
          <p:nvPr/>
        </p:nvSpPr>
        <p:spPr>
          <a:xfrm>
            <a:off x="2867025" y="5261521"/>
            <a:ext cx="853976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Sophie Kraus</a:t>
            </a:r>
            <a:endParaRPr lang="en-US" sz="975" dirty="0"/>
          </a:p>
        </p:txBody>
      </p:sp>
      <p:sp>
        <p:nvSpPr>
          <p:cNvPr id="133" name="Shape 120"/>
          <p:cNvSpPr/>
          <p:nvPr/>
        </p:nvSpPr>
        <p:spPr>
          <a:xfrm>
            <a:off x="3975050" y="5590133"/>
            <a:ext cx="164693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4" name="Text 121"/>
          <p:cNvSpPr/>
          <p:nvPr/>
        </p:nvSpPr>
        <p:spPr>
          <a:xfrm>
            <a:off x="4089350" y="5190083"/>
            <a:ext cx="1494532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s.kraus@toolbox24.fr</a:t>
            </a:r>
            <a:endParaRPr lang="en-US" sz="825" dirty="0"/>
          </a:p>
        </p:txBody>
      </p:sp>
      <p:sp>
        <p:nvSpPr>
          <p:cNvPr id="135" name="Shape 122"/>
          <p:cNvSpPr/>
          <p:nvPr/>
        </p:nvSpPr>
        <p:spPr>
          <a:xfrm>
            <a:off x="5621982" y="5590133"/>
            <a:ext cx="104224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6" name="Text 123"/>
          <p:cNvSpPr/>
          <p:nvPr/>
        </p:nvSpPr>
        <p:spPr>
          <a:xfrm>
            <a:off x="5736282" y="5190083"/>
            <a:ext cx="889843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Opérateur</a:t>
            </a:r>
            <a:endParaRPr lang="en-US" sz="975" dirty="0"/>
          </a:p>
        </p:txBody>
      </p:sp>
      <p:sp>
        <p:nvSpPr>
          <p:cNvPr id="137" name="Shape 124"/>
          <p:cNvSpPr/>
          <p:nvPr/>
        </p:nvSpPr>
        <p:spPr>
          <a:xfrm>
            <a:off x="6664226" y="5590133"/>
            <a:ext cx="149497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8" name="Text 125"/>
          <p:cNvSpPr/>
          <p:nvPr/>
        </p:nvSpPr>
        <p:spPr>
          <a:xfrm>
            <a:off x="6778526" y="5280571"/>
            <a:ext cx="1180654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Lyon-Est, Lyon-CR</a:t>
            </a:r>
            <a:endParaRPr lang="en-US" sz="825" dirty="0"/>
          </a:p>
        </p:txBody>
      </p:sp>
      <p:sp>
        <p:nvSpPr>
          <p:cNvPr id="139" name="Shape 126"/>
          <p:cNvSpPr/>
          <p:nvPr/>
        </p:nvSpPr>
        <p:spPr>
          <a:xfrm>
            <a:off x="8159204" y="5590133"/>
            <a:ext cx="146000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0" name="Text 127"/>
          <p:cNvSpPr/>
          <p:nvPr/>
        </p:nvSpPr>
        <p:spPr>
          <a:xfrm>
            <a:off x="8273504" y="5190083"/>
            <a:ext cx="1307604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il y a 14 min</a:t>
            </a:r>
            <a:endParaRPr lang="en-US" sz="975" dirty="0"/>
          </a:p>
        </p:txBody>
      </p:sp>
      <p:sp>
        <p:nvSpPr>
          <p:cNvPr id="141" name="Shape 128"/>
          <p:cNvSpPr/>
          <p:nvPr/>
        </p:nvSpPr>
        <p:spPr>
          <a:xfrm>
            <a:off x="9619208" y="5590133"/>
            <a:ext cx="1627436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2" name="Shape 129"/>
          <p:cNvSpPr/>
          <p:nvPr/>
        </p:nvSpPr>
        <p:spPr>
          <a:xfrm>
            <a:off x="9733508" y="5247233"/>
            <a:ext cx="457200" cy="180975"/>
          </a:xfrm>
          <a:prstGeom prst="roundRect">
            <a:avLst>
              <a:gd name="adj" fmla="val 21053"/>
            </a:avLst>
          </a:prstGeom>
          <a:solidFill>
            <a:srgbClr val="4ADE80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3" name="Text 130"/>
          <p:cNvSpPr/>
          <p:nvPr/>
        </p:nvSpPr>
        <p:spPr>
          <a:xfrm>
            <a:off x="9800183" y="5275808"/>
            <a:ext cx="4000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ACTIF</a:t>
            </a:r>
            <a:endParaRPr lang="en-US" sz="750" dirty="0"/>
          </a:p>
        </p:txBody>
      </p:sp>
      <p:sp>
        <p:nvSpPr>
          <p:cNvPr id="144" name="Shape 131"/>
          <p:cNvSpPr/>
          <p:nvPr/>
        </p:nvSpPr>
        <p:spPr>
          <a:xfrm>
            <a:off x="11246644" y="5590133"/>
            <a:ext cx="526256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5" name="Text 132"/>
          <p:cNvSpPr/>
          <p:nvPr/>
        </p:nvSpPr>
        <p:spPr>
          <a:xfrm>
            <a:off x="11418094" y="5266283"/>
            <a:ext cx="171450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⋯</a:t>
            </a:r>
            <a:endParaRPr lang="en-US" sz="900" dirty="0"/>
          </a:p>
        </p:txBody>
      </p:sp>
      <p:sp>
        <p:nvSpPr>
          <p:cNvPr id="146" name="Shape 133"/>
          <p:cNvSpPr/>
          <p:nvPr/>
        </p:nvSpPr>
        <p:spPr>
          <a:xfrm>
            <a:off x="2371725" y="6114008"/>
            <a:ext cx="160332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7" name="Shape 134"/>
          <p:cNvSpPr/>
          <p:nvPr/>
        </p:nvSpPr>
        <p:spPr>
          <a:xfrm>
            <a:off x="2486025" y="5718721"/>
            <a:ext cx="285750" cy="285750"/>
          </a:xfrm>
          <a:prstGeom prst="ellipse">
            <a:avLst/>
          </a:prstGeom>
          <a:solidFill>
            <a:srgbClr val="1C1C1F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8" name="Text 135"/>
          <p:cNvSpPr/>
          <p:nvPr/>
        </p:nvSpPr>
        <p:spPr>
          <a:xfrm>
            <a:off x="2457450" y="5728246"/>
            <a:ext cx="342900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82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HM</a:t>
            </a:r>
            <a:endParaRPr lang="en-US" sz="825" dirty="0"/>
          </a:p>
        </p:txBody>
      </p:sp>
      <p:sp>
        <p:nvSpPr>
          <p:cNvPr id="149" name="Text 136"/>
          <p:cNvSpPr/>
          <p:nvPr/>
        </p:nvSpPr>
        <p:spPr>
          <a:xfrm>
            <a:off x="2867025" y="5785396"/>
            <a:ext cx="97720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Hervé Mansour</a:t>
            </a:r>
            <a:endParaRPr lang="en-US" sz="975" dirty="0"/>
          </a:p>
        </p:txBody>
      </p:sp>
      <p:sp>
        <p:nvSpPr>
          <p:cNvPr id="150" name="Shape 137"/>
          <p:cNvSpPr/>
          <p:nvPr/>
        </p:nvSpPr>
        <p:spPr>
          <a:xfrm>
            <a:off x="3975050" y="6114008"/>
            <a:ext cx="164693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1" name="Text 138"/>
          <p:cNvSpPr/>
          <p:nvPr/>
        </p:nvSpPr>
        <p:spPr>
          <a:xfrm>
            <a:off x="4089350" y="5713958"/>
            <a:ext cx="1494532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h.mansour@toolbox24.fr</a:t>
            </a:r>
            <a:endParaRPr lang="en-US" sz="825" dirty="0"/>
          </a:p>
        </p:txBody>
      </p:sp>
      <p:sp>
        <p:nvSpPr>
          <p:cNvPr id="152" name="Shape 139"/>
          <p:cNvSpPr/>
          <p:nvPr/>
        </p:nvSpPr>
        <p:spPr>
          <a:xfrm>
            <a:off x="5621982" y="6114008"/>
            <a:ext cx="104224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3" name="Text 140"/>
          <p:cNvSpPr/>
          <p:nvPr/>
        </p:nvSpPr>
        <p:spPr>
          <a:xfrm>
            <a:off x="5736282" y="5713958"/>
            <a:ext cx="889843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Opérateur</a:t>
            </a:r>
            <a:endParaRPr lang="en-US" sz="975" dirty="0"/>
          </a:p>
        </p:txBody>
      </p:sp>
      <p:sp>
        <p:nvSpPr>
          <p:cNvPr id="154" name="Shape 141"/>
          <p:cNvSpPr/>
          <p:nvPr/>
        </p:nvSpPr>
        <p:spPr>
          <a:xfrm>
            <a:off x="6664226" y="6114008"/>
            <a:ext cx="149497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5" name="Text 142"/>
          <p:cNvSpPr/>
          <p:nvPr/>
        </p:nvSpPr>
        <p:spPr>
          <a:xfrm>
            <a:off x="6778526" y="5804446"/>
            <a:ext cx="595908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Lyon-Est</a:t>
            </a:r>
            <a:endParaRPr lang="en-US" sz="825" dirty="0"/>
          </a:p>
        </p:txBody>
      </p:sp>
      <p:sp>
        <p:nvSpPr>
          <p:cNvPr id="156" name="Shape 143"/>
          <p:cNvSpPr/>
          <p:nvPr/>
        </p:nvSpPr>
        <p:spPr>
          <a:xfrm>
            <a:off x="8159204" y="6114008"/>
            <a:ext cx="146000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7" name="Text 144"/>
          <p:cNvSpPr/>
          <p:nvPr/>
        </p:nvSpPr>
        <p:spPr>
          <a:xfrm>
            <a:off x="8273504" y="5713958"/>
            <a:ext cx="1307604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il y a 3h</a:t>
            </a:r>
            <a:endParaRPr lang="en-US" sz="975" dirty="0"/>
          </a:p>
        </p:txBody>
      </p:sp>
      <p:sp>
        <p:nvSpPr>
          <p:cNvPr id="158" name="Shape 145"/>
          <p:cNvSpPr/>
          <p:nvPr/>
        </p:nvSpPr>
        <p:spPr>
          <a:xfrm>
            <a:off x="9619208" y="6114008"/>
            <a:ext cx="1627436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9" name="Shape 146"/>
          <p:cNvSpPr/>
          <p:nvPr/>
        </p:nvSpPr>
        <p:spPr>
          <a:xfrm>
            <a:off x="9733508" y="5771108"/>
            <a:ext cx="457200" cy="180975"/>
          </a:xfrm>
          <a:prstGeom prst="roundRect">
            <a:avLst>
              <a:gd name="adj" fmla="val 21053"/>
            </a:avLst>
          </a:prstGeom>
          <a:solidFill>
            <a:srgbClr val="4ADE80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0" name="Text 147"/>
          <p:cNvSpPr/>
          <p:nvPr/>
        </p:nvSpPr>
        <p:spPr>
          <a:xfrm>
            <a:off x="9800183" y="5799683"/>
            <a:ext cx="4000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ACTIF</a:t>
            </a:r>
            <a:endParaRPr lang="en-US" sz="750" dirty="0"/>
          </a:p>
        </p:txBody>
      </p:sp>
      <p:sp>
        <p:nvSpPr>
          <p:cNvPr id="161" name="Shape 148"/>
          <p:cNvSpPr/>
          <p:nvPr/>
        </p:nvSpPr>
        <p:spPr>
          <a:xfrm>
            <a:off x="11246644" y="6114008"/>
            <a:ext cx="526256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2" name="Text 149"/>
          <p:cNvSpPr/>
          <p:nvPr/>
        </p:nvSpPr>
        <p:spPr>
          <a:xfrm>
            <a:off x="11418094" y="5790158"/>
            <a:ext cx="171450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⋯</a:t>
            </a:r>
            <a:endParaRPr lang="en-US" sz="900" dirty="0"/>
          </a:p>
        </p:txBody>
      </p:sp>
      <p:sp>
        <p:nvSpPr>
          <p:cNvPr id="163" name="Shape 150"/>
          <p:cNvSpPr/>
          <p:nvPr/>
        </p:nvSpPr>
        <p:spPr>
          <a:xfrm>
            <a:off x="2371725" y="6637883"/>
            <a:ext cx="160332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4" name="Shape 151"/>
          <p:cNvSpPr/>
          <p:nvPr/>
        </p:nvSpPr>
        <p:spPr>
          <a:xfrm>
            <a:off x="2486025" y="6242596"/>
            <a:ext cx="285750" cy="285750"/>
          </a:xfrm>
          <a:prstGeom prst="ellipse">
            <a:avLst/>
          </a:prstGeom>
          <a:solidFill>
            <a:srgbClr val="1C1C1F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5" name="Text 152"/>
          <p:cNvSpPr/>
          <p:nvPr/>
        </p:nvSpPr>
        <p:spPr>
          <a:xfrm>
            <a:off x="2457450" y="6252121"/>
            <a:ext cx="342900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82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ÉR</a:t>
            </a:r>
            <a:endParaRPr lang="en-US" sz="825" dirty="0"/>
          </a:p>
        </p:txBody>
      </p:sp>
      <p:sp>
        <p:nvSpPr>
          <p:cNvPr id="166" name="Text 153"/>
          <p:cNvSpPr/>
          <p:nvPr/>
        </p:nvSpPr>
        <p:spPr>
          <a:xfrm>
            <a:off x="2867025" y="6309271"/>
            <a:ext cx="797868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Élise Rocher</a:t>
            </a:r>
            <a:endParaRPr lang="en-US" sz="975" dirty="0"/>
          </a:p>
        </p:txBody>
      </p:sp>
      <p:sp>
        <p:nvSpPr>
          <p:cNvPr id="167" name="Shape 154"/>
          <p:cNvSpPr/>
          <p:nvPr/>
        </p:nvSpPr>
        <p:spPr>
          <a:xfrm>
            <a:off x="3975050" y="6637883"/>
            <a:ext cx="164693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8" name="Text 155"/>
          <p:cNvSpPr/>
          <p:nvPr/>
        </p:nvSpPr>
        <p:spPr>
          <a:xfrm>
            <a:off x="4089350" y="6237833"/>
            <a:ext cx="1494532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e.rocher@toolbox24.fr</a:t>
            </a:r>
            <a:endParaRPr lang="en-US" sz="825" dirty="0"/>
          </a:p>
        </p:txBody>
      </p:sp>
      <p:sp>
        <p:nvSpPr>
          <p:cNvPr id="169" name="Shape 156"/>
          <p:cNvSpPr/>
          <p:nvPr/>
        </p:nvSpPr>
        <p:spPr>
          <a:xfrm>
            <a:off x="5621982" y="6637883"/>
            <a:ext cx="104224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0" name="Text 157"/>
          <p:cNvSpPr/>
          <p:nvPr/>
        </p:nvSpPr>
        <p:spPr>
          <a:xfrm>
            <a:off x="5736282" y="6237833"/>
            <a:ext cx="889843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Opérateur</a:t>
            </a:r>
            <a:endParaRPr lang="en-US" sz="975" dirty="0"/>
          </a:p>
        </p:txBody>
      </p:sp>
      <p:sp>
        <p:nvSpPr>
          <p:cNvPr id="171" name="Shape 158"/>
          <p:cNvSpPr/>
          <p:nvPr/>
        </p:nvSpPr>
        <p:spPr>
          <a:xfrm>
            <a:off x="6664226" y="6637883"/>
            <a:ext cx="149497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2" name="Text 159"/>
          <p:cNvSpPr/>
          <p:nvPr/>
        </p:nvSpPr>
        <p:spPr>
          <a:xfrm>
            <a:off x="6778526" y="6328321"/>
            <a:ext cx="131058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Lyon-CR, Vénissieux</a:t>
            </a:r>
            <a:endParaRPr lang="en-US" sz="825" dirty="0"/>
          </a:p>
        </p:txBody>
      </p:sp>
      <p:sp>
        <p:nvSpPr>
          <p:cNvPr id="173" name="Shape 160"/>
          <p:cNvSpPr/>
          <p:nvPr/>
        </p:nvSpPr>
        <p:spPr>
          <a:xfrm>
            <a:off x="8159204" y="6637883"/>
            <a:ext cx="146000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4" name="Text 161"/>
          <p:cNvSpPr/>
          <p:nvPr/>
        </p:nvSpPr>
        <p:spPr>
          <a:xfrm>
            <a:off x="8273504" y="6237833"/>
            <a:ext cx="1307604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hier · 17:48</a:t>
            </a:r>
            <a:endParaRPr lang="en-US" sz="975" dirty="0"/>
          </a:p>
        </p:txBody>
      </p:sp>
      <p:sp>
        <p:nvSpPr>
          <p:cNvPr id="175" name="Shape 162"/>
          <p:cNvSpPr/>
          <p:nvPr/>
        </p:nvSpPr>
        <p:spPr>
          <a:xfrm>
            <a:off x="9619208" y="6637883"/>
            <a:ext cx="1627436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6" name="Shape 163"/>
          <p:cNvSpPr/>
          <p:nvPr/>
        </p:nvSpPr>
        <p:spPr>
          <a:xfrm>
            <a:off x="9733508" y="6294983"/>
            <a:ext cx="457200" cy="180975"/>
          </a:xfrm>
          <a:prstGeom prst="roundRect">
            <a:avLst>
              <a:gd name="adj" fmla="val 21053"/>
            </a:avLst>
          </a:prstGeom>
          <a:solidFill>
            <a:srgbClr val="4ADE80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7" name="Text 164"/>
          <p:cNvSpPr/>
          <p:nvPr/>
        </p:nvSpPr>
        <p:spPr>
          <a:xfrm>
            <a:off x="9800183" y="6323558"/>
            <a:ext cx="4000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ACTIF</a:t>
            </a:r>
            <a:endParaRPr lang="en-US" sz="750" dirty="0"/>
          </a:p>
        </p:txBody>
      </p:sp>
      <p:sp>
        <p:nvSpPr>
          <p:cNvPr id="178" name="Shape 165"/>
          <p:cNvSpPr/>
          <p:nvPr/>
        </p:nvSpPr>
        <p:spPr>
          <a:xfrm>
            <a:off x="11246644" y="6637883"/>
            <a:ext cx="526256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9" name="Text 166"/>
          <p:cNvSpPr/>
          <p:nvPr/>
        </p:nvSpPr>
        <p:spPr>
          <a:xfrm>
            <a:off x="11418094" y="6314033"/>
            <a:ext cx="171450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⋯</a:t>
            </a:r>
            <a:endParaRPr lang="en-US" sz="900" dirty="0"/>
          </a:p>
        </p:txBody>
      </p:sp>
      <p:sp>
        <p:nvSpPr>
          <p:cNvPr id="180" name="Shape 167"/>
          <p:cNvSpPr/>
          <p:nvPr/>
        </p:nvSpPr>
        <p:spPr>
          <a:xfrm>
            <a:off x="2371725" y="7161758"/>
            <a:ext cx="160332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1" name="Shape 168"/>
          <p:cNvSpPr/>
          <p:nvPr/>
        </p:nvSpPr>
        <p:spPr>
          <a:xfrm>
            <a:off x="2486025" y="6766471"/>
            <a:ext cx="285750" cy="285750"/>
          </a:xfrm>
          <a:prstGeom prst="ellipse">
            <a:avLst/>
          </a:prstGeom>
          <a:solidFill>
            <a:srgbClr val="1C1C1F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82" name="Text 169"/>
          <p:cNvSpPr/>
          <p:nvPr/>
        </p:nvSpPr>
        <p:spPr>
          <a:xfrm>
            <a:off x="2457450" y="6775996"/>
            <a:ext cx="342900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82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TA</a:t>
            </a:r>
            <a:endParaRPr lang="en-US" sz="825" dirty="0"/>
          </a:p>
        </p:txBody>
      </p:sp>
      <p:sp>
        <p:nvSpPr>
          <p:cNvPr id="183" name="Text 170"/>
          <p:cNvSpPr/>
          <p:nvPr/>
        </p:nvSpPr>
        <p:spPr>
          <a:xfrm>
            <a:off x="2867025" y="6833146"/>
            <a:ext cx="763339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Théo Aubry</a:t>
            </a:r>
            <a:endParaRPr lang="en-US" sz="975" dirty="0"/>
          </a:p>
        </p:txBody>
      </p:sp>
      <p:sp>
        <p:nvSpPr>
          <p:cNvPr id="184" name="Shape 171"/>
          <p:cNvSpPr/>
          <p:nvPr/>
        </p:nvSpPr>
        <p:spPr>
          <a:xfrm>
            <a:off x="3975050" y="7161758"/>
            <a:ext cx="164693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5" name="Text 172"/>
          <p:cNvSpPr/>
          <p:nvPr/>
        </p:nvSpPr>
        <p:spPr>
          <a:xfrm>
            <a:off x="4089350" y="6761708"/>
            <a:ext cx="1494532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t.aubry@toolbox24.fr</a:t>
            </a:r>
            <a:endParaRPr lang="en-US" sz="825" dirty="0"/>
          </a:p>
        </p:txBody>
      </p:sp>
      <p:sp>
        <p:nvSpPr>
          <p:cNvPr id="186" name="Shape 173"/>
          <p:cNvSpPr/>
          <p:nvPr/>
        </p:nvSpPr>
        <p:spPr>
          <a:xfrm>
            <a:off x="5621982" y="7161758"/>
            <a:ext cx="104224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7" name="Text 174"/>
          <p:cNvSpPr/>
          <p:nvPr/>
        </p:nvSpPr>
        <p:spPr>
          <a:xfrm>
            <a:off x="5736282" y="6761708"/>
            <a:ext cx="889843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Opérateur</a:t>
            </a:r>
            <a:endParaRPr lang="en-US" sz="975" dirty="0"/>
          </a:p>
        </p:txBody>
      </p:sp>
      <p:sp>
        <p:nvSpPr>
          <p:cNvPr id="188" name="Shape 175"/>
          <p:cNvSpPr/>
          <p:nvPr/>
        </p:nvSpPr>
        <p:spPr>
          <a:xfrm>
            <a:off x="6664226" y="7161758"/>
            <a:ext cx="149497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9" name="Text 176"/>
          <p:cNvSpPr/>
          <p:nvPr/>
        </p:nvSpPr>
        <p:spPr>
          <a:xfrm>
            <a:off x="6778526" y="6852196"/>
            <a:ext cx="725835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Vénissieux</a:t>
            </a:r>
            <a:endParaRPr lang="en-US" sz="825" dirty="0"/>
          </a:p>
        </p:txBody>
      </p:sp>
      <p:sp>
        <p:nvSpPr>
          <p:cNvPr id="190" name="Shape 177"/>
          <p:cNvSpPr/>
          <p:nvPr/>
        </p:nvSpPr>
        <p:spPr>
          <a:xfrm>
            <a:off x="8159204" y="7161758"/>
            <a:ext cx="146000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1" name="Text 178"/>
          <p:cNvSpPr/>
          <p:nvPr/>
        </p:nvSpPr>
        <p:spPr>
          <a:xfrm>
            <a:off x="8273504" y="6761708"/>
            <a:ext cx="1307604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il y a 6 jours</a:t>
            </a:r>
            <a:endParaRPr lang="en-US" sz="975" dirty="0"/>
          </a:p>
        </p:txBody>
      </p:sp>
      <p:sp>
        <p:nvSpPr>
          <p:cNvPr id="192" name="Shape 179"/>
          <p:cNvSpPr/>
          <p:nvPr/>
        </p:nvSpPr>
        <p:spPr>
          <a:xfrm>
            <a:off x="9619208" y="7161758"/>
            <a:ext cx="1627436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3" name="Shape 180"/>
          <p:cNvSpPr/>
          <p:nvPr/>
        </p:nvSpPr>
        <p:spPr>
          <a:xfrm>
            <a:off x="9733508" y="6818858"/>
            <a:ext cx="586829" cy="180975"/>
          </a:xfrm>
          <a:prstGeom prst="roundRect">
            <a:avLst>
              <a:gd name="adj" fmla="val 21053"/>
            </a:avLst>
          </a:prstGeom>
          <a:solidFill>
            <a:srgbClr val="F5A623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4" name="Text 181"/>
          <p:cNvSpPr/>
          <p:nvPr/>
        </p:nvSpPr>
        <p:spPr>
          <a:xfrm>
            <a:off x="9800183" y="6847433"/>
            <a:ext cx="52967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F5A623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INACTIF</a:t>
            </a:r>
            <a:endParaRPr lang="en-US" sz="750" dirty="0"/>
          </a:p>
        </p:txBody>
      </p:sp>
      <p:sp>
        <p:nvSpPr>
          <p:cNvPr id="195" name="Shape 182"/>
          <p:cNvSpPr/>
          <p:nvPr/>
        </p:nvSpPr>
        <p:spPr>
          <a:xfrm>
            <a:off x="11246644" y="7161758"/>
            <a:ext cx="526256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6" name="Text 183"/>
          <p:cNvSpPr/>
          <p:nvPr/>
        </p:nvSpPr>
        <p:spPr>
          <a:xfrm>
            <a:off x="11418094" y="6837908"/>
            <a:ext cx="171450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⋯</a:t>
            </a:r>
            <a:endParaRPr lang="en-US" sz="900" dirty="0"/>
          </a:p>
        </p:txBody>
      </p:sp>
      <p:sp>
        <p:nvSpPr>
          <p:cNvPr id="197" name="Shape 184"/>
          <p:cNvSpPr/>
          <p:nvPr/>
        </p:nvSpPr>
        <p:spPr>
          <a:xfrm>
            <a:off x="2371725" y="7685633"/>
            <a:ext cx="160332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8" name="Shape 185"/>
          <p:cNvSpPr/>
          <p:nvPr/>
        </p:nvSpPr>
        <p:spPr>
          <a:xfrm>
            <a:off x="2486025" y="7290346"/>
            <a:ext cx="285750" cy="285750"/>
          </a:xfrm>
          <a:prstGeom prst="ellipse">
            <a:avLst/>
          </a:prstGeom>
          <a:solidFill>
            <a:srgbClr val="1C1C1F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9" name="Text 186"/>
          <p:cNvSpPr/>
          <p:nvPr/>
        </p:nvSpPr>
        <p:spPr>
          <a:xfrm>
            <a:off x="2457450" y="7299871"/>
            <a:ext cx="342900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82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ML</a:t>
            </a:r>
            <a:endParaRPr lang="en-US" sz="825" dirty="0"/>
          </a:p>
        </p:txBody>
      </p:sp>
      <p:sp>
        <p:nvSpPr>
          <p:cNvPr id="200" name="Text 187"/>
          <p:cNvSpPr/>
          <p:nvPr/>
        </p:nvSpPr>
        <p:spPr>
          <a:xfrm>
            <a:off x="2867025" y="7357021"/>
            <a:ext cx="905917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Marie L'Hostis</a:t>
            </a:r>
            <a:endParaRPr lang="en-US" sz="975" dirty="0"/>
          </a:p>
        </p:txBody>
      </p:sp>
      <p:sp>
        <p:nvSpPr>
          <p:cNvPr id="201" name="Shape 188"/>
          <p:cNvSpPr/>
          <p:nvPr/>
        </p:nvSpPr>
        <p:spPr>
          <a:xfrm>
            <a:off x="3975050" y="7685633"/>
            <a:ext cx="164693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2" name="Text 189"/>
          <p:cNvSpPr/>
          <p:nvPr/>
        </p:nvSpPr>
        <p:spPr>
          <a:xfrm>
            <a:off x="4089350" y="7285583"/>
            <a:ext cx="1494532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m.lhostis@toolbox24.fr</a:t>
            </a:r>
            <a:endParaRPr lang="en-US" sz="825" dirty="0"/>
          </a:p>
        </p:txBody>
      </p:sp>
      <p:sp>
        <p:nvSpPr>
          <p:cNvPr id="203" name="Shape 190"/>
          <p:cNvSpPr/>
          <p:nvPr/>
        </p:nvSpPr>
        <p:spPr>
          <a:xfrm>
            <a:off x="5621982" y="7685633"/>
            <a:ext cx="104224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4" name="Text 191"/>
          <p:cNvSpPr/>
          <p:nvPr/>
        </p:nvSpPr>
        <p:spPr>
          <a:xfrm>
            <a:off x="5736282" y="7285583"/>
            <a:ext cx="889843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Lecture seule</a:t>
            </a:r>
            <a:endParaRPr lang="en-US" sz="975" dirty="0"/>
          </a:p>
        </p:txBody>
      </p:sp>
      <p:sp>
        <p:nvSpPr>
          <p:cNvPr id="205" name="Shape 192"/>
          <p:cNvSpPr/>
          <p:nvPr/>
        </p:nvSpPr>
        <p:spPr>
          <a:xfrm>
            <a:off x="6664226" y="7685633"/>
            <a:ext cx="149497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6" name="Text 193"/>
          <p:cNvSpPr/>
          <p:nvPr/>
        </p:nvSpPr>
        <p:spPr>
          <a:xfrm>
            <a:off x="6778526" y="7376071"/>
            <a:ext cx="336054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Tous</a:t>
            </a:r>
            <a:endParaRPr lang="en-US" sz="825" dirty="0"/>
          </a:p>
        </p:txBody>
      </p:sp>
      <p:sp>
        <p:nvSpPr>
          <p:cNvPr id="207" name="Shape 194"/>
          <p:cNvSpPr/>
          <p:nvPr/>
        </p:nvSpPr>
        <p:spPr>
          <a:xfrm>
            <a:off x="8159204" y="7685633"/>
            <a:ext cx="146000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8" name="Text 195"/>
          <p:cNvSpPr/>
          <p:nvPr/>
        </p:nvSpPr>
        <p:spPr>
          <a:xfrm>
            <a:off x="8273504" y="7285583"/>
            <a:ext cx="1307604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il y a 1h</a:t>
            </a:r>
            <a:endParaRPr lang="en-US" sz="975" dirty="0"/>
          </a:p>
        </p:txBody>
      </p:sp>
      <p:sp>
        <p:nvSpPr>
          <p:cNvPr id="209" name="Shape 196"/>
          <p:cNvSpPr/>
          <p:nvPr/>
        </p:nvSpPr>
        <p:spPr>
          <a:xfrm>
            <a:off x="9619208" y="7685633"/>
            <a:ext cx="1627436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0" name="Shape 197"/>
          <p:cNvSpPr/>
          <p:nvPr/>
        </p:nvSpPr>
        <p:spPr>
          <a:xfrm>
            <a:off x="9733508" y="7342733"/>
            <a:ext cx="457200" cy="180975"/>
          </a:xfrm>
          <a:prstGeom prst="roundRect">
            <a:avLst>
              <a:gd name="adj" fmla="val 21053"/>
            </a:avLst>
          </a:prstGeom>
          <a:solidFill>
            <a:srgbClr val="4ADE80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1" name="Text 198"/>
          <p:cNvSpPr/>
          <p:nvPr/>
        </p:nvSpPr>
        <p:spPr>
          <a:xfrm>
            <a:off x="9800183" y="7371308"/>
            <a:ext cx="4000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ACTIF</a:t>
            </a:r>
            <a:endParaRPr lang="en-US" sz="750" dirty="0"/>
          </a:p>
        </p:txBody>
      </p:sp>
      <p:sp>
        <p:nvSpPr>
          <p:cNvPr id="212" name="Shape 199"/>
          <p:cNvSpPr/>
          <p:nvPr/>
        </p:nvSpPr>
        <p:spPr>
          <a:xfrm>
            <a:off x="11246644" y="7685633"/>
            <a:ext cx="526256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3" name="Text 200"/>
          <p:cNvSpPr/>
          <p:nvPr/>
        </p:nvSpPr>
        <p:spPr>
          <a:xfrm>
            <a:off x="11418094" y="7361783"/>
            <a:ext cx="171450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⋯</a:t>
            </a:r>
            <a:endParaRPr lang="en-US" sz="900" dirty="0"/>
          </a:p>
        </p:txBody>
      </p:sp>
      <p:sp>
        <p:nvSpPr>
          <p:cNvPr id="214" name="Shape 201"/>
          <p:cNvSpPr/>
          <p:nvPr/>
        </p:nvSpPr>
        <p:spPr>
          <a:xfrm>
            <a:off x="2371725" y="8209508"/>
            <a:ext cx="160332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5" name="Shape 202"/>
          <p:cNvSpPr/>
          <p:nvPr/>
        </p:nvSpPr>
        <p:spPr>
          <a:xfrm>
            <a:off x="2486025" y="7814221"/>
            <a:ext cx="285750" cy="285750"/>
          </a:xfrm>
          <a:prstGeom prst="ellipse">
            <a:avLst/>
          </a:prstGeom>
          <a:solidFill>
            <a:srgbClr val="1C1C1F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16" name="Text 203"/>
          <p:cNvSpPr/>
          <p:nvPr/>
        </p:nvSpPr>
        <p:spPr>
          <a:xfrm>
            <a:off x="2457450" y="7823746"/>
            <a:ext cx="342900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82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KB</a:t>
            </a:r>
            <a:endParaRPr lang="en-US" sz="825" dirty="0"/>
          </a:p>
        </p:txBody>
      </p:sp>
      <p:sp>
        <p:nvSpPr>
          <p:cNvPr id="217" name="Text 204"/>
          <p:cNvSpPr/>
          <p:nvPr/>
        </p:nvSpPr>
        <p:spPr>
          <a:xfrm>
            <a:off x="2867025" y="7880896"/>
            <a:ext cx="806053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Karim Benali</a:t>
            </a:r>
            <a:endParaRPr lang="en-US" sz="975" dirty="0"/>
          </a:p>
        </p:txBody>
      </p:sp>
      <p:sp>
        <p:nvSpPr>
          <p:cNvPr id="218" name="Shape 205"/>
          <p:cNvSpPr/>
          <p:nvPr/>
        </p:nvSpPr>
        <p:spPr>
          <a:xfrm>
            <a:off x="3975050" y="8209508"/>
            <a:ext cx="1646932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9" name="Text 206"/>
          <p:cNvSpPr/>
          <p:nvPr/>
        </p:nvSpPr>
        <p:spPr>
          <a:xfrm>
            <a:off x="4089350" y="7809458"/>
            <a:ext cx="1494532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k.benali@toolbox24.fr</a:t>
            </a:r>
            <a:endParaRPr lang="en-US" sz="825" dirty="0"/>
          </a:p>
        </p:txBody>
      </p:sp>
      <p:sp>
        <p:nvSpPr>
          <p:cNvPr id="220" name="Shape 207"/>
          <p:cNvSpPr/>
          <p:nvPr/>
        </p:nvSpPr>
        <p:spPr>
          <a:xfrm>
            <a:off x="5621982" y="8209508"/>
            <a:ext cx="104224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1" name="Text 208"/>
          <p:cNvSpPr/>
          <p:nvPr/>
        </p:nvSpPr>
        <p:spPr>
          <a:xfrm>
            <a:off x="5736282" y="7809458"/>
            <a:ext cx="889843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Lecture seule</a:t>
            </a:r>
            <a:endParaRPr lang="en-US" sz="975" dirty="0"/>
          </a:p>
        </p:txBody>
      </p:sp>
      <p:sp>
        <p:nvSpPr>
          <p:cNvPr id="222" name="Shape 209"/>
          <p:cNvSpPr/>
          <p:nvPr/>
        </p:nvSpPr>
        <p:spPr>
          <a:xfrm>
            <a:off x="6664226" y="8209508"/>
            <a:ext cx="149497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3" name="Text 210"/>
          <p:cNvSpPr/>
          <p:nvPr/>
        </p:nvSpPr>
        <p:spPr>
          <a:xfrm>
            <a:off x="6778526" y="7899946"/>
            <a:ext cx="336054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Tous</a:t>
            </a:r>
            <a:endParaRPr lang="en-US" sz="825" dirty="0"/>
          </a:p>
        </p:txBody>
      </p:sp>
      <p:sp>
        <p:nvSpPr>
          <p:cNvPr id="224" name="Shape 211"/>
          <p:cNvSpPr/>
          <p:nvPr/>
        </p:nvSpPr>
        <p:spPr>
          <a:xfrm>
            <a:off x="8159204" y="8209508"/>
            <a:ext cx="146000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5" name="Text 212"/>
          <p:cNvSpPr/>
          <p:nvPr/>
        </p:nvSpPr>
        <p:spPr>
          <a:xfrm>
            <a:off x="8273504" y="7809458"/>
            <a:ext cx="1307604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—</a:t>
            </a:r>
            <a:endParaRPr lang="en-US" sz="975" dirty="0"/>
          </a:p>
        </p:txBody>
      </p:sp>
      <p:sp>
        <p:nvSpPr>
          <p:cNvPr id="226" name="Shape 213"/>
          <p:cNvSpPr/>
          <p:nvPr/>
        </p:nvSpPr>
        <p:spPr>
          <a:xfrm>
            <a:off x="9619208" y="8209508"/>
            <a:ext cx="1627436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7" name="Shape 214"/>
          <p:cNvSpPr/>
          <p:nvPr/>
        </p:nvSpPr>
        <p:spPr>
          <a:xfrm>
            <a:off x="9733508" y="7866608"/>
            <a:ext cx="1364010" cy="180975"/>
          </a:xfrm>
          <a:prstGeom prst="roundRect">
            <a:avLst>
              <a:gd name="adj" fmla="val 21053"/>
            </a:avLst>
          </a:prstGeom>
          <a:solidFill>
            <a:srgbClr val="F5A623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8" name="Text 215"/>
          <p:cNvSpPr/>
          <p:nvPr/>
        </p:nvSpPr>
        <p:spPr>
          <a:xfrm>
            <a:off x="9800183" y="7895183"/>
            <a:ext cx="130686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F5A623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INVITÉ (EN ATTENTE)</a:t>
            </a:r>
            <a:endParaRPr lang="en-US" sz="750" dirty="0"/>
          </a:p>
        </p:txBody>
      </p:sp>
      <p:sp>
        <p:nvSpPr>
          <p:cNvPr id="229" name="Shape 216"/>
          <p:cNvSpPr/>
          <p:nvPr/>
        </p:nvSpPr>
        <p:spPr>
          <a:xfrm>
            <a:off x="11246644" y="8209508"/>
            <a:ext cx="526256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30" name="Text 217"/>
          <p:cNvSpPr/>
          <p:nvPr/>
        </p:nvSpPr>
        <p:spPr>
          <a:xfrm>
            <a:off x="11418094" y="7885658"/>
            <a:ext cx="171450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⋯</a:t>
            </a:r>
            <a:endParaRPr lang="en-US" sz="9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F4F3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71450" y="133350"/>
            <a:ext cx="1844129" cy="238125"/>
          </a:xfrm>
          <a:prstGeom prst="roundRect">
            <a:avLst>
              <a:gd name="adj" fmla="val 16000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>
                <a:alpha val="6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276225" y="190500"/>
            <a:ext cx="171077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kern="0" spc="45" dirty="0">
                <a:solidFill>
                  <a:srgbClr val="6B686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EMAIL · QR DE RETRAIT PRÊT</a:t>
            </a:r>
            <a:endParaRPr lang="en-US" sz="75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2192000" cy="6148536"/>
          </a:xfrm>
          <a:prstGeom prst="rect">
            <a:avLst/>
          </a:prstGeom>
          <a:solidFill>
            <a:srgbClr val="E6E5E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3429000" y="285750"/>
            <a:ext cx="5334000" cy="5577036"/>
          </a:xfrm>
          <a:prstGeom prst="roundRect">
            <a:avLst>
              <a:gd name="adj" fmla="val 2143"/>
            </a:avLst>
          </a:prstGeom>
          <a:solidFill>
            <a:srgbClr val="FFFFFF"/>
          </a:solidFill>
          <a:ln/>
          <a:effectLst>
            <a:outerShdw blurRad="266700" dist="5715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3429000" y="285750"/>
            <a:ext cx="5334000" cy="314325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" name="Text 5"/>
          <p:cNvSpPr/>
          <p:nvPr/>
        </p:nvSpPr>
        <p:spPr>
          <a:xfrm>
            <a:off x="3657600" y="381000"/>
            <a:ext cx="503682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dirty="0">
                <a:solidFill>
                  <a:srgbClr val="9B9EA3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Toolbox24 &lt;no-reply@toolbox24.fr&gt; ·</a:t>
            </a:r>
            <a:r>
              <a:rPr lang="en-US" sz="750" dirty="0">
                <a:solidFill>
                  <a:srgbClr val="9B9EA3"/>
                </a:solidFill>
                <a:highlight>
                  <a:srgbClr val="0A0A0B"/>
                </a:highlight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Casier 04 prêt · QR de retrait à l'intérieur</a:t>
            </a:r>
            <a:endParaRPr lang="en-US" sz="750" dirty="0"/>
          </a:p>
        </p:txBody>
      </p:sp>
      <p:sp>
        <p:nvSpPr>
          <p:cNvPr id="8" name="Shape 6"/>
          <p:cNvSpPr/>
          <p:nvPr/>
        </p:nvSpPr>
        <p:spPr>
          <a:xfrm>
            <a:off x="3429000" y="600075"/>
            <a:ext cx="5334000" cy="790575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" name="Shape 7"/>
          <p:cNvSpPr/>
          <p:nvPr/>
        </p:nvSpPr>
        <p:spPr>
          <a:xfrm>
            <a:off x="3429000" y="1362075"/>
            <a:ext cx="5334000" cy="28575"/>
          </a:xfrm>
          <a:prstGeom prst="rect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" name="Text 8"/>
          <p:cNvSpPr/>
          <p:nvPr/>
        </p:nvSpPr>
        <p:spPr>
          <a:xfrm>
            <a:off x="3714750" y="904875"/>
            <a:ext cx="4905375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b="1" kern="0" spc="-27" dirty="0">
                <a:solidFill>
                  <a:srgbClr val="D63232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TOOLBOX24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3714750" y="1676400"/>
            <a:ext cx="4905375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75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CONFIRMATION · RÉSERVATION A7K9X · 14 SEPT · 14:06</a:t>
            </a:r>
            <a:endParaRPr lang="en-US" sz="750" dirty="0"/>
          </a:p>
        </p:txBody>
      </p:sp>
      <p:sp>
        <p:nvSpPr>
          <p:cNvPr id="12" name="Text 10"/>
          <p:cNvSpPr/>
          <p:nvPr/>
        </p:nvSpPr>
        <p:spPr>
          <a:xfrm>
            <a:off x="3714750" y="1876425"/>
            <a:ext cx="490537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b="1" kern="0" spc="-33" dirty="0">
                <a:solidFill>
                  <a:srgbClr val="1A1A1A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Casier 04 prêt · QR de retrait à l'intérieur</a:t>
            </a:r>
            <a:endParaRPr lang="en-US" sz="1650" dirty="0"/>
          </a:p>
        </p:txBody>
      </p:sp>
      <p:sp>
        <p:nvSpPr>
          <p:cNvPr id="13" name="Text 11"/>
          <p:cNvSpPr/>
          <p:nvPr/>
        </p:nvSpPr>
        <p:spPr>
          <a:xfrm>
            <a:off x="3714750" y="2276475"/>
            <a:ext cx="1103263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600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Bonjour Camille,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3714750" y="2703016"/>
            <a:ext cx="448270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0000" lnSpcReduction="20000"/>
          </a:bodyPr>
          <a:lstStyle/>
          <a:p>
            <a:pPr marL="0" indent="0" algn="l">
              <a:lnSpc>
                <a:spcPct val="1600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Votre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4086820" y="2703016"/>
            <a:ext cx="1398984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60000"/>
              </a:lnSpc>
              <a:buNone/>
            </a:pPr>
            <a:r>
              <a:rPr lang="en-US" sz="1050" b="1" dirty="0">
                <a:solidFill>
                  <a:srgbClr val="44444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perceuse Bosch 18V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5409605" y="2703016"/>
            <a:ext cx="1159520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600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est prête au site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6492925" y="2703016"/>
            <a:ext cx="1892647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60000"/>
              </a:lnSpc>
              <a:buNone/>
            </a:pPr>
            <a:r>
              <a:rPr lang="en-US" sz="1050" b="1" dirty="0">
                <a:solidFill>
                  <a:srgbClr val="44444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Lyon-Est · casier 04 · bloc A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3771468" y="2883991"/>
            <a:ext cx="4791938" cy="62656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600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 Vous avez 30 minutes pour la récupérer — au-delà, votre réservation sera annulée et la pré-autorisation libérée.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3714750" y="3556099"/>
            <a:ext cx="1506438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60000"/>
              </a:lnSpc>
              <a:buNone/>
            </a:pPr>
            <a:r>
              <a:rPr lang="en-US" sz="1050" b="1" dirty="0">
                <a:solidFill>
                  <a:srgbClr val="44444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Code PIN de secours :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5182493" y="3527524"/>
            <a:ext cx="472529" cy="228600"/>
          </a:xfrm>
          <a:prstGeom prst="roundRect">
            <a:avLst>
              <a:gd name="adj" fmla="val 16667"/>
            </a:avLst>
          </a:prstGeom>
          <a:solidFill>
            <a:srgbClr val="F1F0E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" name="Text 19"/>
          <p:cNvSpPr/>
          <p:nvPr/>
        </p:nvSpPr>
        <p:spPr>
          <a:xfrm>
            <a:off x="5258693" y="3556099"/>
            <a:ext cx="39632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600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4827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3714750" y="3769370"/>
            <a:ext cx="1150590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60000"/>
              </a:lnSpc>
              <a:buNone/>
            </a:pPr>
            <a:r>
              <a:rPr lang="en-US" sz="1050" b="1" dirty="0">
                <a:solidFill>
                  <a:srgbClr val="44444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Durée réservée :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4789140" y="3769370"/>
            <a:ext cx="1228576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600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4h · jusqu'à 18:06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3714750" y="3982641"/>
            <a:ext cx="1584127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60000"/>
              </a:lnSpc>
              <a:buNone/>
            </a:pPr>
            <a:r>
              <a:rPr lang="en-US" sz="1050" b="1" dirty="0">
                <a:solidFill>
                  <a:srgbClr val="44444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Caution pré-autorisée :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5222677" y="3982641"/>
            <a:ext cx="1942654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600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200€ (aucun débit immédiat)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3714750" y="4386411"/>
            <a:ext cx="1408807" cy="381000"/>
          </a:xfrm>
          <a:prstGeom prst="roundRect">
            <a:avLst>
              <a:gd name="adj" fmla="val 20000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7" name="Text 25"/>
          <p:cNvSpPr/>
          <p:nvPr/>
        </p:nvSpPr>
        <p:spPr>
          <a:xfrm>
            <a:off x="3924300" y="4500711"/>
            <a:ext cx="1065907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b="1" dirty="0">
                <a:solidFill>
                  <a:srgbClr val="FFFFFF"/>
                </a:solidFill>
                <a:highlight>
                  <a:srgbClr val="D63232"/>
                </a:highlight>
                <a:latin typeface="Archivo" pitchFamily="34" charset="0"/>
                <a:ea typeface="Archivo" pitchFamily="34" charset="-122"/>
                <a:cs typeface="Archivo" pitchFamily="34" charset="-120"/>
              </a:rPr>
              <a:t>Ouvrir mon QR</a:t>
            </a:r>
            <a:r>
              <a:rPr lang="en-US" sz="975" b="1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→</a:t>
            </a:r>
            <a:endParaRPr lang="en-US" sz="975" dirty="0"/>
          </a:p>
        </p:txBody>
      </p:sp>
      <p:sp>
        <p:nvSpPr>
          <p:cNvPr id="28" name="Shape 26"/>
          <p:cNvSpPr/>
          <p:nvPr/>
        </p:nvSpPr>
        <p:spPr>
          <a:xfrm>
            <a:off x="3429000" y="5015061"/>
            <a:ext cx="5334000" cy="9525"/>
          </a:xfrm>
          <a:prstGeom prst="rect">
            <a:avLst/>
          </a:prstGeom>
          <a:solidFill>
            <a:srgbClr val="EBE9E4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9" name="Text 27"/>
          <p:cNvSpPr/>
          <p:nvPr/>
        </p:nvSpPr>
        <p:spPr>
          <a:xfrm>
            <a:off x="3714750" y="5176986"/>
            <a:ext cx="4922520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60000"/>
              </a:lnSpc>
              <a:buNone/>
            </a:pPr>
            <a:r>
              <a:rPr lang="en-US" sz="75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Toolbox24 SAS · 12 quai Joseph Gillet · 69004 Lyon · SIRET 924 851 023 Vous recevez cet email parce que vous avez un compte actif Toolbox24. </a:t>
            </a:r>
            <a:r>
              <a:rPr lang="en-US" sz="750" dirty="0">
                <a:solidFill>
                  <a:srgbClr val="66666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Préférences notifications</a:t>
            </a:r>
            <a:r>
              <a:rPr lang="en-US" sz="75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·</a:t>
            </a:r>
            <a:r>
              <a:rPr lang="en-US" sz="750" dirty="0">
                <a:solidFill>
                  <a:srgbClr val="66666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Se désabonner</a:t>
            </a:r>
            <a:endParaRPr lang="en-US" sz="75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F4F3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71450" y="133350"/>
            <a:ext cx="1969889" cy="238125"/>
          </a:xfrm>
          <a:prstGeom prst="roundRect">
            <a:avLst>
              <a:gd name="adj" fmla="val 16000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>
                <a:alpha val="6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276225" y="190500"/>
            <a:ext cx="183653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kern="0" spc="45" dirty="0">
                <a:solidFill>
                  <a:srgbClr val="6B686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EMAIL · CAUTION LIBÉRÉE VERT</a:t>
            </a:r>
            <a:endParaRPr lang="en-US" sz="75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2192000" cy="6575078"/>
          </a:xfrm>
          <a:prstGeom prst="rect">
            <a:avLst/>
          </a:prstGeom>
          <a:solidFill>
            <a:srgbClr val="E6E5E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3429000" y="285750"/>
            <a:ext cx="5334000" cy="6003578"/>
          </a:xfrm>
          <a:prstGeom prst="roundRect">
            <a:avLst>
              <a:gd name="adj" fmla="val 2143"/>
            </a:avLst>
          </a:prstGeom>
          <a:solidFill>
            <a:srgbClr val="FFFFFF"/>
          </a:solidFill>
          <a:ln/>
          <a:effectLst>
            <a:outerShdw blurRad="266700" dist="5715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3429000" y="285750"/>
            <a:ext cx="5334000" cy="314325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" name="Text 5"/>
          <p:cNvSpPr/>
          <p:nvPr/>
        </p:nvSpPr>
        <p:spPr>
          <a:xfrm>
            <a:off x="3657600" y="381000"/>
            <a:ext cx="503682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dirty="0">
                <a:solidFill>
                  <a:srgbClr val="9B9EA3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Toolbox24 &lt;no-reply@toolbox24.fr&gt; ·</a:t>
            </a:r>
            <a:r>
              <a:rPr lang="en-US" sz="750" dirty="0">
                <a:solidFill>
                  <a:srgbClr val="9B9EA3"/>
                </a:solidFill>
                <a:highlight>
                  <a:srgbClr val="0A0A0B"/>
                </a:highlight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Caution libérée · session terminée</a:t>
            </a:r>
            <a:endParaRPr lang="en-US" sz="750" dirty="0"/>
          </a:p>
        </p:txBody>
      </p:sp>
      <p:sp>
        <p:nvSpPr>
          <p:cNvPr id="8" name="Shape 6"/>
          <p:cNvSpPr/>
          <p:nvPr/>
        </p:nvSpPr>
        <p:spPr>
          <a:xfrm>
            <a:off x="3429000" y="600075"/>
            <a:ext cx="5334000" cy="790575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" name="Shape 7"/>
          <p:cNvSpPr/>
          <p:nvPr/>
        </p:nvSpPr>
        <p:spPr>
          <a:xfrm>
            <a:off x="3429000" y="1362075"/>
            <a:ext cx="5334000" cy="28575"/>
          </a:xfrm>
          <a:prstGeom prst="rect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" name="Text 8"/>
          <p:cNvSpPr/>
          <p:nvPr/>
        </p:nvSpPr>
        <p:spPr>
          <a:xfrm>
            <a:off x="3714750" y="904875"/>
            <a:ext cx="4905375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b="1" kern="0" spc="-27" dirty="0">
                <a:solidFill>
                  <a:srgbClr val="D63232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TOOLBOX24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3714750" y="1676400"/>
            <a:ext cx="4905375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75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RESTITUTION VALIDÉE · A7K9X · SCORE 0,94 VERT</a:t>
            </a:r>
            <a:endParaRPr lang="en-US" sz="750" dirty="0"/>
          </a:p>
        </p:txBody>
      </p:sp>
      <p:sp>
        <p:nvSpPr>
          <p:cNvPr id="12" name="Text 10"/>
          <p:cNvSpPr/>
          <p:nvPr/>
        </p:nvSpPr>
        <p:spPr>
          <a:xfrm>
            <a:off x="3714750" y="1876425"/>
            <a:ext cx="490537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b="1" kern="0" spc="-33" dirty="0">
                <a:solidFill>
                  <a:srgbClr val="1A1A1A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Caution libérée · session terminée</a:t>
            </a:r>
            <a:endParaRPr lang="en-US" sz="1650" dirty="0"/>
          </a:p>
        </p:txBody>
      </p:sp>
      <p:sp>
        <p:nvSpPr>
          <p:cNvPr id="13" name="Text 11"/>
          <p:cNvSpPr/>
          <p:nvPr/>
        </p:nvSpPr>
        <p:spPr>
          <a:xfrm>
            <a:off x="3714750" y="2257425"/>
            <a:ext cx="4905375" cy="238407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600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Bonjour Camille, Bonne nouvelle : votre restitution a été</a:t>
            </a:r>
            <a:r>
              <a:rPr lang="en-US" sz="1050" b="1" dirty="0">
                <a:solidFill>
                  <a:srgbClr val="44444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validée automatiquement </a:t>
            </a:r>
            <a:r>
              <a:rPr lang="en-US" sz="1050" dirty="0">
                <a:solidFill>
                  <a:srgbClr val="44444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en moins de 90 secondes (score qualité 0,94 / 1,00). Aucune anomalie détectée. </a:t>
            </a:r>
            <a:r>
              <a:rPr lang="en-US" sz="1050" b="1" dirty="0">
                <a:solidFill>
                  <a:srgbClr val="44444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Caution de 200€ libérée </a:t>
            </a:r>
            <a:r>
              <a:rPr lang="en-US" sz="1050" dirty="0">
                <a:solidFill>
                  <a:srgbClr val="44444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— elle réapparaîtra sur votre compte sous 24 à 72h selon votre banque. </a:t>
            </a:r>
            <a:r>
              <a:rPr lang="en-US" sz="1050" b="1" dirty="0">
                <a:solidFill>
                  <a:srgbClr val="44444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Montant débité :</a:t>
            </a:r>
            <a:r>
              <a:rPr lang="en-US" sz="1050" dirty="0">
                <a:solidFill>
                  <a:srgbClr val="44444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34,80€ TTC (4h47 réelle d'utilisation) </a:t>
            </a:r>
            <a:r>
              <a:rPr lang="en-US" sz="1050" b="1" dirty="0">
                <a:solidFill>
                  <a:srgbClr val="44444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Facture : </a:t>
            </a:r>
            <a:r>
              <a:rPr lang="en-US" sz="1050" dirty="0">
                <a:solidFill>
                  <a:srgbClr val="44444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FAC-2026-0814 disponible dans votre espace client Merci pour votre rigueur — c'est ce qui rend ce service possible.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3714750" y="4812953"/>
            <a:ext cx="1415504" cy="381000"/>
          </a:xfrm>
          <a:prstGeom prst="roundRect">
            <a:avLst>
              <a:gd name="adj" fmla="val 20000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" name="Text 13"/>
          <p:cNvSpPr/>
          <p:nvPr/>
        </p:nvSpPr>
        <p:spPr>
          <a:xfrm>
            <a:off x="3924300" y="4927253"/>
            <a:ext cx="1072604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b="1" dirty="0">
                <a:solidFill>
                  <a:srgbClr val="FFFFFF"/>
                </a:solidFill>
                <a:highlight>
                  <a:srgbClr val="D63232"/>
                </a:highlight>
                <a:latin typeface="Archivo" pitchFamily="34" charset="0"/>
                <a:ea typeface="Archivo" pitchFamily="34" charset="-122"/>
                <a:cs typeface="Archivo" pitchFamily="34" charset="-120"/>
              </a:rPr>
              <a:t>Voir ma facture</a:t>
            </a:r>
            <a:r>
              <a:rPr lang="en-US" sz="975" b="1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→</a:t>
            </a:r>
            <a:endParaRPr lang="en-US" sz="975" dirty="0"/>
          </a:p>
        </p:txBody>
      </p:sp>
      <p:sp>
        <p:nvSpPr>
          <p:cNvPr id="16" name="Shape 14"/>
          <p:cNvSpPr/>
          <p:nvPr/>
        </p:nvSpPr>
        <p:spPr>
          <a:xfrm>
            <a:off x="3429000" y="5441603"/>
            <a:ext cx="5334000" cy="9525"/>
          </a:xfrm>
          <a:prstGeom prst="rect">
            <a:avLst/>
          </a:prstGeom>
          <a:solidFill>
            <a:srgbClr val="EBE9E4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" name="Text 15"/>
          <p:cNvSpPr/>
          <p:nvPr/>
        </p:nvSpPr>
        <p:spPr>
          <a:xfrm>
            <a:off x="3714750" y="5603528"/>
            <a:ext cx="4922520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60000"/>
              </a:lnSpc>
              <a:buNone/>
            </a:pPr>
            <a:r>
              <a:rPr lang="en-US" sz="75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Toolbox24 SAS · 12 quai Joseph Gillet · 69004 Lyon · SIRET 924 851 023 Vous recevez cet email parce que vous avez un compte actif Toolbox24. </a:t>
            </a:r>
            <a:r>
              <a:rPr lang="en-US" sz="750" dirty="0">
                <a:solidFill>
                  <a:srgbClr val="66666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Préférences notifications</a:t>
            </a:r>
            <a:r>
              <a:rPr lang="en-US" sz="75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·</a:t>
            </a:r>
            <a:r>
              <a:rPr lang="en-US" sz="750" dirty="0">
                <a:solidFill>
                  <a:srgbClr val="66666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Se désabonner</a:t>
            </a:r>
            <a:endParaRPr lang="en-US" sz="75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F4F3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71450" y="133350"/>
            <a:ext cx="2032695" cy="238125"/>
          </a:xfrm>
          <a:prstGeom prst="roundRect">
            <a:avLst>
              <a:gd name="adj" fmla="val 16000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>
                <a:alpha val="6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276225" y="190500"/>
            <a:ext cx="1899345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kern="0" spc="45" dirty="0">
                <a:solidFill>
                  <a:srgbClr val="6B686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EMAIL · CAPTURE PARTIELLE 80€</a:t>
            </a:r>
            <a:endParaRPr lang="en-US" sz="75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2192000" cy="7154019"/>
          </a:xfrm>
          <a:prstGeom prst="rect">
            <a:avLst/>
          </a:prstGeom>
          <a:solidFill>
            <a:srgbClr val="E6E5E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3429000" y="285750"/>
            <a:ext cx="5334000" cy="6582519"/>
          </a:xfrm>
          <a:prstGeom prst="roundRect">
            <a:avLst>
              <a:gd name="adj" fmla="val 2143"/>
            </a:avLst>
          </a:prstGeom>
          <a:solidFill>
            <a:srgbClr val="FFFFFF"/>
          </a:solidFill>
          <a:ln/>
          <a:effectLst>
            <a:outerShdw blurRad="266700" dist="5715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3429000" y="285750"/>
            <a:ext cx="5334000" cy="314325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" name="Text 5"/>
          <p:cNvSpPr/>
          <p:nvPr/>
        </p:nvSpPr>
        <p:spPr>
          <a:xfrm>
            <a:off x="3657600" y="381000"/>
            <a:ext cx="503682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dirty="0">
                <a:solidFill>
                  <a:srgbClr val="9B9EA3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Toolbox24 &lt;no-reply@toolbox24.fr&gt; ·</a:t>
            </a:r>
            <a:r>
              <a:rPr lang="en-US" sz="750" dirty="0">
                <a:solidFill>
                  <a:srgbClr val="9B9EA3"/>
                </a:solidFill>
                <a:highlight>
                  <a:srgbClr val="0A0A0B"/>
                </a:highlight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Décision opérateur · capture partielle 80€</a:t>
            </a:r>
            <a:endParaRPr lang="en-US" sz="750" dirty="0"/>
          </a:p>
        </p:txBody>
      </p:sp>
      <p:sp>
        <p:nvSpPr>
          <p:cNvPr id="8" name="Shape 6"/>
          <p:cNvSpPr/>
          <p:nvPr/>
        </p:nvSpPr>
        <p:spPr>
          <a:xfrm>
            <a:off x="3429000" y="600075"/>
            <a:ext cx="5334000" cy="790575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" name="Shape 7"/>
          <p:cNvSpPr/>
          <p:nvPr/>
        </p:nvSpPr>
        <p:spPr>
          <a:xfrm>
            <a:off x="3429000" y="1362075"/>
            <a:ext cx="5334000" cy="28575"/>
          </a:xfrm>
          <a:prstGeom prst="rect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" name="Text 8"/>
          <p:cNvSpPr/>
          <p:nvPr/>
        </p:nvSpPr>
        <p:spPr>
          <a:xfrm>
            <a:off x="3714750" y="904875"/>
            <a:ext cx="4905375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b="1" kern="0" spc="-27" dirty="0">
                <a:solidFill>
                  <a:srgbClr val="D63232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TOOLBOX24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3714750" y="1676400"/>
            <a:ext cx="4905375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75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RESTITUTION F2N7K · VÉRIFICATION EFFECTUÉE</a:t>
            </a:r>
            <a:endParaRPr lang="en-US" sz="750" dirty="0"/>
          </a:p>
        </p:txBody>
      </p:sp>
      <p:sp>
        <p:nvSpPr>
          <p:cNvPr id="12" name="Text 10"/>
          <p:cNvSpPr/>
          <p:nvPr/>
        </p:nvSpPr>
        <p:spPr>
          <a:xfrm>
            <a:off x="3714750" y="1876425"/>
            <a:ext cx="4905375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b="1" kern="0" spc="-33" dirty="0">
                <a:solidFill>
                  <a:srgbClr val="1A1A1A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Décision opérateur · capture partielle 80€</a:t>
            </a:r>
            <a:endParaRPr lang="en-US" sz="1650" dirty="0"/>
          </a:p>
        </p:txBody>
      </p:sp>
      <p:sp>
        <p:nvSpPr>
          <p:cNvPr id="13" name="Text 11"/>
          <p:cNvSpPr/>
          <p:nvPr/>
        </p:nvSpPr>
        <p:spPr>
          <a:xfrm>
            <a:off x="3714750" y="2276475"/>
            <a:ext cx="959048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600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Bonjour Marc,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3714750" y="2703016"/>
            <a:ext cx="1552277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600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Suite à la restitution du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5190827" y="2703016"/>
            <a:ext cx="1113234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60000"/>
              </a:lnSpc>
              <a:buNone/>
            </a:pPr>
            <a:r>
              <a:rPr lang="en-US" sz="1050" b="1" dirty="0">
                <a:solidFill>
                  <a:srgbClr val="44444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perforateur Hilti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3714750" y="2703016"/>
            <a:ext cx="4717285" cy="62656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600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(session F2N7K · 14 sept), notre équipe a procédé à une vérification approfondie. Deux anomalies ont été constatées :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3822700" y="3613249"/>
            <a:ext cx="4791139" cy="2513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101600" indent="-101600" algn="l">
              <a:lnSpc>
                <a:spcPct val="160000"/>
              </a:lnSpc>
              <a:buSzPct val="100000"/>
              <a:buChar char="•"/>
              <a:tabLst>
                <a:tab pos="101600" algn="l"/>
              </a:tabLst>
            </a:pPr>
            <a:r>
              <a:rPr lang="en-US" sz="1050" dirty="0">
                <a:solidFill>
                  <a:srgbClr val="44444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Dégradation visible du corps machine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3822700" y="3826520"/>
            <a:ext cx="4791139" cy="2513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101600" indent="-101600" algn="l">
              <a:lnSpc>
                <a:spcPct val="160000"/>
              </a:lnSpc>
              <a:buSzPct val="100000"/>
              <a:buChar char="•"/>
              <a:tabLst>
                <a:tab pos="101600" algn="l"/>
              </a:tabLst>
            </a:pPr>
            <a:r>
              <a:rPr lang="en-US" sz="1050" dirty="0">
                <a:solidFill>
                  <a:srgbClr val="44444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Tag RFID matériel manquant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3714750" y="4135041"/>
            <a:ext cx="718393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60000"/>
              </a:lnSpc>
              <a:buNone/>
            </a:pPr>
            <a:r>
              <a:rPr lang="en-US" sz="1050" b="1" dirty="0">
                <a:solidFill>
                  <a:srgbClr val="44444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Décision :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3714750" y="4135041"/>
            <a:ext cx="4860920" cy="4132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600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capture de 80€ sur la caution de 350€ pour le remplacement du tag et les frais de nettoyage. Les 270€ restants ont été libérés.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3714750" y="4774853"/>
            <a:ext cx="4807881" cy="4132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600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Si vous contestez cette décision, vous pouvez ouvrir un litige depuis votre espace client sous 14 jours.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3714750" y="5391894"/>
            <a:ext cx="1255514" cy="381000"/>
          </a:xfrm>
          <a:prstGeom prst="roundRect">
            <a:avLst>
              <a:gd name="adj" fmla="val 20000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3" name="Text 21"/>
          <p:cNvSpPr/>
          <p:nvPr/>
        </p:nvSpPr>
        <p:spPr>
          <a:xfrm>
            <a:off x="3924300" y="5506194"/>
            <a:ext cx="912614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b="1" dirty="0">
                <a:solidFill>
                  <a:srgbClr val="FFFFFF"/>
                </a:solidFill>
                <a:highlight>
                  <a:srgbClr val="D63232"/>
                </a:highlight>
                <a:latin typeface="Archivo" pitchFamily="34" charset="0"/>
                <a:ea typeface="Archivo" pitchFamily="34" charset="-122"/>
                <a:cs typeface="Archivo" pitchFamily="34" charset="-120"/>
              </a:rPr>
              <a:t>Voir le détail</a:t>
            </a:r>
            <a:r>
              <a:rPr lang="en-US" sz="975" b="1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→</a:t>
            </a:r>
            <a:endParaRPr lang="en-US" sz="975" dirty="0"/>
          </a:p>
        </p:txBody>
      </p:sp>
      <p:sp>
        <p:nvSpPr>
          <p:cNvPr id="24" name="Shape 22"/>
          <p:cNvSpPr/>
          <p:nvPr/>
        </p:nvSpPr>
        <p:spPr>
          <a:xfrm>
            <a:off x="3429000" y="6020544"/>
            <a:ext cx="5334000" cy="9525"/>
          </a:xfrm>
          <a:prstGeom prst="rect">
            <a:avLst/>
          </a:prstGeom>
          <a:solidFill>
            <a:srgbClr val="EBE9E4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" name="Text 23"/>
          <p:cNvSpPr/>
          <p:nvPr/>
        </p:nvSpPr>
        <p:spPr>
          <a:xfrm>
            <a:off x="3714750" y="6182469"/>
            <a:ext cx="4922520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60000"/>
              </a:lnSpc>
              <a:buNone/>
            </a:pPr>
            <a:r>
              <a:rPr lang="en-US" sz="75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Toolbox24 SAS · 12 quai Joseph Gillet · 69004 Lyon · SIRET 924 851 023 Vous recevez cet email parce que vous avez un compte actif Toolbox24. </a:t>
            </a:r>
            <a:r>
              <a:rPr lang="en-US" sz="750" dirty="0">
                <a:solidFill>
                  <a:srgbClr val="66666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Préférences notifications</a:t>
            </a:r>
            <a:r>
              <a:rPr lang="en-US" sz="750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·</a:t>
            </a:r>
            <a:r>
              <a:rPr lang="en-US" sz="750" dirty="0">
                <a:solidFill>
                  <a:srgbClr val="66666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Se désabonner</a:t>
            </a:r>
            <a:endParaRPr lang="en-US" sz="7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5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71450" y="133350"/>
            <a:ext cx="2095500" cy="238125"/>
          </a:xfrm>
          <a:prstGeom prst="roundRect">
            <a:avLst>
              <a:gd name="adj" fmla="val 16000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>
                <a:alpha val="6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276225" y="190500"/>
            <a:ext cx="196215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kern="0" spc="45" dirty="0">
                <a:solidFill>
                  <a:srgbClr val="6B686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INSCRIPTION B2B · VÉRIF SIRENE</a:t>
            </a:r>
            <a:endParaRPr lang="en-US" sz="75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2192000" cy="7810500"/>
          </a:xfrm>
          <a:prstGeom prst="roundRect">
            <a:avLst>
              <a:gd name="adj" fmla="val 1220"/>
            </a:avLst>
          </a:prstGeom>
          <a:solidFill>
            <a:srgbClr val="35363A"/>
          </a:solidFill>
          <a:ln/>
          <a:effectLst>
            <a:outerShdw blurRad="762000" dist="2286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12192000" cy="419100"/>
          </a:xfrm>
          <a:prstGeom prst="rect">
            <a:avLst/>
          </a:prstGeom>
          <a:solidFill>
            <a:srgbClr val="202124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133350" y="152400"/>
            <a:ext cx="114300" cy="114300"/>
          </a:xfrm>
          <a:prstGeom prst="ellipse">
            <a:avLst/>
          </a:prstGeom>
          <a:solidFill>
            <a:srgbClr val="FF5F57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323850" y="152400"/>
            <a:ext cx="114300" cy="114300"/>
          </a:xfrm>
          <a:prstGeom prst="ellipse">
            <a:avLst/>
          </a:prstGeom>
          <a:solidFill>
            <a:srgbClr val="FEBC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" name="Shape 6"/>
          <p:cNvSpPr/>
          <p:nvPr/>
        </p:nvSpPr>
        <p:spPr>
          <a:xfrm>
            <a:off x="514350" y="152400"/>
            <a:ext cx="114300" cy="114300"/>
          </a:xfrm>
          <a:prstGeom prst="ellipse">
            <a:avLst/>
          </a:prstGeom>
          <a:solidFill>
            <a:srgbClr val="28C84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" name="Shape 7"/>
          <p:cNvSpPr/>
          <p:nvPr/>
        </p:nvSpPr>
        <p:spPr>
          <a:xfrm>
            <a:off x="800100" y="95250"/>
            <a:ext cx="1172468" cy="323850"/>
          </a:xfrm>
          <a:prstGeom prst="roundRect">
            <a:avLst>
              <a:gd name="adj" fmla="val 23529"/>
            </a:avLst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900" y="323850"/>
            <a:ext cx="76200" cy="95250"/>
          </a:xfrm>
          <a:prstGeom prst="rect">
            <a:avLst/>
          </a:prstGeom>
        </p:spPr>
      </p:pic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1972568" y="323850"/>
            <a:ext cx="76200" cy="95250"/>
          </a:xfrm>
          <a:prstGeom prst="rect">
            <a:avLst/>
          </a:prstGeom>
        </p:spPr>
      </p:pic>
      <p:sp>
        <p:nvSpPr>
          <p:cNvPr id="12" name="Shape 8"/>
          <p:cNvSpPr/>
          <p:nvPr/>
        </p:nvSpPr>
        <p:spPr>
          <a:xfrm>
            <a:off x="914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" name="Text 9"/>
          <p:cNvSpPr/>
          <p:nvPr/>
        </p:nvSpPr>
        <p:spPr>
          <a:xfrm>
            <a:off x="1123950" y="180975"/>
            <a:ext cx="810518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Inscription pro</a:t>
            </a:r>
            <a:endParaRPr lang="en-US" sz="900" dirty="0"/>
          </a:p>
        </p:txBody>
      </p:sp>
      <p:sp>
        <p:nvSpPr>
          <p:cNvPr id="14" name="Shape 10"/>
          <p:cNvSpPr/>
          <p:nvPr/>
        </p:nvSpPr>
        <p:spPr>
          <a:xfrm>
            <a:off x="2086868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" name="Text 11"/>
          <p:cNvSpPr/>
          <p:nvPr/>
        </p:nvSpPr>
        <p:spPr>
          <a:xfrm>
            <a:off x="2296418" y="180975"/>
            <a:ext cx="94863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Stripe Dashboard</a:t>
            </a:r>
            <a:endParaRPr lang="en-US" sz="900" dirty="0"/>
          </a:p>
        </p:txBody>
      </p:sp>
      <p:sp>
        <p:nvSpPr>
          <p:cNvPr id="16" name="Shape 12"/>
          <p:cNvSpPr/>
          <p:nvPr/>
        </p:nvSpPr>
        <p:spPr>
          <a:xfrm>
            <a:off x="3397448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" name="Text 13"/>
          <p:cNvSpPr/>
          <p:nvPr/>
        </p:nvSpPr>
        <p:spPr>
          <a:xfrm>
            <a:off x="3606998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Notion</a:t>
            </a:r>
            <a:endParaRPr lang="en-US" sz="900" dirty="0"/>
          </a:p>
        </p:txBody>
      </p:sp>
      <p:sp>
        <p:nvSpPr>
          <p:cNvPr id="18" name="Shape 14"/>
          <p:cNvSpPr/>
          <p:nvPr/>
        </p:nvSpPr>
        <p:spPr>
          <a:xfrm>
            <a:off x="0" y="419100"/>
            <a:ext cx="12192000" cy="381000"/>
          </a:xfrm>
          <a:prstGeom prst="rect">
            <a:avLst/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" name="Shape 15"/>
          <p:cNvSpPr/>
          <p:nvPr/>
        </p:nvSpPr>
        <p:spPr>
          <a:xfrm>
            <a:off x="1333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" name="Shape 16"/>
          <p:cNvSpPr/>
          <p:nvPr/>
        </p:nvSpPr>
        <p:spPr>
          <a:xfrm>
            <a:off x="438150" y="466725"/>
            <a:ext cx="11315700" cy="285750"/>
          </a:xfrm>
          <a:prstGeom prst="roundRect">
            <a:avLst>
              <a:gd name="adj" fmla="val 50000"/>
            </a:avLst>
          </a:prstGeom>
          <a:solidFill>
            <a:srgbClr val="282A2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" name="Shape 17"/>
          <p:cNvSpPr/>
          <p:nvPr/>
        </p:nvSpPr>
        <p:spPr>
          <a:xfrm>
            <a:off x="571500" y="552450"/>
            <a:ext cx="114300" cy="1143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" name="Text 18"/>
          <p:cNvSpPr/>
          <p:nvPr/>
        </p:nvSpPr>
        <p:spPr>
          <a:xfrm>
            <a:off x="762000" y="528638"/>
            <a:ext cx="11184255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toolbox24.fr/inscription/pro</a:t>
            </a:r>
            <a:endParaRPr lang="en-US" sz="975" dirty="0"/>
          </a:p>
        </p:txBody>
      </p:sp>
      <p:sp>
        <p:nvSpPr>
          <p:cNvPr id="23" name="Shape 19"/>
          <p:cNvSpPr/>
          <p:nvPr/>
        </p:nvSpPr>
        <p:spPr>
          <a:xfrm>
            <a:off x="119062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" name="Shape 20"/>
          <p:cNvSpPr/>
          <p:nvPr/>
        </p:nvSpPr>
        <p:spPr>
          <a:xfrm>
            <a:off x="0" y="800100"/>
            <a:ext cx="12192000" cy="70104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" name="Shape 21"/>
          <p:cNvSpPr/>
          <p:nvPr/>
        </p:nvSpPr>
        <p:spPr>
          <a:xfrm>
            <a:off x="0" y="800100"/>
            <a:ext cx="12049125" cy="7010400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6" name="Shape 22"/>
          <p:cNvSpPr/>
          <p:nvPr/>
        </p:nvSpPr>
        <p:spPr>
          <a:xfrm>
            <a:off x="0" y="800100"/>
            <a:ext cx="12049125" cy="657225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7" name="Shape 23"/>
          <p:cNvSpPr/>
          <p:nvPr/>
        </p:nvSpPr>
        <p:spPr>
          <a:xfrm>
            <a:off x="0" y="1447800"/>
            <a:ext cx="1204912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8" name="Text 24"/>
          <p:cNvSpPr/>
          <p:nvPr/>
        </p:nvSpPr>
        <p:spPr>
          <a:xfrm>
            <a:off x="266700" y="1028700"/>
            <a:ext cx="97542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b="1" kern="0" spc="-27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TOOLBOX</a:t>
            </a:r>
            <a:endParaRPr lang="en-US" sz="1350" dirty="0"/>
          </a:p>
        </p:txBody>
      </p:sp>
      <p:sp>
        <p:nvSpPr>
          <p:cNvPr id="29" name="Shape 25"/>
          <p:cNvSpPr/>
          <p:nvPr/>
        </p:nvSpPr>
        <p:spPr>
          <a:xfrm>
            <a:off x="1184970" y="1028700"/>
            <a:ext cx="298103" cy="190500"/>
          </a:xfrm>
          <a:prstGeom prst="roundRect">
            <a:avLst>
              <a:gd name="adj" fmla="val 10000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0" name="Text 26"/>
          <p:cNvSpPr/>
          <p:nvPr/>
        </p:nvSpPr>
        <p:spPr>
          <a:xfrm>
            <a:off x="1223070" y="1028700"/>
            <a:ext cx="298103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b="1" kern="0" spc="-27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24</a:t>
            </a:r>
            <a:endParaRPr lang="en-US" sz="1350" dirty="0"/>
          </a:p>
        </p:txBody>
      </p:sp>
      <p:sp>
        <p:nvSpPr>
          <p:cNvPr id="31" name="Text 27"/>
          <p:cNvSpPr/>
          <p:nvPr/>
        </p:nvSpPr>
        <p:spPr>
          <a:xfrm>
            <a:off x="1787872" y="1047750"/>
            <a:ext cx="680442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Catalogue</a:t>
            </a:r>
            <a:endParaRPr lang="en-US" sz="975" dirty="0"/>
          </a:p>
        </p:txBody>
      </p:sp>
      <p:sp>
        <p:nvSpPr>
          <p:cNvPr id="32" name="Text 28"/>
          <p:cNvSpPr/>
          <p:nvPr/>
        </p:nvSpPr>
        <p:spPr>
          <a:xfrm>
            <a:off x="2563564" y="1047750"/>
            <a:ext cx="899964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Mes locations</a:t>
            </a:r>
            <a:endParaRPr lang="en-US" sz="975" dirty="0"/>
          </a:p>
        </p:txBody>
      </p:sp>
      <p:sp>
        <p:nvSpPr>
          <p:cNvPr id="33" name="Text 29"/>
          <p:cNvSpPr/>
          <p:nvPr/>
        </p:nvSpPr>
        <p:spPr>
          <a:xfrm>
            <a:off x="3558778" y="1047750"/>
            <a:ext cx="589955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Factures</a:t>
            </a:r>
            <a:endParaRPr lang="en-US" sz="975" dirty="0"/>
          </a:p>
        </p:txBody>
      </p:sp>
      <p:sp>
        <p:nvSpPr>
          <p:cNvPr id="34" name="Text 30"/>
          <p:cNvSpPr/>
          <p:nvPr/>
        </p:nvSpPr>
        <p:spPr>
          <a:xfrm>
            <a:off x="4243983" y="1047750"/>
            <a:ext cx="550813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Support</a:t>
            </a:r>
            <a:endParaRPr lang="en-US" sz="975" dirty="0"/>
          </a:p>
        </p:txBody>
      </p:sp>
      <p:sp>
        <p:nvSpPr>
          <p:cNvPr id="35" name="Shape 31"/>
          <p:cNvSpPr/>
          <p:nvPr/>
        </p:nvSpPr>
        <p:spPr>
          <a:xfrm>
            <a:off x="8758089" y="1004887"/>
            <a:ext cx="1767929" cy="238125"/>
          </a:xfrm>
          <a:prstGeom prst="roundRect">
            <a:avLst>
              <a:gd name="adj" fmla="val 50000"/>
            </a:avLst>
          </a:prstGeom>
          <a:solidFill>
            <a:srgbClr val="4ADE80">
              <a:alpha val="8000"/>
            </a:srgbClr>
          </a:solidFill>
          <a:ln w="9525">
            <a:solidFill>
              <a:srgbClr val="4ADE80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6" name="Shape 32"/>
          <p:cNvSpPr/>
          <p:nvPr/>
        </p:nvSpPr>
        <p:spPr>
          <a:xfrm>
            <a:off x="8862864" y="1095375"/>
            <a:ext cx="57150" cy="57150"/>
          </a:xfrm>
          <a:prstGeom prst="ellipse">
            <a:avLst/>
          </a:prstGeom>
          <a:solidFill>
            <a:srgbClr val="4ADE80">
              <a:alpha val="3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7" name="Text 33"/>
          <p:cNvSpPr/>
          <p:nvPr/>
        </p:nvSpPr>
        <p:spPr>
          <a:xfrm>
            <a:off x="8996214" y="1062038"/>
            <a:ext cx="150122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SITE LYON-EST · OUVERT</a:t>
            </a:r>
            <a:endParaRPr lang="en-US" sz="750" dirty="0"/>
          </a:p>
        </p:txBody>
      </p:sp>
      <p:sp>
        <p:nvSpPr>
          <p:cNvPr id="38" name="Shape 34"/>
          <p:cNvSpPr/>
          <p:nvPr/>
        </p:nvSpPr>
        <p:spPr>
          <a:xfrm>
            <a:off x="10754618" y="933450"/>
            <a:ext cx="1027807" cy="381000"/>
          </a:xfrm>
          <a:prstGeom prst="roundRect">
            <a:avLst>
              <a:gd name="adj" fmla="val 50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9" name="Shape 35"/>
          <p:cNvSpPr/>
          <p:nvPr/>
        </p:nvSpPr>
        <p:spPr>
          <a:xfrm>
            <a:off x="10821293" y="1000125"/>
            <a:ext cx="247650" cy="247650"/>
          </a:xfrm>
          <a:prstGeom prst="ellipse">
            <a:avLst/>
          </a:prstGeom>
          <a:solidFill>
            <a:srgbClr val="1C1C1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40" name="Text 36"/>
          <p:cNvSpPr/>
          <p:nvPr/>
        </p:nvSpPr>
        <p:spPr>
          <a:xfrm>
            <a:off x="10871299" y="1066800"/>
            <a:ext cx="223689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CT</a:t>
            </a:r>
            <a:endParaRPr lang="en-US" sz="825" dirty="0"/>
          </a:p>
        </p:txBody>
      </p:sp>
      <p:sp>
        <p:nvSpPr>
          <p:cNvPr id="41" name="Text 37"/>
          <p:cNvSpPr/>
          <p:nvPr/>
        </p:nvSpPr>
        <p:spPr>
          <a:xfrm>
            <a:off x="11145143" y="1052513"/>
            <a:ext cx="608707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Camille T.</a:t>
            </a:r>
            <a:endParaRPr lang="en-US" sz="900" dirty="0"/>
          </a:p>
        </p:txBody>
      </p:sp>
      <p:sp>
        <p:nvSpPr>
          <p:cNvPr id="42" name="Text 38"/>
          <p:cNvSpPr/>
          <p:nvPr/>
        </p:nvSpPr>
        <p:spPr>
          <a:xfrm>
            <a:off x="2100263" y="1762125"/>
            <a:ext cx="8084058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INSCRIPTION · ENTREPRISE</a:t>
            </a:r>
            <a:endParaRPr lang="en-US" sz="750" dirty="0"/>
          </a:p>
        </p:txBody>
      </p:sp>
      <p:sp>
        <p:nvSpPr>
          <p:cNvPr id="43" name="Text 39"/>
          <p:cNvSpPr/>
          <p:nvPr/>
        </p:nvSpPr>
        <p:spPr>
          <a:xfrm>
            <a:off x="2100263" y="1962150"/>
            <a:ext cx="8084058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kern="0" spc="-42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Créer un compte pro</a:t>
            </a:r>
            <a:endParaRPr lang="en-US" sz="2100" dirty="0"/>
          </a:p>
        </p:txBody>
      </p:sp>
      <p:sp>
        <p:nvSpPr>
          <p:cNvPr id="44" name="Text 40"/>
          <p:cNvSpPr/>
          <p:nvPr/>
        </p:nvSpPr>
        <p:spPr>
          <a:xfrm>
            <a:off x="2100263" y="2333625"/>
            <a:ext cx="8084058" cy="2238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Tarification dégressive, facturation centralisée, jusqu'à 8 collaborateurs sur le même compte.</a:t>
            </a:r>
            <a:endParaRPr lang="en-US" sz="975" dirty="0"/>
          </a:p>
        </p:txBody>
      </p:sp>
      <p:sp>
        <p:nvSpPr>
          <p:cNvPr id="45" name="Shape 41"/>
          <p:cNvSpPr/>
          <p:nvPr/>
        </p:nvSpPr>
        <p:spPr>
          <a:xfrm>
            <a:off x="2100263" y="2786063"/>
            <a:ext cx="1847850" cy="571500"/>
          </a:xfrm>
          <a:prstGeom prst="roundRect">
            <a:avLst>
              <a:gd name="adj" fmla="val 13333"/>
            </a:avLst>
          </a:prstGeom>
          <a:solidFill>
            <a:srgbClr val="D63232">
              <a:alpha val="6000"/>
            </a:srgbClr>
          </a:solidFill>
          <a:ln w="9525">
            <a:solidFill>
              <a:srgbClr val="D63232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6" name="Text 42"/>
          <p:cNvSpPr/>
          <p:nvPr/>
        </p:nvSpPr>
        <p:spPr>
          <a:xfrm>
            <a:off x="2243138" y="2909888"/>
            <a:ext cx="163830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D6323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ÉTAPE1/ 4</a:t>
            </a:r>
            <a:endParaRPr lang="en-US" sz="825" dirty="0"/>
          </a:p>
        </p:txBody>
      </p:sp>
      <p:sp>
        <p:nvSpPr>
          <p:cNvPr id="47" name="Text 43"/>
          <p:cNvSpPr/>
          <p:nvPr/>
        </p:nvSpPr>
        <p:spPr>
          <a:xfrm>
            <a:off x="2243138" y="3081338"/>
            <a:ext cx="163830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b="1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Entreprise</a:t>
            </a:r>
            <a:endParaRPr lang="en-US" sz="975" dirty="0"/>
          </a:p>
        </p:txBody>
      </p:sp>
      <p:sp>
        <p:nvSpPr>
          <p:cNvPr id="48" name="Shape 44"/>
          <p:cNvSpPr/>
          <p:nvPr/>
        </p:nvSpPr>
        <p:spPr>
          <a:xfrm>
            <a:off x="4100513" y="2786063"/>
            <a:ext cx="1847850" cy="571500"/>
          </a:xfrm>
          <a:prstGeom prst="roundRect">
            <a:avLst>
              <a:gd name="adj" fmla="val 13333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9" name="Text 45"/>
          <p:cNvSpPr/>
          <p:nvPr/>
        </p:nvSpPr>
        <p:spPr>
          <a:xfrm>
            <a:off x="4243388" y="2909888"/>
            <a:ext cx="163830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ÉTAPE2/ 4</a:t>
            </a:r>
            <a:endParaRPr lang="en-US" sz="825" dirty="0"/>
          </a:p>
        </p:txBody>
      </p:sp>
      <p:sp>
        <p:nvSpPr>
          <p:cNvPr id="50" name="Text 46"/>
          <p:cNvSpPr/>
          <p:nvPr/>
        </p:nvSpPr>
        <p:spPr>
          <a:xfrm>
            <a:off x="4243388" y="3081338"/>
            <a:ext cx="163830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b="1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Représentant</a:t>
            </a:r>
            <a:endParaRPr lang="en-US" sz="975" dirty="0"/>
          </a:p>
        </p:txBody>
      </p:sp>
      <p:sp>
        <p:nvSpPr>
          <p:cNvPr id="51" name="Shape 47"/>
          <p:cNvSpPr/>
          <p:nvPr/>
        </p:nvSpPr>
        <p:spPr>
          <a:xfrm>
            <a:off x="6100763" y="2786063"/>
            <a:ext cx="1847850" cy="571500"/>
          </a:xfrm>
          <a:prstGeom prst="roundRect">
            <a:avLst>
              <a:gd name="adj" fmla="val 13333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2" name="Text 48"/>
          <p:cNvSpPr/>
          <p:nvPr/>
        </p:nvSpPr>
        <p:spPr>
          <a:xfrm>
            <a:off x="6243638" y="2909888"/>
            <a:ext cx="163830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ÉTAPE3/ 4</a:t>
            </a:r>
            <a:endParaRPr lang="en-US" sz="825" dirty="0"/>
          </a:p>
        </p:txBody>
      </p:sp>
      <p:sp>
        <p:nvSpPr>
          <p:cNvPr id="53" name="Text 49"/>
          <p:cNvSpPr/>
          <p:nvPr/>
        </p:nvSpPr>
        <p:spPr>
          <a:xfrm>
            <a:off x="6243638" y="3081338"/>
            <a:ext cx="163830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b="1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KBIS &amp; vérif.</a:t>
            </a:r>
            <a:endParaRPr lang="en-US" sz="975" dirty="0"/>
          </a:p>
        </p:txBody>
      </p:sp>
      <p:sp>
        <p:nvSpPr>
          <p:cNvPr id="54" name="Shape 50"/>
          <p:cNvSpPr/>
          <p:nvPr/>
        </p:nvSpPr>
        <p:spPr>
          <a:xfrm>
            <a:off x="8101013" y="2786063"/>
            <a:ext cx="1847850" cy="571500"/>
          </a:xfrm>
          <a:prstGeom prst="roundRect">
            <a:avLst>
              <a:gd name="adj" fmla="val 13333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5" name="Text 51"/>
          <p:cNvSpPr/>
          <p:nvPr/>
        </p:nvSpPr>
        <p:spPr>
          <a:xfrm>
            <a:off x="8243888" y="2909888"/>
            <a:ext cx="163830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ÉTAPE4/ 4</a:t>
            </a:r>
            <a:endParaRPr lang="en-US" sz="825" dirty="0"/>
          </a:p>
        </p:txBody>
      </p:sp>
      <p:sp>
        <p:nvSpPr>
          <p:cNvPr id="56" name="Text 52"/>
          <p:cNvSpPr/>
          <p:nvPr/>
        </p:nvSpPr>
        <p:spPr>
          <a:xfrm>
            <a:off x="8243888" y="3081338"/>
            <a:ext cx="163830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b="1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Confirmation</a:t>
            </a:r>
            <a:endParaRPr lang="en-US" sz="975" dirty="0"/>
          </a:p>
        </p:txBody>
      </p:sp>
      <p:sp>
        <p:nvSpPr>
          <p:cNvPr id="57" name="Shape 53"/>
          <p:cNvSpPr/>
          <p:nvPr/>
        </p:nvSpPr>
        <p:spPr>
          <a:xfrm>
            <a:off x="2100263" y="3624263"/>
            <a:ext cx="7848600" cy="3977134"/>
          </a:xfrm>
          <a:prstGeom prst="roundRect">
            <a:avLst>
              <a:gd name="adj" fmla="val 2395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8" name="Text 54"/>
          <p:cNvSpPr/>
          <p:nvPr/>
        </p:nvSpPr>
        <p:spPr>
          <a:xfrm>
            <a:off x="2281238" y="3805237"/>
            <a:ext cx="7711250" cy="22428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275" b="1" kern="0" spc="-13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Identifiants entreprise</a:t>
            </a:r>
            <a:endParaRPr lang="en-US" sz="1275" dirty="0"/>
          </a:p>
        </p:txBody>
      </p:sp>
      <p:sp>
        <p:nvSpPr>
          <p:cNvPr id="59" name="Text 55"/>
          <p:cNvSpPr/>
          <p:nvPr/>
        </p:nvSpPr>
        <p:spPr>
          <a:xfrm>
            <a:off x="2281238" y="4162871"/>
            <a:ext cx="378695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RAISON SOCIALE</a:t>
            </a:r>
            <a:endParaRPr lang="en-US" sz="825" dirty="0"/>
          </a:p>
        </p:txBody>
      </p:sp>
      <p:sp>
        <p:nvSpPr>
          <p:cNvPr id="60" name="Shape 56"/>
          <p:cNvSpPr/>
          <p:nvPr/>
        </p:nvSpPr>
        <p:spPr>
          <a:xfrm>
            <a:off x="2281238" y="4353371"/>
            <a:ext cx="3676650" cy="381000"/>
          </a:xfrm>
          <a:prstGeom prst="roundRect">
            <a:avLst>
              <a:gd name="adj" fmla="val 20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1" name="Text 57"/>
          <p:cNvSpPr/>
          <p:nvPr/>
        </p:nvSpPr>
        <p:spPr>
          <a:xfrm>
            <a:off x="2424113" y="4467671"/>
            <a:ext cx="3501199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BTP Pellegrin SAS</a:t>
            </a:r>
            <a:endParaRPr lang="en-US" sz="975" dirty="0"/>
          </a:p>
        </p:txBody>
      </p:sp>
      <p:sp>
        <p:nvSpPr>
          <p:cNvPr id="62" name="Text 58"/>
          <p:cNvSpPr/>
          <p:nvPr/>
        </p:nvSpPr>
        <p:spPr>
          <a:xfrm>
            <a:off x="6091238" y="4162871"/>
            <a:ext cx="3786950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SIRET (14 chiffres) </a:t>
            </a:r>
            <a:r>
              <a:rPr lang="en-US" sz="825" kern="0" spc="17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✓ vérifié INSEE</a:t>
            </a:r>
            <a:endParaRPr lang="en-US" sz="825" dirty="0"/>
          </a:p>
        </p:txBody>
      </p:sp>
      <p:sp>
        <p:nvSpPr>
          <p:cNvPr id="63" name="Shape 59"/>
          <p:cNvSpPr/>
          <p:nvPr/>
        </p:nvSpPr>
        <p:spPr>
          <a:xfrm>
            <a:off x="6091238" y="4362896"/>
            <a:ext cx="3676650" cy="381000"/>
          </a:xfrm>
          <a:prstGeom prst="roundRect">
            <a:avLst>
              <a:gd name="adj" fmla="val 20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4" name="Text 60"/>
          <p:cNvSpPr/>
          <p:nvPr/>
        </p:nvSpPr>
        <p:spPr>
          <a:xfrm>
            <a:off x="6234113" y="4477196"/>
            <a:ext cx="3501199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812 384 091 00021</a:t>
            </a:r>
            <a:endParaRPr lang="en-US" sz="975" dirty="0"/>
          </a:p>
        </p:txBody>
      </p:sp>
      <p:sp>
        <p:nvSpPr>
          <p:cNvPr id="65" name="Text 61"/>
          <p:cNvSpPr/>
          <p:nvPr/>
        </p:nvSpPr>
        <p:spPr>
          <a:xfrm>
            <a:off x="2281238" y="4877246"/>
            <a:ext cx="378695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FORME JURIDIQUE</a:t>
            </a:r>
            <a:endParaRPr lang="en-US" sz="825" dirty="0"/>
          </a:p>
        </p:txBody>
      </p:sp>
      <p:sp>
        <p:nvSpPr>
          <p:cNvPr id="66" name="Shape 62"/>
          <p:cNvSpPr/>
          <p:nvPr/>
        </p:nvSpPr>
        <p:spPr>
          <a:xfrm>
            <a:off x="2281238" y="5067746"/>
            <a:ext cx="3676650" cy="381000"/>
          </a:xfrm>
          <a:prstGeom prst="roundRect">
            <a:avLst>
              <a:gd name="adj" fmla="val 20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7" name="Text 63"/>
          <p:cNvSpPr/>
          <p:nvPr/>
        </p:nvSpPr>
        <p:spPr>
          <a:xfrm>
            <a:off x="2424113" y="5182046"/>
            <a:ext cx="3501199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SAS (Société par actions simplifiée)</a:t>
            </a:r>
            <a:endParaRPr lang="en-US" sz="975" dirty="0"/>
          </a:p>
        </p:txBody>
      </p:sp>
      <p:sp>
        <p:nvSpPr>
          <p:cNvPr id="68" name="Text 64"/>
          <p:cNvSpPr/>
          <p:nvPr/>
        </p:nvSpPr>
        <p:spPr>
          <a:xfrm>
            <a:off x="6091238" y="4877246"/>
            <a:ext cx="378695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EFFECTIF</a:t>
            </a:r>
            <a:endParaRPr lang="en-US" sz="825" dirty="0"/>
          </a:p>
        </p:txBody>
      </p:sp>
      <p:sp>
        <p:nvSpPr>
          <p:cNvPr id="69" name="Shape 65"/>
          <p:cNvSpPr/>
          <p:nvPr/>
        </p:nvSpPr>
        <p:spPr>
          <a:xfrm>
            <a:off x="6091238" y="5067746"/>
            <a:ext cx="3676650" cy="381000"/>
          </a:xfrm>
          <a:prstGeom prst="roundRect">
            <a:avLst>
              <a:gd name="adj" fmla="val 20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0" name="Text 66"/>
          <p:cNvSpPr/>
          <p:nvPr/>
        </p:nvSpPr>
        <p:spPr>
          <a:xfrm>
            <a:off x="6234113" y="5182046"/>
            <a:ext cx="3501199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10 — 20 salariés</a:t>
            </a:r>
            <a:endParaRPr lang="en-US" sz="975" dirty="0"/>
          </a:p>
        </p:txBody>
      </p:sp>
      <p:sp>
        <p:nvSpPr>
          <p:cNvPr id="71" name="Text 67"/>
          <p:cNvSpPr/>
          <p:nvPr/>
        </p:nvSpPr>
        <p:spPr>
          <a:xfrm>
            <a:off x="2281238" y="5582096"/>
            <a:ext cx="378695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CODE NAF / APE</a:t>
            </a:r>
            <a:endParaRPr lang="en-US" sz="825" dirty="0"/>
          </a:p>
        </p:txBody>
      </p:sp>
      <p:sp>
        <p:nvSpPr>
          <p:cNvPr id="72" name="Shape 68"/>
          <p:cNvSpPr/>
          <p:nvPr/>
        </p:nvSpPr>
        <p:spPr>
          <a:xfrm>
            <a:off x="2281238" y="5772596"/>
            <a:ext cx="3676650" cy="381000"/>
          </a:xfrm>
          <a:prstGeom prst="roundRect">
            <a:avLst>
              <a:gd name="adj" fmla="val 20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3" name="Text 69"/>
          <p:cNvSpPr/>
          <p:nvPr/>
        </p:nvSpPr>
        <p:spPr>
          <a:xfrm>
            <a:off x="2424113" y="5886896"/>
            <a:ext cx="3501199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4332A · Travaux de menuiserie bois</a:t>
            </a:r>
            <a:endParaRPr lang="en-US" sz="975" dirty="0"/>
          </a:p>
        </p:txBody>
      </p:sp>
      <p:sp>
        <p:nvSpPr>
          <p:cNvPr id="74" name="Text 70"/>
          <p:cNvSpPr/>
          <p:nvPr/>
        </p:nvSpPr>
        <p:spPr>
          <a:xfrm>
            <a:off x="6091238" y="5582096"/>
            <a:ext cx="378695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TVA INTRA.</a:t>
            </a:r>
            <a:endParaRPr lang="en-US" sz="825" dirty="0"/>
          </a:p>
        </p:txBody>
      </p:sp>
      <p:sp>
        <p:nvSpPr>
          <p:cNvPr id="75" name="Shape 71"/>
          <p:cNvSpPr/>
          <p:nvPr/>
        </p:nvSpPr>
        <p:spPr>
          <a:xfrm>
            <a:off x="6091238" y="5772596"/>
            <a:ext cx="3676650" cy="381000"/>
          </a:xfrm>
          <a:prstGeom prst="roundRect">
            <a:avLst>
              <a:gd name="adj" fmla="val 20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6" name="Text 72"/>
          <p:cNvSpPr/>
          <p:nvPr/>
        </p:nvSpPr>
        <p:spPr>
          <a:xfrm>
            <a:off x="6234113" y="5886896"/>
            <a:ext cx="3501199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FR 76 812 384 091</a:t>
            </a:r>
            <a:endParaRPr lang="en-US" sz="975" dirty="0"/>
          </a:p>
        </p:txBody>
      </p:sp>
      <p:sp>
        <p:nvSpPr>
          <p:cNvPr id="77" name="Text 73"/>
          <p:cNvSpPr/>
          <p:nvPr/>
        </p:nvSpPr>
        <p:spPr>
          <a:xfrm>
            <a:off x="2281238" y="6286946"/>
            <a:ext cx="771125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ADRESSE SIÈGE SOCIAL</a:t>
            </a:r>
            <a:endParaRPr lang="en-US" sz="825" dirty="0"/>
          </a:p>
        </p:txBody>
      </p:sp>
      <p:sp>
        <p:nvSpPr>
          <p:cNvPr id="78" name="Shape 74"/>
          <p:cNvSpPr/>
          <p:nvPr/>
        </p:nvSpPr>
        <p:spPr>
          <a:xfrm>
            <a:off x="2281238" y="6477446"/>
            <a:ext cx="7486650" cy="381000"/>
          </a:xfrm>
          <a:prstGeom prst="roundRect">
            <a:avLst>
              <a:gd name="adj" fmla="val 20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9" name="Text 75"/>
          <p:cNvSpPr/>
          <p:nvPr/>
        </p:nvSpPr>
        <p:spPr>
          <a:xfrm>
            <a:off x="2424113" y="6591746"/>
            <a:ext cx="742550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14 rue Édouard-Herriot · 69002 Lyon · France</a:t>
            </a:r>
            <a:endParaRPr lang="en-US" sz="975" dirty="0"/>
          </a:p>
        </p:txBody>
      </p:sp>
      <p:sp>
        <p:nvSpPr>
          <p:cNvPr id="80" name="Shape 76"/>
          <p:cNvSpPr/>
          <p:nvPr/>
        </p:nvSpPr>
        <p:spPr>
          <a:xfrm>
            <a:off x="2281238" y="7106096"/>
            <a:ext cx="884486" cy="314325"/>
          </a:xfrm>
          <a:prstGeom prst="roundRect">
            <a:avLst>
              <a:gd name="adj" fmla="val 21212"/>
            </a:avLst>
          </a:prstGeom>
          <a:solidFill>
            <a:srgbClr val="131315"/>
          </a:solidFill>
          <a:ln w="9525">
            <a:solidFill>
              <a:srgbClr val="38383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1" name="Text 77"/>
          <p:cNvSpPr/>
          <p:nvPr/>
        </p:nvSpPr>
        <p:spPr>
          <a:xfrm>
            <a:off x="2386013" y="7191821"/>
            <a:ext cx="674936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7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← Annuler</a:t>
            </a:r>
            <a:endParaRPr lang="en-US" sz="975" dirty="0"/>
          </a:p>
        </p:txBody>
      </p:sp>
      <p:sp>
        <p:nvSpPr>
          <p:cNvPr id="82" name="Shape 78"/>
          <p:cNvSpPr/>
          <p:nvPr/>
        </p:nvSpPr>
        <p:spPr>
          <a:xfrm>
            <a:off x="7629971" y="7106096"/>
            <a:ext cx="2137916" cy="314325"/>
          </a:xfrm>
          <a:prstGeom prst="roundRect">
            <a:avLst>
              <a:gd name="adj" fmla="val 21212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3" name="Text 79"/>
          <p:cNvSpPr/>
          <p:nvPr/>
        </p:nvSpPr>
        <p:spPr>
          <a:xfrm>
            <a:off x="7725221" y="7191821"/>
            <a:ext cx="1947416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75" b="1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Continuer · Représentant légal →</a:t>
            </a:r>
            <a:endParaRPr lang="en-US" sz="975" dirty="0"/>
          </a:p>
        </p:txBody>
      </p:sp>
      <p:sp>
        <p:nvSpPr>
          <p:cNvPr id="84" name="Shape 80"/>
          <p:cNvSpPr/>
          <p:nvPr/>
        </p:nvSpPr>
        <p:spPr>
          <a:xfrm>
            <a:off x="2100263" y="7734746"/>
            <a:ext cx="7848600" cy="685800"/>
          </a:xfrm>
          <a:prstGeom prst="roundRect">
            <a:avLst>
              <a:gd name="adj" fmla="val 13889"/>
            </a:avLst>
          </a:prstGeom>
          <a:solidFill>
            <a:srgbClr val="4ADE80">
              <a:alpha val="4000"/>
            </a:srgbClr>
          </a:solidFill>
          <a:ln w="9525">
            <a:solidFill>
              <a:srgbClr val="4ADE80">
                <a:alpha val="25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85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1238" y="7934771"/>
            <a:ext cx="152400" cy="152400"/>
          </a:xfrm>
          <a:prstGeom prst="rect">
            <a:avLst/>
          </a:prstGeom>
        </p:spPr>
      </p:pic>
      <p:sp>
        <p:nvSpPr>
          <p:cNvPr id="86" name="Text 81"/>
          <p:cNvSpPr/>
          <p:nvPr/>
        </p:nvSpPr>
        <p:spPr>
          <a:xfrm>
            <a:off x="2528888" y="7915721"/>
            <a:ext cx="5888136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b="1" dirty="0">
                <a:solidFill>
                  <a:srgbClr val="4ADE8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Vérification SIRENE OK</a:t>
            </a:r>
            <a:endParaRPr lang="en-US" sz="975" dirty="0"/>
          </a:p>
        </p:txBody>
      </p:sp>
      <p:sp>
        <p:nvSpPr>
          <p:cNvPr id="87" name="Text 82"/>
          <p:cNvSpPr/>
          <p:nvPr/>
        </p:nvSpPr>
        <p:spPr>
          <a:xfrm>
            <a:off x="2528888" y="8106221"/>
            <a:ext cx="5888136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Entreprise active · immatriculée le 14 mars 2017 · pas d'incident judiciaire enregistré.</a:t>
            </a:r>
            <a:endParaRPr lang="en-US" sz="825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E6E5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71450" y="133350"/>
            <a:ext cx="1906935" cy="238125"/>
          </a:xfrm>
          <a:prstGeom prst="roundRect">
            <a:avLst>
              <a:gd name="adj" fmla="val 16000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>
                <a:alpha val="6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276225" y="190500"/>
            <a:ext cx="1773585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kern="0" spc="45" dirty="0">
                <a:solidFill>
                  <a:srgbClr val="6B686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404 · RESSOURCE INTROUVABLE</a:t>
            </a:r>
            <a:endParaRPr lang="en-US" sz="75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2192000" cy="7810500"/>
          </a:xfrm>
          <a:prstGeom prst="roundRect">
            <a:avLst>
              <a:gd name="adj" fmla="val 1220"/>
            </a:avLst>
          </a:prstGeom>
          <a:solidFill>
            <a:srgbClr val="35363A"/>
          </a:solidFill>
          <a:ln/>
          <a:effectLst>
            <a:outerShdw blurRad="762000" dist="2286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12192000" cy="419100"/>
          </a:xfrm>
          <a:prstGeom prst="rect">
            <a:avLst/>
          </a:prstGeom>
          <a:solidFill>
            <a:srgbClr val="202124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133350" y="152400"/>
            <a:ext cx="114300" cy="114300"/>
          </a:xfrm>
          <a:prstGeom prst="ellipse">
            <a:avLst/>
          </a:prstGeom>
          <a:solidFill>
            <a:srgbClr val="FF5F57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323850" y="152400"/>
            <a:ext cx="114300" cy="114300"/>
          </a:xfrm>
          <a:prstGeom prst="ellipse">
            <a:avLst/>
          </a:prstGeom>
          <a:solidFill>
            <a:srgbClr val="FEBC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" name="Shape 6"/>
          <p:cNvSpPr/>
          <p:nvPr/>
        </p:nvSpPr>
        <p:spPr>
          <a:xfrm>
            <a:off x="514350" y="152400"/>
            <a:ext cx="114300" cy="114300"/>
          </a:xfrm>
          <a:prstGeom prst="ellipse">
            <a:avLst/>
          </a:prstGeom>
          <a:solidFill>
            <a:srgbClr val="28C84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" name="Shape 7"/>
          <p:cNvSpPr/>
          <p:nvPr/>
        </p:nvSpPr>
        <p:spPr>
          <a:xfrm>
            <a:off x="800100" y="95250"/>
            <a:ext cx="1143000" cy="323850"/>
          </a:xfrm>
          <a:prstGeom prst="roundRect">
            <a:avLst>
              <a:gd name="adj" fmla="val 23529"/>
            </a:avLst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900" y="323850"/>
            <a:ext cx="76200" cy="95250"/>
          </a:xfrm>
          <a:prstGeom prst="rect">
            <a:avLst/>
          </a:prstGeom>
        </p:spPr>
      </p:pic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1943100" y="323850"/>
            <a:ext cx="76200" cy="95250"/>
          </a:xfrm>
          <a:prstGeom prst="rect">
            <a:avLst/>
          </a:prstGeom>
        </p:spPr>
      </p:pic>
      <p:sp>
        <p:nvSpPr>
          <p:cNvPr id="12" name="Shape 8"/>
          <p:cNvSpPr/>
          <p:nvPr/>
        </p:nvSpPr>
        <p:spPr>
          <a:xfrm>
            <a:off x="914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" name="Text 9"/>
          <p:cNvSpPr/>
          <p:nvPr/>
        </p:nvSpPr>
        <p:spPr>
          <a:xfrm>
            <a:off x="1123950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404</a:t>
            </a:r>
            <a:endParaRPr lang="en-US" sz="900" dirty="0"/>
          </a:p>
        </p:txBody>
      </p:sp>
      <p:sp>
        <p:nvSpPr>
          <p:cNvPr id="14" name="Shape 10"/>
          <p:cNvSpPr/>
          <p:nvPr/>
        </p:nvSpPr>
        <p:spPr>
          <a:xfrm>
            <a:off x="2057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" name="Text 11"/>
          <p:cNvSpPr/>
          <p:nvPr/>
        </p:nvSpPr>
        <p:spPr>
          <a:xfrm>
            <a:off x="2266950" y="180975"/>
            <a:ext cx="94863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Stripe Dashboard</a:t>
            </a:r>
            <a:endParaRPr lang="en-US" sz="900" dirty="0"/>
          </a:p>
        </p:txBody>
      </p:sp>
      <p:sp>
        <p:nvSpPr>
          <p:cNvPr id="16" name="Shape 12"/>
          <p:cNvSpPr/>
          <p:nvPr/>
        </p:nvSpPr>
        <p:spPr>
          <a:xfrm>
            <a:off x="336798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" name="Text 13"/>
          <p:cNvSpPr/>
          <p:nvPr/>
        </p:nvSpPr>
        <p:spPr>
          <a:xfrm>
            <a:off x="3577530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Notion</a:t>
            </a:r>
            <a:endParaRPr lang="en-US" sz="900" dirty="0"/>
          </a:p>
        </p:txBody>
      </p:sp>
      <p:sp>
        <p:nvSpPr>
          <p:cNvPr id="18" name="Shape 14"/>
          <p:cNvSpPr/>
          <p:nvPr/>
        </p:nvSpPr>
        <p:spPr>
          <a:xfrm>
            <a:off x="0" y="419100"/>
            <a:ext cx="12192000" cy="381000"/>
          </a:xfrm>
          <a:prstGeom prst="rect">
            <a:avLst/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" name="Shape 15"/>
          <p:cNvSpPr/>
          <p:nvPr/>
        </p:nvSpPr>
        <p:spPr>
          <a:xfrm>
            <a:off x="1333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" name="Shape 16"/>
          <p:cNvSpPr/>
          <p:nvPr/>
        </p:nvSpPr>
        <p:spPr>
          <a:xfrm>
            <a:off x="438150" y="466725"/>
            <a:ext cx="11315700" cy="285750"/>
          </a:xfrm>
          <a:prstGeom prst="roundRect">
            <a:avLst>
              <a:gd name="adj" fmla="val 50000"/>
            </a:avLst>
          </a:prstGeom>
          <a:solidFill>
            <a:srgbClr val="282A2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" name="Shape 17"/>
          <p:cNvSpPr/>
          <p:nvPr/>
        </p:nvSpPr>
        <p:spPr>
          <a:xfrm>
            <a:off x="571500" y="552450"/>
            <a:ext cx="114300" cy="1143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" name="Text 18"/>
          <p:cNvSpPr/>
          <p:nvPr/>
        </p:nvSpPr>
        <p:spPr>
          <a:xfrm>
            <a:off x="762000" y="528638"/>
            <a:ext cx="11184255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toolbox24.fr/sessions/inconnue</a:t>
            </a:r>
            <a:endParaRPr lang="en-US" sz="975" dirty="0"/>
          </a:p>
        </p:txBody>
      </p:sp>
      <p:sp>
        <p:nvSpPr>
          <p:cNvPr id="23" name="Shape 19"/>
          <p:cNvSpPr/>
          <p:nvPr/>
        </p:nvSpPr>
        <p:spPr>
          <a:xfrm>
            <a:off x="119062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" name="Shape 20"/>
          <p:cNvSpPr/>
          <p:nvPr/>
        </p:nvSpPr>
        <p:spPr>
          <a:xfrm>
            <a:off x="0" y="800100"/>
            <a:ext cx="12192000" cy="70104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" name="Shape 21"/>
          <p:cNvSpPr/>
          <p:nvPr/>
        </p:nvSpPr>
        <p:spPr>
          <a:xfrm>
            <a:off x="0" y="800100"/>
            <a:ext cx="12192000" cy="7010400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6" name="Text 22"/>
          <p:cNvSpPr/>
          <p:nvPr/>
        </p:nvSpPr>
        <p:spPr>
          <a:xfrm>
            <a:off x="3545205" y="2443163"/>
            <a:ext cx="510159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825" kern="0" spc="116" dirty="0">
                <a:solidFill>
                  <a:srgbClr val="D6323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404 · RESSOURCE INTROUVABLE</a:t>
            </a:r>
            <a:endParaRPr lang="en-US" sz="825" dirty="0"/>
          </a:p>
        </p:txBody>
      </p:sp>
      <p:sp>
        <p:nvSpPr>
          <p:cNvPr id="27" name="Text 23"/>
          <p:cNvSpPr/>
          <p:nvPr/>
        </p:nvSpPr>
        <p:spPr>
          <a:xfrm>
            <a:off x="3545205" y="2747963"/>
            <a:ext cx="5101590" cy="1066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lnSpc>
                <a:spcPct val="90000"/>
              </a:lnSpc>
              <a:buNone/>
            </a:pPr>
            <a:r>
              <a:rPr lang="en-US" sz="9000" b="1" kern="0" spc="-360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4</a:t>
            </a:r>
            <a:r>
              <a:rPr lang="en-US" sz="9000" b="1" kern="0" spc="-360" dirty="0">
                <a:solidFill>
                  <a:srgbClr val="D63232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0</a:t>
            </a:r>
            <a:r>
              <a:rPr lang="en-US" sz="9000" b="1" kern="0" spc="-360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4</a:t>
            </a:r>
            <a:endParaRPr lang="en-US" sz="9000" dirty="0"/>
          </a:p>
        </p:txBody>
      </p:sp>
      <p:sp>
        <p:nvSpPr>
          <p:cNvPr id="28" name="Text 24"/>
          <p:cNvSpPr/>
          <p:nvPr/>
        </p:nvSpPr>
        <p:spPr>
          <a:xfrm>
            <a:off x="3545205" y="4062412"/>
            <a:ext cx="5101590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1950" b="1" kern="0" spc="-39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Cette page n'existe pas (ou plus)</a:t>
            </a:r>
            <a:endParaRPr lang="en-US" sz="1950" dirty="0"/>
          </a:p>
        </p:txBody>
      </p:sp>
      <p:sp>
        <p:nvSpPr>
          <p:cNvPr id="29" name="Text 25"/>
          <p:cNvSpPr/>
          <p:nvPr/>
        </p:nvSpPr>
        <p:spPr>
          <a:xfrm>
            <a:off x="3545205" y="4424363"/>
            <a:ext cx="5101590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L'URL est peut-être mal recopiée, ou la session que vous cherchiez a été archivée. Vous pouvez retourner au catalogue ou contacter le support.</a:t>
            </a:r>
            <a:endParaRPr lang="en-US" sz="975" dirty="0"/>
          </a:p>
        </p:txBody>
      </p:sp>
      <p:sp>
        <p:nvSpPr>
          <p:cNvPr id="30" name="Shape 26"/>
          <p:cNvSpPr/>
          <p:nvPr/>
        </p:nvSpPr>
        <p:spPr>
          <a:xfrm>
            <a:off x="4826943" y="5024438"/>
            <a:ext cx="1001316" cy="304800"/>
          </a:xfrm>
          <a:prstGeom prst="roundRect">
            <a:avLst>
              <a:gd name="adj" fmla="val 21875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1" name="Text 27"/>
          <p:cNvSpPr/>
          <p:nvPr/>
        </p:nvSpPr>
        <p:spPr>
          <a:xfrm>
            <a:off x="4922193" y="5105400"/>
            <a:ext cx="810816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75" b="1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← Catalogue</a:t>
            </a:r>
            <a:endParaRPr lang="en-US" sz="975" dirty="0"/>
          </a:p>
        </p:txBody>
      </p:sp>
      <p:sp>
        <p:nvSpPr>
          <p:cNvPr id="32" name="Shape 28"/>
          <p:cNvSpPr/>
          <p:nvPr/>
        </p:nvSpPr>
        <p:spPr>
          <a:xfrm>
            <a:off x="5923508" y="5024438"/>
            <a:ext cx="1441400" cy="304800"/>
          </a:xfrm>
          <a:prstGeom prst="roundRect">
            <a:avLst>
              <a:gd name="adj" fmla="val 21875"/>
            </a:avLst>
          </a:prstGeom>
          <a:solidFill>
            <a:srgbClr val="131315"/>
          </a:solidFill>
          <a:ln w="9525">
            <a:solidFill>
              <a:srgbClr val="38383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3" name="Text 29"/>
          <p:cNvSpPr/>
          <p:nvPr/>
        </p:nvSpPr>
        <p:spPr>
          <a:xfrm>
            <a:off x="6028283" y="5110163"/>
            <a:ext cx="123185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7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Contacter le support</a:t>
            </a:r>
            <a:endParaRPr lang="en-US" sz="975" dirty="0"/>
          </a:p>
        </p:txBody>
      </p:sp>
      <p:sp>
        <p:nvSpPr>
          <p:cNvPr id="34" name="Shape 30"/>
          <p:cNvSpPr/>
          <p:nvPr/>
        </p:nvSpPr>
        <p:spPr>
          <a:xfrm>
            <a:off x="3619500" y="5634038"/>
            <a:ext cx="4953000" cy="533400"/>
          </a:xfrm>
          <a:prstGeom prst="roundRect">
            <a:avLst>
              <a:gd name="adj" fmla="val 17857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5" name="Text 31"/>
          <p:cNvSpPr/>
          <p:nvPr/>
        </p:nvSpPr>
        <p:spPr>
          <a:xfrm>
            <a:off x="3692366" y="5776913"/>
            <a:ext cx="4807268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750" kern="0" spc="1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ID requête · req_K8M2Pq91X · 14 sept 2026 · 18:54:12 Si l'erreur persiste, transmettez cet ID au support.</a:t>
            </a:r>
            <a:endParaRPr lang="en-US" sz="75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bg>
      <p:bgPr>
        <a:solidFill>
          <a:srgbClr val="E6E5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71450" y="133350"/>
            <a:ext cx="2032695" cy="238125"/>
          </a:xfrm>
          <a:prstGeom prst="roundRect">
            <a:avLst>
              <a:gd name="adj" fmla="val 16000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>
                <a:alpha val="6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276225" y="190500"/>
            <a:ext cx="1899345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kern="0" spc="45" dirty="0">
                <a:solidFill>
                  <a:srgbClr val="6B686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ÉTAT VIDE · PREMIÈRE LOCATION</a:t>
            </a:r>
            <a:endParaRPr lang="en-US" sz="75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2192000" cy="7810500"/>
          </a:xfrm>
          <a:prstGeom prst="roundRect">
            <a:avLst>
              <a:gd name="adj" fmla="val 1220"/>
            </a:avLst>
          </a:prstGeom>
          <a:solidFill>
            <a:srgbClr val="35363A"/>
          </a:solidFill>
          <a:ln/>
          <a:effectLst>
            <a:outerShdw blurRad="762000" dist="2286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12192000" cy="419100"/>
          </a:xfrm>
          <a:prstGeom prst="rect">
            <a:avLst/>
          </a:prstGeom>
          <a:solidFill>
            <a:srgbClr val="202124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133350" y="152400"/>
            <a:ext cx="114300" cy="114300"/>
          </a:xfrm>
          <a:prstGeom prst="ellipse">
            <a:avLst/>
          </a:prstGeom>
          <a:solidFill>
            <a:srgbClr val="FF5F57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323850" y="152400"/>
            <a:ext cx="114300" cy="114300"/>
          </a:xfrm>
          <a:prstGeom prst="ellipse">
            <a:avLst/>
          </a:prstGeom>
          <a:solidFill>
            <a:srgbClr val="FEBC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" name="Shape 6"/>
          <p:cNvSpPr/>
          <p:nvPr/>
        </p:nvSpPr>
        <p:spPr>
          <a:xfrm>
            <a:off x="514350" y="152400"/>
            <a:ext cx="114300" cy="114300"/>
          </a:xfrm>
          <a:prstGeom prst="ellipse">
            <a:avLst/>
          </a:prstGeom>
          <a:solidFill>
            <a:srgbClr val="28C84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" name="Shape 7"/>
          <p:cNvSpPr/>
          <p:nvPr/>
        </p:nvSpPr>
        <p:spPr>
          <a:xfrm>
            <a:off x="800100" y="95250"/>
            <a:ext cx="1143000" cy="323850"/>
          </a:xfrm>
          <a:prstGeom prst="roundRect">
            <a:avLst>
              <a:gd name="adj" fmla="val 23529"/>
            </a:avLst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900" y="323850"/>
            <a:ext cx="76200" cy="95250"/>
          </a:xfrm>
          <a:prstGeom prst="rect">
            <a:avLst/>
          </a:prstGeom>
        </p:spPr>
      </p:pic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1943100" y="323850"/>
            <a:ext cx="76200" cy="95250"/>
          </a:xfrm>
          <a:prstGeom prst="rect">
            <a:avLst/>
          </a:prstGeom>
        </p:spPr>
      </p:pic>
      <p:sp>
        <p:nvSpPr>
          <p:cNvPr id="12" name="Shape 8"/>
          <p:cNvSpPr/>
          <p:nvPr/>
        </p:nvSpPr>
        <p:spPr>
          <a:xfrm>
            <a:off x="914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" name="Text 9"/>
          <p:cNvSpPr/>
          <p:nvPr/>
        </p:nvSpPr>
        <p:spPr>
          <a:xfrm>
            <a:off x="1123950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Mes locations</a:t>
            </a:r>
            <a:endParaRPr lang="en-US" sz="900" dirty="0"/>
          </a:p>
        </p:txBody>
      </p:sp>
      <p:sp>
        <p:nvSpPr>
          <p:cNvPr id="14" name="Shape 10"/>
          <p:cNvSpPr/>
          <p:nvPr/>
        </p:nvSpPr>
        <p:spPr>
          <a:xfrm>
            <a:off x="2057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" name="Text 11"/>
          <p:cNvSpPr/>
          <p:nvPr/>
        </p:nvSpPr>
        <p:spPr>
          <a:xfrm>
            <a:off x="2266950" y="180975"/>
            <a:ext cx="94863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Stripe Dashboard</a:t>
            </a:r>
            <a:endParaRPr lang="en-US" sz="900" dirty="0"/>
          </a:p>
        </p:txBody>
      </p:sp>
      <p:sp>
        <p:nvSpPr>
          <p:cNvPr id="16" name="Shape 12"/>
          <p:cNvSpPr/>
          <p:nvPr/>
        </p:nvSpPr>
        <p:spPr>
          <a:xfrm>
            <a:off x="336798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" name="Text 13"/>
          <p:cNvSpPr/>
          <p:nvPr/>
        </p:nvSpPr>
        <p:spPr>
          <a:xfrm>
            <a:off x="3577530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Notion</a:t>
            </a:r>
            <a:endParaRPr lang="en-US" sz="900" dirty="0"/>
          </a:p>
        </p:txBody>
      </p:sp>
      <p:sp>
        <p:nvSpPr>
          <p:cNvPr id="18" name="Shape 14"/>
          <p:cNvSpPr/>
          <p:nvPr/>
        </p:nvSpPr>
        <p:spPr>
          <a:xfrm>
            <a:off x="0" y="419100"/>
            <a:ext cx="12192000" cy="381000"/>
          </a:xfrm>
          <a:prstGeom prst="rect">
            <a:avLst/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" name="Shape 15"/>
          <p:cNvSpPr/>
          <p:nvPr/>
        </p:nvSpPr>
        <p:spPr>
          <a:xfrm>
            <a:off x="1333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" name="Shape 16"/>
          <p:cNvSpPr/>
          <p:nvPr/>
        </p:nvSpPr>
        <p:spPr>
          <a:xfrm>
            <a:off x="438150" y="466725"/>
            <a:ext cx="11315700" cy="285750"/>
          </a:xfrm>
          <a:prstGeom prst="roundRect">
            <a:avLst>
              <a:gd name="adj" fmla="val 50000"/>
            </a:avLst>
          </a:prstGeom>
          <a:solidFill>
            <a:srgbClr val="282A2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" name="Shape 17"/>
          <p:cNvSpPr/>
          <p:nvPr/>
        </p:nvSpPr>
        <p:spPr>
          <a:xfrm>
            <a:off x="571500" y="552450"/>
            <a:ext cx="114300" cy="1143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" name="Text 18"/>
          <p:cNvSpPr/>
          <p:nvPr/>
        </p:nvSpPr>
        <p:spPr>
          <a:xfrm>
            <a:off x="762000" y="528638"/>
            <a:ext cx="11184255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toolbox24.fr/mes-locations</a:t>
            </a:r>
            <a:endParaRPr lang="en-US" sz="975" dirty="0"/>
          </a:p>
        </p:txBody>
      </p:sp>
      <p:sp>
        <p:nvSpPr>
          <p:cNvPr id="23" name="Shape 19"/>
          <p:cNvSpPr/>
          <p:nvPr/>
        </p:nvSpPr>
        <p:spPr>
          <a:xfrm>
            <a:off x="119062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" name="Shape 20"/>
          <p:cNvSpPr/>
          <p:nvPr/>
        </p:nvSpPr>
        <p:spPr>
          <a:xfrm>
            <a:off x="0" y="800100"/>
            <a:ext cx="12192000" cy="70104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" name="Shape 21"/>
          <p:cNvSpPr/>
          <p:nvPr/>
        </p:nvSpPr>
        <p:spPr>
          <a:xfrm>
            <a:off x="0" y="800100"/>
            <a:ext cx="12192000" cy="7010400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6" name="Shape 22"/>
          <p:cNvSpPr/>
          <p:nvPr/>
        </p:nvSpPr>
        <p:spPr>
          <a:xfrm>
            <a:off x="0" y="1714500"/>
            <a:ext cx="1219200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7" name="Text 23"/>
          <p:cNvSpPr/>
          <p:nvPr/>
        </p:nvSpPr>
        <p:spPr>
          <a:xfrm>
            <a:off x="266700" y="1066800"/>
            <a:ext cx="391448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MES LOCATIONS · 0 RÉSULTAT</a:t>
            </a:r>
            <a:endParaRPr lang="en-US" sz="750" dirty="0"/>
          </a:p>
        </p:txBody>
      </p:sp>
      <p:sp>
        <p:nvSpPr>
          <p:cNvPr id="28" name="Text 24"/>
          <p:cNvSpPr/>
          <p:nvPr/>
        </p:nvSpPr>
        <p:spPr>
          <a:xfrm>
            <a:off x="266700" y="1247775"/>
            <a:ext cx="3914489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kern="0" spc="-42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Aucune location pour l'instant</a:t>
            </a:r>
            <a:endParaRPr lang="en-US" sz="2100" dirty="0"/>
          </a:p>
        </p:txBody>
      </p:sp>
      <p:sp>
        <p:nvSpPr>
          <p:cNvPr id="29" name="Shape 25"/>
          <p:cNvSpPr/>
          <p:nvPr/>
        </p:nvSpPr>
        <p:spPr>
          <a:xfrm>
            <a:off x="5619750" y="3518595"/>
            <a:ext cx="952500" cy="952500"/>
          </a:xfrm>
          <a:prstGeom prst="ellipse">
            <a:avLst/>
          </a:prstGeom>
          <a:solidFill>
            <a:srgbClr val="131315"/>
          </a:solidFill>
          <a:ln w="9525">
            <a:solidFill>
              <a:srgbClr val="38383D"/>
            </a:solidFill>
            <a:prstDash val="dash"/>
          </a:ln>
        </p:spPr>
        <p:txBody>
          <a:bodyPr/>
          <a:lstStyle/>
          <a:p>
            <a:endParaRPr lang="fr-FR"/>
          </a:p>
        </p:txBody>
      </p:sp>
      <p:pic>
        <p:nvPicPr>
          <p:cNvPr id="30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24550" y="3823395"/>
            <a:ext cx="342900" cy="342900"/>
          </a:xfrm>
          <a:prstGeom prst="rect">
            <a:avLst/>
          </a:prstGeom>
        </p:spPr>
      </p:pic>
      <p:sp>
        <p:nvSpPr>
          <p:cNvPr id="31" name="Text 26"/>
          <p:cNvSpPr/>
          <p:nvPr/>
        </p:nvSpPr>
        <p:spPr>
          <a:xfrm>
            <a:off x="3839527" y="4680645"/>
            <a:ext cx="4512945" cy="23514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350" b="1" kern="0" spc="-13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Première location ?</a:t>
            </a:r>
            <a:endParaRPr lang="en-US" sz="1350" dirty="0"/>
          </a:p>
        </p:txBody>
      </p:sp>
      <p:sp>
        <p:nvSpPr>
          <p:cNvPr id="32" name="Text 27"/>
          <p:cNvSpPr/>
          <p:nvPr/>
        </p:nvSpPr>
        <p:spPr>
          <a:xfrm>
            <a:off x="3839527" y="4953893"/>
            <a:ext cx="4512945" cy="595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Ouvrez le catalogue, choisissez l'outil dont vous avez besoin et un créneau. La récupération se fait sur site en 5 minutes — vous serez guidé pas à pas.</a:t>
            </a:r>
            <a:endParaRPr lang="en-US" sz="975" dirty="0"/>
          </a:p>
        </p:txBody>
      </p:sp>
      <p:sp>
        <p:nvSpPr>
          <p:cNvPr id="33" name="Shape 28"/>
          <p:cNvSpPr/>
          <p:nvPr/>
        </p:nvSpPr>
        <p:spPr>
          <a:xfrm>
            <a:off x="5176093" y="5720655"/>
            <a:ext cx="1839813" cy="371475"/>
          </a:xfrm>
          <a:prstGeom prst="roundRect">
            <a:avLst>
              <a:gd name="adj" fmla="val 17949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4" name="Text 29"/>
          <p:cNvSpPr/>
          <p:nvPr/>
        </p:nvSpPr>
        <p:spPr>
          <a:xfrm>
            <a:off x="5347543" y="5834955"/>
            <a:ext cx="1496913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75" b="1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Découvrir le catalogue →</a:t>
            </a:r>
            <a:endParaRPr lang="en-US" sz="975" dirty="0"/>
          </a:p>
        </p:txBody>
      </p:sp>
      <p:sp>
        <p:nvSpPr>
          <p:cNvPr id="35" name="Text 30"/>
          <p:cNvSpPr/>
          <p:nvPr/>
        </p:nvSpPr>
        <p:spPr>
          <a:xfrm>
            <a:off x="3839527" y="6225480"/>
            <a:ext cx="4512945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825" kern="0" spc="17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Vous avez besoin d'aide ?</a:t>
            </a: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Contactez le support</a:t>
            </a:r>
            <a:endParaRPr lang="en-US" sz="825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bg>
      <p:bgPr>
        <a:solidFill>
          <a:srgbClr val="E6E5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71450" y="133350"/>
            <a:ext cx="1655564" cy="238125"/>
          </a:xfrm>
          <a:prstGeom prst="roundRect">
            <a:avLst>
              <a:gd name="adj" fmla="val 16000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>
                <a:alpha val="6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276225" y="190500"/>
            <a:ext cx="1522214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kern="0" spc="45" dirty="0">
                <a:solidFill>
                  <a:srgbClr val="6B686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CGU · SCORING &amp; CAPTURE</a:t>
            </a:r>
            <a:endParaRPr lang="en-US" sz="75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2192000" cy="7810500"/>
          </a:xfrm>
          <a:prstGeom prst="roundRect">
            <a:avLst>
              <a:gd name="adj" fmla="val 1220"/>
            </a:avLst>
          </a:prstGeom>
          <a:solidFill>
            <a:srgbClr val="35363A"/>
          </a:solidFill>
          <a:ln/>
          <a:effectLst>
            <a:outerShdw blurRad="762000" dist="2286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12192000" cy="419100"/>
          </a:xfrm>
          <a:prstGeom prst="rect">
            <a:avLst/>
          </a:prstGeom>
          <a:solidFill>
            <a:srgbClr val="202124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133350" y="152400"/>
            <a:ext cx="114300" cy="114300"/>
          </a:xfrm>
          <a:prstGeom prst="ellipse">
            <a:avLst/>
          </a:prstGeom>
          <a:solidFill>
            <a:srgbClr val="FF5F57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323850" y="152400"/>
            <a:ext cx="114300" cy="114300"/>
          </a:xfrm>
          <a:prstGeom prst="ellipse">
            <a:avLst/>
          </a:prstGeom>
          <a:solidFill>
            <a:srgbClr val="FEBC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" name="Shape 6"/>
          <p:cNvSpPr/>
          <p:nvPr/>
        </p:nvSpPr>
        <p:spPr>
          <a:xfrm>
            <a:off x="514350" y="152400"/>
            <a:ext cx="114300" cy="114300"/>
          </a:xfrm>
          <a:prstGeom prst="ellipse">
            <a:avLst/>
          </a:prstGeom>
          <a:solidFill>
            <a:srgbClr val="28C84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" name="Shape 7"/>
          <p:cNvSpPr/>
          <p:nvPr/>
        </p:nvSpPr>
        <p:spPr>
          <a:xfrm>
            <a:off x="800100" y="95250"/>
            <a:ext cx="1143000" cy="323850"/>
          </a:xfrm>
          <a:prstGeom prst="roundRect">
            <a:avLst>
              <a:gd name="adj" fmla="val 23529"/>
            </a:avLst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900" y="323850"/>
            <a:ext cx="76200" cy="95250"/>
          </a:xfrm>
          <a:prstGeom prst="rect">
            <a:avLst/>
          </a:prstGeom>
        </p:spPr>
      </p:pic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1943100" y="323850"/>
            <a:ext cx="76200" cy="95250"/>
          </a:xfrm>
          <a:prstGeom prst="rect">
            <a:avLst/>
          </a:prstGeom>
        </p:spPr>
      </p:pic>
      <p:sp>
        <p:nvSpPr>
          <p:cNvPr id="12" name="Shape 8"/>
          <p:cNvSpPr/>
          <p:nvPr/>
        </p:nvSpPr>
        <p:spPr>
          <a:xfrm>
            <a:off x="914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" name="Text 9"/>
          <p:cNvSpPr/>
          <p:nvPr/>
        </p:nvSpPr>
        <p:spPr>
          <a:xfrm>
            <a:off x="1123950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CGU</a:t>
            </a:r>
            <a:endParaRPr lang="en-US" sz="900" dirty="0"/>
          </a:p>
        </p:txBody>
      </p:sp>
      <p:sp>
        <p:nvSpPr>
          <p:cNvPr id="14" name="Shape 10"/>
          <p:cNvSpPr/>
          <p:nvPr/>
        </p:nvSpPr>
        <p:spPr>
          <a:xfrm>
            <a:off x="2057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" name="Text 11"/>
          <p:cNvSpPr/>
          <p:nvPr/>
        </p:nvSpPr>
        <p:spPr>
          <a:xfrm>
            <a:off x="2266950" y="180975"/>
            <a:ext cx="94863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Stripe Dashboard</a:t>
            </a:r>
            <a:endParaRPr lang="en-US" sz="900" dirty="0"/>
          </a:p>
        </p:txBody>
      </p:sp>
      <p:sp>
        <p:nvSpPr>
          <p:cNvPr id="16" name="Shape 12"/>
          <p:cNvSpPr/>
          <p:nvPr/>
        </p:nvSpPr>
        <p:spPr>
          <a:xfrm>
            <a:off x="336798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" name="Text 13"/>
          <p:cNvSpPr/>
          <p:nvPr/>
        </p:nvSpPr>
        <p:spPr>
          <a:xfrm>
            <a:off x="3577530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Notion</a:t>
            </a:r>
            <a:endParaRPr lang="en-US" sz="900" dirty="0"/>
          </a:p>
        </p:txBody>
      </p:sp>
      <p:sp>
        <p:nvSpPr>
          <p:cNvPr id="18" name="Shape 14"/>
          <p:cNvSpPr/>
          <p:nvPr/>
        </p:nvSpPr>
        <p:spPr>
          <a:xfrm>
            <a:off x="0" y="419100"/>
            <a:ext cx="12192000" cy="381000"/>
          </a:xfrm>
          <a:prstGeom prst="rect">
            <a:avLst/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" name="Shape 15"/>
          <p:cNvSpPr/>
          <p:nvPr/>
        </p:nvSpPr>
        <p:spPr>
          <a:xfrm>
            <a:off x="1333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" name="Shape 16"/>
          <p:cNvSpPr/>
          <p:nvPr/>
        </p:nvSpPr>
        <p:spPr>
          <a:xfrm>
            <a:off x="438150" y="466725"/>
            <a:ext cx="11315700" cy="285750"/>
          </a:xfrm>
          <a:prstGeom prst="roundRect">
            <a:avLst>
              <a:gd name="adj" fmla="val 50000"/>
            </a:avLst>
          </a:prstGeom>
          <a:solidFill>
            <a:srgbClr val="282A2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" name="Shape 17"/>
          <p:cNvSpPr/>
          <p:nvPr/>
        </p:nvSpPr>
        <p:spPr>
          <a:xfrm>
            <a:off x="571500" y="552450"/>
            <a:ext cx="114300" cy="1143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" name="Text 18"/>
          <p:cNvSpPr/>
          <p:nvPr/>
        </p:nvSpPr>
        <p:spPr>
          <a:xfrm>
            <a:off x="762000" y="528638"/>
            <a:ext cx="11184255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toolbox24.fr/cgu</a:t>
            </a:r>
            <a:endParaRPr lang="en-US" sz="975" dirty="0"/>
          </a:p>
        </p:txBody>
      </p:sp>
      <p:sp>
        <p:nvSpPr>
          <p:cNvPr id="23" name="Shape 19"/>
          <p:cNvSpPr/>
          <p:nvPr/>
        </p:nvSpPr>
        <p:spPr>
          <a:xfrm>
            <a:off x="119062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" name="Shape 20"/>
          <p:cNvSpPr/>
          <p:nvPr/>
        </p:nvSpPr>
        <p:spPr>
          <a:xfrm>
            <a:off x="0" y="800100"/>
            <a:ext cx="12192000" cy="70104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" name="Shape 21"/>
          <p:cNvSpPr/>
          <p:nvPr/>
        </p:nvSpPr>
        <p:spPr>
          <a:xfrm>
            <a:off x="0" y="800100"/>
            <a:ext cx="12049125" cy="7010400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6" name="Text 22"/>
          <p:cNvSpPr/>
          <p:nvPr/>
        </p:nvSpPr>
        <p:spPr>
          <a:xfrm>
            <a:off x="2671763" y="1181100"/>
            <a:ext cx="6906768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← Toolbox24</a:t>
            </a:r>
            <a:endParaRPr lang="en-US" sz="825" dirty="0"/>
          </a:p>
        </p:txBody>
      </p:sp>
      <p:sp>
        <p:nvSpPr>
          <p:cNvPr id="27" name="Text 23"/>
          <p:cNvSpPr/>
          <p:nvPr/>
        </p:nvSpPr>
        <p:spPr>
          <a:xfrm>
            <a:off x="2671763" y="1428750"/>
            <a:ext cx="6906768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DOCUMENT LÉGAL · V3.2 · ENTRÉE EN VIGUEUR 01.06.2026</a:t>
            </a:r>
            <a:endParaRPr lang="en-US" sz="750" dirty="0"/>
          </a:p>
        </p:txBody>
      </p:sp>
      <p:sp>
        <p:nvSpPr>
          <p:cNvPr id="28" name="Text 24"/>
          <p:cNvSpPr/>
          <p:nvPr/>
        </p:nvSpPr>
        <p:spPr>
          <a:xfrm>
            <a:off x="2671763" y="1647825"/>
            <a:ext cx="6906768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400" b="1" kern="0" spc="-60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Conditions générales d'utilisation</a:t>
            </a:r>
            <a:endParaRPr lang="en-US" sz="2400" dirty="0"/>
          </a:p>
        </p:txBody>
      </p:sp>
      <p:sp>
        <p:nvSpPr>
          <p:cNvPr id="29" name="Text 25"/>
          <p:cNvSpPr/>
          <p:nvPr/>
        </p:nvSpPr>
        <p:spPr>
          <a:xfrm>
            <a:off x="2671763" y="2324100"/>
            <a:ext cx="1947565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SOMMAIRE</a:t>
            </a:r>
            <a:endParaRPr lang="en-US" sz="750" dirty="0"/>
          </a:p>
        </p:txBody>
      </p:sp>
      <p:sp>
        <p:nvSpPr>
          <p:cNvPr id="30" name="Text 26"/>
          <p:cNvSpPr/>
          <p:nvPr/>
        </p:nvSpPr>
        <p:spPr>
          <a:xfrm>
            <a:off x="2671763" y="2571750"/>
            <a:ext cx="1947565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1. Objet et acceptation</a:t>
            </a:r>
            <a:endParaRPr lang="en-US" sz="900" dirty="0"/>
          </a:p>
        </p:txBody>
      </p:sp>
      <p:sp>
        <p:nvSpPr>
          <p:cNvPr id="31" name="Text 27"/>
          <p:cNvSpPr/>
          <p:nvPr/>
        </p:nvSpPr>
        <p:spPr>
          <a:xfrm>
            <a:off x="2671763" y="2847975"/>
            <a:ext cx="1947565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2. Définitions</a:t>
            </a:r>
            <a:endParaRPr lang="en-US" sz="900" dirty="0"/>
          </a:p>
        </p:txBody>
      </p:sp>
      <p:sp>
        <p:nvSpPr>
          <p:cNvPr id="32" name="Text 28"/>
          <p:cNvSpPr/>
          <p:nvPr/>
        </p:nvSpPr>
        <p:spPr>
          <a:xfrm>
            <a:off x="2671763" y="3124200"/>
            <a:ext cx="1947565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3. Inscription et compte</a:t>
            </a:r>
            <a:endParaRPr lang="en-US" sz="900" dirty="0"/>
          </a:p>
        </p:txBody>
      </p:sp>
      <p:sp>
        <p:nvSpPr>
          <p:cNvPr id="33" name="Text 29"/>
          <p:cNvSpPr/>
          <p:nvPr/>
        </p:nvSpPr>
        <p:spPr>
          <a:xfrm>
            <a:off x="2671763" y="3400425"/>
            <a:ext cx="1947565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4. Fonctionnement du service</a:t>
            </a:r>
            <a:endParaRPr lang="en-US" sz="900" dirty="0"/>
          </a:p>
        </p:txBody>
      </p:sp>
      <p:sp>
        <p:nvSpPr>
          <p:cNvPr id="34" name="Text 30"/>
          <p:cNvSpPr/>
          <p:nvPr/>
        </p:nvSpPr>
        <p:spPr>
          <a:xfrm>
            <a:off x="2671763" y="3676650"/>
            <a:ext cx="1947565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5. Tarifs et caution</a:t>
            </a:r>
            <a:endParaRPr lang="en-US" sz="900" dirty="0"/>
          </a:p>
        </p:txBody>
      </p:sp>
      <p:sp>
        <p:nvSpPr>
          <p:cNvPr id="35" name="Text 31"/>
          <p:cNvSpPr/>
          <p:nvPr/>
        </p:nvSpPr>
        <p:spPr>
          <a:xfrm>
            <a:off x="2671763" y="3952875"/>
            <a:ext cx="1947565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D63232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6. Restitution &amp; scoring</a:t>
            </a:r>
            <a:endParaRPr lang="en-US" sz="900" dirty="0"/>
          </a:p>
        </p:txBody>
      </p:sp>
      <p:sp>
        <p:nvSpPr>
          <p:cNvPr id="36" name="Text 32"/>
          <p:cNvSpPr/>
          <p:nvPr/>
        </p:nvSpPr>
        <p:spPr>
          <a:xfrm>
            <a:off x="2671763" y="4229100"/>
            <a:ext cx="1947565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7. Capture de caution</a:t>
            </a:r>
            <a:endParaRPr lang="en-US" sz="900" dirty="0"/>
          </a:p>
        </p:txBody>
      </p:sp>
      <p:sp>
        <p:nvSpPr>
          <p:cNvPr id="37" name="Text 33"/>
          <p:cNvSpPr/>
          <p:nvPr/>
        </p:nvSpPr>
        <p:spPr>
          <a:xfrm>
            <a:off x="2671763" y="4505325"/>
            <a:ext cx="1947565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8. Responsabilités</a:t>
            </a:r>
            <a:endParaRPr lang="en-US" sz="900" dirty="0"/>
          </a:p>
        </p:txBody>
      </p:sp>
      <p:sp>
        <p:nvSpPr>
          <p:cNvPr id="38" name="Text 34"/>
          <p:cNvSpPr/>
          <p:nvPr/>
        </p:nvSpPr>
        <p:spPr>
          <a:xfrm>
            <a:off x="2671763" y="4781550"/>
            <a:ext cx="1947565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9. Données personnelles</a:t>
            </a:r>
            <a:endParaRPr lang="en-US" sz="900" dirty="0"/>
          </a:p>
        </p:txBody>
      </p:sp>
      <p:sp>
        <p:nvSpPr>
          <p:cNvPr id="39" name="Text 35"/>
          <p:cNvSpPr/>
          <p:nvPr/>
        </p:nvSpPr>
        <p:spPr>
          <a:xfrm>
            <a:off x="2671763" y="5057775"/>
            <a:ext cx="1947565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10. Litiges &amp; médiation</a:t>
            </a:r>
            <a:endParaRPr lang="en-US" sz="900" dirty="0"/>
          </a:p>
        </p:txBody>
      </p:sp>
      <p:sp>
        <p:nvSpPr>
          <p:cNvPr id="40" name="Text 36"/>
          <p:cNvSpPr/>
          <p:nvPr/>
        </p:nvSpPr>
        <p:spPr>
          <a:xfrm>
            <a:off x="4886027" y="2324100"/>
            <a:ext cx="4626075" cy="31328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70000"/>
              </a:lnSpc>
              <a:buNone/>
            </a:pPr>
            <a:r>
              <a:rPr lang="en-US" sz="127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6. Restitution &amp; scoring</a:t>
            </a:r>
            <a:endParaRPr lang="en-US" sz="1275" dirty="0"/>
          </a:p>
        </p:txBody>
      </p:sp>
      <p:sp>
        <p:nvSpPr>
          <p:cNvPr id="41" name="Text 37"/>
          <p:cNvSpPr/>
          <p:nvPr/>
        </p:nvSpPr>
        <p:spPr>
          <a:xfrm>
            <a:off x="4886027" y="2761208"/>
            <a:ext cx="4626075" cy="9447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70000"/>
              </a:lnSpc>
              <a:buNone/>
            </a:pPr>
            <a:r>
              <a:rPr lang="en-US" sz="105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Toute restitution donne lieu à une analyse multi-signal automatisée par notre moteur de scoring (capteurs casier, vision IA des photos avant/après, RFID matériel, vidéo continue). Le résultat se traduit par une décision :</a:t>
            </a:r>
            <a:endParaRPr lang="en-US" sz="1050" dirty="0"/>
          </a:p>
        </p:txBody>
      </p:sp>
      <p:sp>
        <p:nvSpPr>
          <p:cNvPr id="42" name="Text 38"/>
          <p:cNvSpPr/>
          <p:nvPr/>
        </p:nvSpPr>
        <p:spPr>
          <a:xfrm>
            <a:off x="5013027" y="3801219"/>
            <a:ext cx="4492217" cy="26476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101600" indent="-101600" algn="l">
              <a:lnSpc>
                <a:spcPct val="170000"/>
              </a:lnSpc>
              <a:buSzPct val="100000"/>
              <a:buChar char="•"/>
            </a:pPr>
            <a:r>
              <a:rPr lang="en-US" sz="1050" b="1" dirty="0">
                <a:solidFill>
                  <a:srgbClr val="4ADE8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VERT</a:t>
            </a:r>
            <a:r>
              <a:rPr lang="en-US" sz="105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· libération automatique de la caution sous 24-72h</a:t>
            </a:r>
            <a:endParaRPr lang="en-US" sz="1050" dirty="0"/>
          </a:p>
        </p:txBody>
      </p:sp>
      <p:sp>
        <p:nvSpPr>
          <p:cNvPr id="43" name="Text 39"/>
          <p:cNvSpPr/>
          <p:nvPr/>
        </p:nvSpPr>
        <p:spPr>
          <a:xfrm>
            <a:off x="5013027" y="4027884"/>
            <a:ext cx="4492217" cy="26476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101600" indent="-101600" algn="l">
              <a:lnSpc>
                <a:spcPct val="170000"/>
              </a:lnSpc>
              <a:buSzPct val="100000"/>
              <a:buChar char="•"/>
            </a:pPr>
            <a:r>
              <a:rPr lang="en-US" sz="1050" b="1" dirty="0">
                <a:solidFill>
                  <a:srgbClr val="F5A62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ORANGE</a:t>
            </a:r>
            <a:r>
              <a:rPr lang="en-US" sz="105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· vérification par un opérateur sous 4h ouvrées</a:t>
            </a:r>
            <a:endParaRPr lang="en-US" sz="1050" dirty="0"/>
          </a:p>
        </p:txBody>
      </p:sp>
      <p:sp>
        <p:nvSpPr>
          <p:cNvPr id="44" name="Text 40"/>
          <p:cNvSpPr/>
          <p:nvPr/>
        </p:nvSpPr>
        <p:spPr>
          <a:xfrm>
            <a:off x="5013027" y="4254550"/>
            <a:ext cx="4492217" cy="26476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101600" indent="-101600" algn="l">
              <a:lnSpc>
                <a:spcPct val="170000"/>
              </a:lnSpc>
              <a:buSzPct val="100000"/>
              <a:buChar char="•"/>
            </a:pPr>
            <a:r>
              <a:rPr lang="en-US" sz="1050" b="1" dirty="0">
                <a:solidFill>
                  <a:srgbClr val="D63232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ROUGE</a:t>
            </a:r>
            <a:r>
              <a:rPr lang="en-US" sz="105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· vérification physique sur site sous 24h</a:t>
            </a:r>
            <a:endParaRPr lang="en-US" sz="1050" dirty="0"/>
          </a:p>
        </p:txBody>
      </p:sp>
      <p:sp>
        <p:nvSpPr>
          <p:cNvPr id="45" name="Text 41"/>
          <p:cNvSpPr/>
          <p:nvPr/>
        </p:nvSpPr>
        <p:spPr>
          <a:xfrm>
            <a:off x="4886027" y="4614565"/>
            <a:ext cx="4626075" cy="9447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70000"/>
              </a:lnSpc>
              <a:buNone/>
            </a:pPr>
            <a:r>
              <a:rPr lang="en-US" sz="105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Vous disposez d'un droit de contestation de 14 jours calendaires à compter de la décision opérateur. La contestation se fait depuis l'espace client (rubrique « Mes locations » → « Ouvrir un litige »). Notre médiateur statue sous 30 jours.</a:t>
            </a:r>
            <a:endParaRPr lang="en-US" sz="1050" dirty="0"/>
          </a:p>
        </p:txBody>
      </p:sp>
      <p:sp>
        <p:nvSpPr>
          <p:cNvPr id="46" name="Text 42"/>
          <p:cNvSpPr/>
          <p:nvPr/>
        </p:nvSpPr>
        <p:spPr>
          <a:xfrm>
            <a:off x="4886027" y="5654576"/>
            <a:ext cx="4626075" cy="7180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70000"/>
              </a:lnSpc>
              <a:buNone/>
            </a:pPr>
            <a:r>
              <a:rPr lang="en-US" sz="105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Le signalement spontané d'un incident</a:t>
            </a:r>
            <a:r>
              <a:rPr lang="en-US" sz="1050" i="1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au moment </a:t>
            </a:r>
            <a:r>
              <a:rPr lang="en-US" sz="105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 la restitution est neutre dans le scoring et fortement encouragé : nous préférons être prévenus que de découvrir l'anomalie.</a:t>
            </a:r>
            <a:endParaRPr lang="en-US" sz="1050" dirty="0"/>
          </a:p>
        </p:txBody>
      </p:sp>
      <p:sp>
        <p:nvSpPr>
          <p:cNvPr id="47" name="Text 43"/>
          <p:cNvSpPr/>
          <p:nvPr/>
        </p:nvSpPr>
        <p:spPr>
          <a:xfrm>
            <a:off x="4886027" y="6601271"/>
            <a:ext cx="4626075" cy="31328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70000"/>
              </a:lnSpc>
              <a:buNone/>
            </a:pPr>
            <a:r>
              <a:rPr lang="en-US" sz="127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7. Capture de caution</a:t>
            </a:r>
            <a:endParaRPr lang="en-US" sz="1275" dirty="0"/>
          </a:p>
        </p:txBody>
      </p:sp>
      <p:sp>
        <p:nvSpPr>
          <p:cNvPr id="48" name="Text 44"/>
          <p:cNvSpPr/>
          <p:nvPr/>
        </p:nvSpPr>
        <p:spPr>
          <a:xfrm>
            <a:off x="4886027" y="7038380"/>
            <a:ext cx="4626075" cy="7180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70000"/>
              </a:lnSpc>
              <a:buNone/>
            </a:pPr>
            <a:r>
              <a:rPr lang="en-US" sz="105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La caution est</a:t>
            </a:r>
            <a:r>
              <a:rPr lang="en-US" sz="1050" i="1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pré-autorisée </a:t>
            </a:r>
            <a:r>
              <a:rPr lang="en-US" sz="105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au moment de la réservation, jamais débitée. Une capture (totale ou partielle) ne peut intervenir que dans les cas suivants :</a:t>
            </a:r>
            <a:endParaRPr lang="en-US" sz="1050" dirty="0"/>
          </a:p>
        </p:txBody>
      </p:sp>
      <p:sp>
        <p:nvSpPr>
          <p:cNvPr id="49" name="Text 45"/>
          <p:cNvSpPr/>
          <p:nvPr/>
        </p:nvSpPr>
        <p:spPr>
          <a:xfrm>
            <a:off x="4914602" y="7851725"/>
            <a:ext cx="4590642" cy="26476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200025" indent="-200025" algn="l">
              <a:lnSpc>
                <a:spcPct val="170000"/>
              </a:lnSpc>
              <a:buSzPct val="100000"/>
              <a:buFont typeface="+mj-lt"/>
              <a:buAutoNum type="arabicPeriod"/>
              <a:tabLst>
                <a:tab pos="200025" algn="l"/>
              </a:tabLst>
            </a:pPr>
            <a:r>
              <a:rPr lang="en-US" sz="105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Détérioration ou casse établie de l'outil</a:t>
            </a:r>
            <a:endParaRPr lang="en-US" sz="1050" dirty="0"/>
          </a:p>
        </p:txBody>
      </p:sp>
      <p:sp>
        <p:nvSpPr>
          <p:cNvPr id="50" name="Text 46"/>
          <p:cNvSpPr/>
          <p:nvPr/>
        </p:nvSpPr>
        <p:spPr>
          <a:xfrm>
            <a:off x="4914602" y="8078391"/>
            <a:ext cx="4590642" cy="26476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200025" indent="-200025" algn="l">
              <a:lnSpc>
                <a:spcPct val="170000"/>
              </a:lnSpc>
              <a:buSzPct val="100000"/>
              <a:buFont typeface="+mj-lt"/>
              <a:buAutoNum type="arabicPeriod" startAt="2"/>
              <a:tabLst>
                <a:tab pos="200025" algn="l"/>
              </a:tabLst>
            </a:pPr>
            <a:r>
              <a:rPr lang="en-US" sz="105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Perte d'accessoires (forets, lames, batteries…)</a:t>
            </a:r>
            <a:endParaRPr lang="en-US" sz="1050" dirty="0"/>
          </a:p>
        </p:txBody>
      </p:sp>
      <p:sp>
        <p:nvSpPr>
          <p:cNvPr id="51" name="Text 47"/>
          <p:cNvSpPr/>
          <p:nvPr/>
        </p:nvSpPr>
        <p:spPr>
          <a:xfrm>
            <a:off x="4914602" y="8305056"/>
            <a:ext cx="4590642" cy="26476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200025" indent="-200025" algn="l">
              <a:lnSpc>
                <a:spcPct val="170000"/>
              </a:lnSpc>
              <a:buSzPct val="100000"/>
              <a:buFont typeface="+mj-lt"/>
              <a:buAutoNum type="arabicPeriod" startAt="3"/>
              <a:tabLst>
                <a:tab pos="200025" algn="l"/>
              </a:tabLst>
            </a:pPr>
            <a:r>
              <a:rPr lang="en-US" sz="105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Restitution incomplète ou hors créneau prolongé sans contact</a:t>
            </a:r>
            <a:endParaRPr lang="en-US" sz="1050" dirty="0"/>
          </a:p>
        </p:txBody>
      </p:sp>
      <p:sp>
        <p:nvSpPr>
          <p:cNvPr id="52" name="Text 48"/>
          <p:cNvSpPr/>
          <p:nvPr/>
        </p:nvSpPr>
        <p:spPr>
          <a:xfrm>
            <a:off x="4914602" y="8531721"/>
            <a:ext cx="4590642" cy="26476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200025" indent="-200025" algn="l">
              <a:lnSpc>
                <a:spcPct val="170000"/>
              </a:lnSpc>
              <a:buSzPct val="100000"/>
              <a:buFont typeface="+mj-lt"/>
              <a:buAutoNum type="arabicPeriod" startAt="4"/>
              <a:tabLst>
                <a:tab pos="200025" algn="l"/>
              </a:tabLst>
            </a:pPr>
            <a:r>
              <a:rPr lang="en-US" sz="105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Frais de nettoyage exceptionnels</a:t>
            </a:r>
            <a:endParaRPr lang="en-US" sz="10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5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71450" y="133350"/>
            <a:ext cx="1529804" cy="238125"/>
          </a:xfrm>
          <a:prstGeom prst="roundRect">
            <a:avLst>
              <a:gd name="adj" fmla="val 16000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>
                <a:alpha val="6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276225" y="190500"/>
            <a:ext cx="1396454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kern="0" spc="45" dirty="0">
                <a:solidFill>
                  <a:srgbClr val="6B686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ONBOARDING · 4 ÉTAPES</a:t>
            </a:r>
            <a:endParaRPr lang="en-US" sz="75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2192000" cy="7810500"/>
          </a:xfrm>
          <a:prstGeom prst="roundRect">
            <a:avLst>
              <a:gd name="adj" fmla="val 1220"/>
            </a:avLst>
          </a:prstGeom>
          <a:solidFill>
            <a:srgbClr val="35363A"/>
          </a:solidFill>
          <a:ln/>
          <a:effectLst>
            <a:outerShdw blurRad="762000" dist="2286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12192000" cy="419100"/>
          </a:xfrm>
          <a:prstGeom prst="rect">
            <a:avLst/>
          </a:prstGeom>
          <a:solidFill>
            <a:srgbClr val="202124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133350" y="152400"/>
            <a:ext cx="114300" cy="114300"/>
          </a:xfrm>
          <a:prstGeom prst="ellipse">
            <a:avLst/>
          </a:prstGeom>
          <a:solidFill>
            <a:srgbClr val="FF5F57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323850" y="152400"/>
            <a:ext cx="114300" cy="114300"/>
          </a:xfrm>
          <a:prstGeom prst="ellipse">
            <a:avLst/>
          </a:prstGeom>
          <a:solidFill>
            <a:srgbClr val="FEBC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" name="Shape 6"/>
          <p:cNvSpPr/>
          <p:nvPr/>
        </p:nvSpPr>
        <p:spPr>
          <a:xfrm>
            <a:off x="514350" y="152400"/>
            <a:ext cx="114300" cy="114300"/>
          </a:xfrm>
          <a:prstGeom prst="ellipse">
            <a:avLst/>
          </a:prstGeom>
          <a:solidFill>
            <a:srgbClr val="28C84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" name="Shape 7"/>
          <p:cNvSpPr/>
          <p:nvPr/>
        </p:nvSpPr>
        <p:spPr>
          <a:xfrm>
            <a:off x="800100" y="95250"/>
            <a:ext cx="1143000" cy="323850"/>
          </a:xfrm>
          <a:prstGeom prst="roundRect">
            <a:avLst>
              <a:gd name="adj" fmla="val 23529"/>
            </a:avLst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900" y="323850"/>
            <a:ext cx="76200" cy="95250"/>
          </a:xfrm>
          <a:prstGeom prst="rect">
            <a:avLst/>
          </a:prstGeom>
        </p:spPr>
      </p:pic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1943100" y="323850"/>
            <a:ext cx="76200" cy="95250"/>
          </a:xfrm>
          <a:prstGeom prst="rect">
            <a:avLst/>
          </a:prstGeom>
        </p:spPr>
      </p:pic>
      <p:sp>
        <p:nvSpPr>
          <p:cNvPr id="12" name="Shape 8"/>
          <p:cNvSpPr/>
          <p:nvPr/>
        </p:nvSpPr>
        <p:spPr>
          <a:xfrm>
            <a:off x="914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" name="Text 9"/>
          <p:cNvSpPr/>
          <p:nvPr/>
        </p:nvSpPr>
        <p:spPr>
          <a:xfrm>
            <a:off x="1123950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Bienvenue</a:t>
            </a:r>
            <a:endParaRPr lang="en-US" sz="900" dirty="0"/>
          </a:p>
        </p:txBody>
      </p:sp>
      <p:sp>
        <p:nvSpPr>
          <p:cNvPr id="14" name="Shape 10"/>
          <p:cNvSpPr/>
          <p:nvPr/>
        </p:nvSpPr>
        <p:spPr>
          <a:xfrm>
            <a:off x="2057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" name="Text 11"/>
          <p:cNvSpPr/>
          <p:nvPr/>
        </p:nvSpPr>
        <p:spPr>
          <a:xfrm>
            <a:off x="2266950" y="180975"/>
            <a:ext cx="94863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Stripe Dashboard</a:t>
            </a:r>
            <a:endParaRPr lang="en-US" sz="900" dirty="0"/>
          </a:p>
        </p:txBody>
      </p:sp>
      <p:sp>
        <p:nvSpPr>
          <p:cNvPr id="16" name="Shape 12"/>
          <p:cNvSpPr/>
          <p:nvPr/>
        </p:nvSpPr>
        <p:spPr>
          <a:xfrm>
            <a:off x="336798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" name="Text 13"/>
          <p:cNvSpPr/>
          <p:nvPr/>
        </p:nvSpPr>
        <p:spPr>
          <a:xfrm>
            <a:off x="3577530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Notion</a:t>
            </a:r>
            <a:endParaRPr lang="en-US" sz="900" dirty="0"/>
          </a:p>
        </p:txBody>
      </p:sp>
      <p:sp>
        <p:nvSpPr>
          <p:cNvPr id="18" name="Shape 14"/>
          <p:cNvSpPr/>
          <p:nvPr/>
        </p:nvSpPr>
        <p:spPr>
          <a:xfrm>
            <a:off x="0" y="419100"/>
            <a:ext cx="12192000" cy="381000"/>
          </a:xfrm>
          <a:prstGeom prst="rect">
            <a:avLst/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" name="Shape 15"/>
          <p:cNvSpPr/>
          <p:nvPr/>
        </p:nvSpPr>
        <p:spPr>
          <a:xfrm>
            <a:off x="1333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" name="Shape 16"/>
          <p:cNvSpPr/>
          <p:nvPr/>
        </p:nvSpPr>
        <p:spPr>
          <a:xfrm>
            <a:off x="438150" y="466725"/>
            <a:ext cx="11315700" cy="285750"/>
          </a:xfrm>
          <a:prstGeom prst="roundRect">
            <a:avLst>
              <a:gd name="adj" fmla="val 50000"/>
            </a:avLst>
          </a:prstGeom>
          <a:solidFill>
            <a:srgbClr val="282A2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" name="Shape 17"/>
          <p:cNvSpPr/>
          <p:nvPr/>
        </p:nvSpPr>
        <p:spPr>
          <a:xfrm>
            <a:off x="571500" y="552450"/>
            <a:ext cx="114300" cy="1143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" name="Text 18"/>
          <p:cNvSpPr/>
          <p:nvPr/>
        </p:nvSpPr>
        <p:spPr>
          <a:xfrm>
            <a:off x="762000" y="528638"/>
            <a:ext cx="11184255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toolbox24.fr/bienvenue</a:t>
            </a:r>
            <a:endParaRPr lang="en-US" sz="975" dirty="0"/>
          </a:p>
        </p:txBody>
      </p:sp>
      <p:sp>
        <p:nvSpPr>
          <p:cNvPr id="23" name="Shape 19"/>
          <p:cNvSpPr/>
          <p:nvPr/>
        </p:nvSpPr>
        <p:spPr>
          <a:xfrm>
            <a:off x="119062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" name="Shape 20"/>
          <p:cNvSpPr/>
          <p:nvPr/>
        </p:nvSpPr>
        <p:spPr>
          <a:xfrm>
            <a:off x="0" y="800100"/>
            <a:ext cx="12192000" cy="70104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" name="Shape 21"/>
          <p:cNvSpPr/>
          <p:nvPr/>
        </p:nvSpPr>
        <p:spPr>
          <a:xfrm>
            <a:off x="0" y="800100"/>
            <a:ext cx="12192000" cy="7010400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6" name="Shape 22"/>
          <p:cNvSpPr/>
          <p:nvPr/>
        </p:nvSpPr>
        <p:spPr>
          <a:xfrm>
            <a:off x="0" y="800100"/>
            <a:ext cx="12192000" cy="657225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7" name="Shape 23"/>
          <p:cNvSpPr/>
          <p:nvPr/>
        </p:nvSpPr>
        <p:spPr>
          <a:xfrm>
            <a:off x="0" y="1447800"/>
            <a:ext cx="1219200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8" name="Text 24"/>
          <p:cNvSpPr/>
          <p:nvPr/>
        </p:nvSpPr>
        <p:spPr>
          <a:xfrm>
            <a:off x="266700" y="1028700"/>
            <a:ext cx="97542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b="1" kern="0" spc="-27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TOOLBOX</a:t>
            </a:r>
            <a:endParaRPr lang="en-US" sz="1350" dirty="0"/>
          </a:p>
        </p:txBody>
      </p:sp>
      <p:sp>
        <p:nvSpPr>
          <p:cNvPr id="29" name="Shape 25"/>
          <p:cNvSpPr/>
          <p:nvPr/>
        </p:nvSpPr>
        <p:spPr>
          <a:xfrm>
            <a:off x="1184970" y="1028700"/>
            <a:ext cx="298103" cy="190500"/>
          </a:xfrm>
          <a:prstGeom prst="roundRect">
            <a:avLst>
              <a:gd name="adj" fmla="val 10000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0" name="Text 26"/>
          <p:cNvSpPr/>
          <p:nvPr/>
        </p:nvSpPr>
        <p:spPr>
          <a:xfrm>
            <a:off x="1223070" y="1028700"/>
            <a:ext cx="298103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b="1" kern="0" spc="-27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24</a:t>
            </a:r>
            <a:endParaRPr lang="en-US" sz="1350" dirty="0"/>
          </a:p>
        </p:txBody>
      </p:sp>
      <p:sp>
        <p:nvSpPr>
          <p:cNvPr id="31" name="Text 27"/>
          <p:cNvSpPr/>
          <p:nvPr/>
        </p:nvSpPr>
        <p:spPr>
          <a:xfrm>
            <a:off x="1787872" y="1047750"/>
            <a:ext cx="680442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Catalogue</a:t>
            </a:r>
            <a:endParaRPr lang="en-US" sz="975" dirty="0"/>
          </a:p>
        </p:txBody>
      </p:sp>
      <p:sp>
        <p:nvSpPr>
          <p:cNvPr id="32" name="Text 28"/>
          <p:cNvSpPr/>
          <p:nvPr/>
        </p:nvSpPr>
        <p:spPr>
          <a:xfrm>
            <a:off x="2563564" y="1047750"/>
            <a:ext cx="899964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Mes locations</a:t>
            </a:r>
            <a:endParaRPr lang="en-US" sz="975" dirty="0"/>
          </a:p>
        </p:txBody>
      </p:sp>
      <p:sp>
        <p:nvSpPr>
          <p:cNvPr id="33" name="Text 29"/>
          <p:cNvSpPr/>
          <p:nvPr/>
        </p:nvSpPr>
        <p:spPr>
          <a:xfrm>
            <a:off x="3558778" y="1047750"/>
            <a:ext cx="589955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Factures</a:t>
            </a:r>
            <a:endParaRPr lang="en-US" sz="975" dirty="0"/>
          </a:p>
        </p:txBody>
      </p:sp>
      <p:sp>
        <p:nvSpPr>
          <p:cNvPr id="34" name="Text 30"/>
          <p:cNvSpPr/>
          <p:nvPr/>
        </p:nvSpPr>
        <p:spPr>
          <a:xfrm>
            <a:off x="4243983" y="1047750"/>
            <a:ext cx="550813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Support</a:t>
            </a:r>
            <a:endParaRPr lang="en-US" sz="975" dirty="0"/>
          </a:p>
        </p:txBody>
      </p:sp>
      <p:sp>
        <p:nvSpPr>
          <p:cNvPr id="35" name="Shape 31"/>
          <p:cNvSpPr/>
          <p:nvPr/>
        </p:nvSpPr>
        <p:spPr>
          <a:xfrm>
            <a:off x="8900964" y="1004887"/>
            <a:ext cx="1767929" cy="238125"/>
          </a:xfrm>
          <a:prstGeom prst="roundRect">
            <a:avLst>
              <a:gd name="adj" fmla="val 50000"/>
            </a:avLst>
          </a:prstGeom>
          <a:solidFill>
            <a:srgbClr val="4ADE80">
              <a:alpha val="8000"/>
            </a:srgbClr>
          </a:solidFill>
          <a:ln w="9525">
            <a:solidFill>
              <a:srgbClr val="4ADE80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6" name="Shape 32"/>
          <p:cNvSpPr/>
          <p:nvPr/>
        </p:nvSpPr>
        <p:spPr>
          <a:xfrm>
            <a:off x="9005739" y="1095375"/>
            <a:ext cx="57150" cy="57150"/>
          </a:xfrm>
          <a:prstGeom prst="ellipse">
            <a:avLst/>
          </a:prstGeom>
          <a:solidFill>
            <a:srgbClr val="4ADE80">
              <a:alpha val="9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7" name="Text 33"/>
          <p:cNvSpPr/>
          <p:nvPr/>
        </p:nvSpPr>
        <p:spPr>
          <a:xfrm>
            <a:off x="9139089" y="1062038"/>
            <a:ext cx="150122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SITE LYON-EST · OUVERT</a:t>
            </a:r>
            <a:endParaRPr lang="en-US" sz="750" dirty="0"/>
          </a:p>
        </p:txBody>
      </p:sp>
      <p:sp>
        <p:nvSpPr>
          <p:cNvPr id="38" name="Shape 34"/>
          <p:cNvSpPr/>
          <p:nvPr/>
        </p:nvSpPr>
        <p:spPr>
          <a:xfrm>
            <a:off x="10897493" y="933450"/>
            <a:ext cx="1027807" cy="381000"/>
          </a:xfrm>
          <a:prstGeom prst="roundRect">
            <a:avLst>
              <a:gd name="adj" fmla="val 50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9" name="Shape 35"/>
          <p:cNvSpPr/>
          <p:nvPr/>
        </p:nvSpPr>
        <p:spPr>
          <a:xfrm>
            <a:off x="10964168" y="1000125"/>
            <a:ext cx="247650" cy="247650"/>
          </a:xfrm>
          <a:prstGeom prst="ellipse">
            <a:avLst/>
          </a:prstGeom>
          <a:solidFill>
            <a:srgbClr val="1C1C1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40" name="Text 36"/>
          <p:cNvSpPr/>
          <p:nvPr/>
        </p:nvSpPr>
        <p:spPr>
          <a:xfrm>
            <a:off x="11014174" y="1066800"/>
            <a:ext cx="223689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CT</a:t>
            </a:r>
            <a:endParaRPr lang="en-US" sz="825" dirty="0"/>
          </a:p>
        </p:txBody>
      </p:sp>
      <p:sp>
        <p:nvSpPr>
          <p:cNvPr id="41" name="Text 37"/>
          <p:cNvSpPr/>
          <p:nvPr/>
        </p:nvSpPr>
        <p:spPr>
          <a:xfrm>
            <a:off x="11288018" y="1052513"/>
            <a:ext cx="608707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Camille T.</a:t>
            </a:r>
            <a:endParaRPr lang="en-US" sz="900" dirty="0"/>
          </a:p>
        </p:txBody>
      </p:sp>
      <p:sp>
        <p:nvSpPr>
          <p:cNvPr id="42" name="Text 38"/>
          <p:cNvSpPr/>
          <p:nvPr/>
        </p:nvSpPr>
        <p:spPr>
          <a:xfrm>
            <a:off x="2933700" y="1838325"/>
            <a:ext cx="6514338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ONBOARDING · PREMIÈRE UTILISATION</a:t>
            </a:r>
            <a:endParaRPr lang="en-US" sz="750" dirty="0"/>
          </a:p>
        </p:txBody>
      </p:sp>
      <p:sp>
        <p:nvSpPr>
          <p:cNvPr id="43" name="Text 39"/>
          <p:cNvSpPr/>
          <p:nvPr/>
        </p:nvSpPr>
        <p:spPr>
          <a:xfrm>
            <a:off x="2933700" y="2038350"/>
            <a:ext cx="6514338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b="1" kern="0" spc="-45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Plus que 3 étapes avant votre 1</a:t>
            </a:r>
            <a:r>
              <a:rPr lang="en-US" sz="1875" b="1" kern="0" spc="-45" baseline="30000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ère</a:t>
            </a:r>
            <a:r>
              <a:rPr lang="en-US" sz="2250" b="1" kern="0" spc="-45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location</a:t>
            </a:r>
            <a:endParaRPr lang="en-US" sz="2250" dirty="0"/>
          </a:p>
        </p:txBody>
      </p:sp>
      <p:sp>
        <p:nvSpPr>
          <p:cNvPr id="44" name="Shape 40"/>
          <p:cNvSpPr/>
          <p:nvPr/>
        </p:nvSpPr>
        <p:spPr>
          <a:xfrm>
            <a:off x="2933700" y="2676525"/>
            <a:ext cx="6324600" cy="704850"/>
          </a:xfrm>
          <a:prstGeom prst="roundRect">
            <a:avLst>
              <a:gd name="adj" fmla="val 13514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5" name="Shape 41"/>
          <p:cNvSpPr/>
          <p:nvPr/>
        </p:nvSpPr>
        <p:spPr>
          <a:xfrm>
            <a:off x="3114675" y="2857500"/>
            <a:ext cx="342900" cy="342900"/>
          </a:xfrm>
          <a:prstGeom prst="ellipse">
            <a:avLst/>
          </a:prstGeom>
          <a:solidFill>
            <a:srgbClr val="4ADE80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46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9925" y="2952750"/>
            <a:ext cx="152400" cy="152400"/>
          </a:xfrm>
          <a:prstGeom prst="rect">
            <a:avLst/>
          </a:prstGeom>
        </p:spPr>
      </p:pic>
      <p:sp>
        <p:nvSpPr>
          <p:cNvPr id="47" name="Text 42"/>
          <p:cNvSpPr/>
          <p:nvPr/>
        </p:nvSpPr>
        <p:spPr>
          <a:xfrm>
            <a:off x="3590925" y="2867025"/>
            <a:ext cx="4909207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Compte créé</a:t>
            </a:r>
            <a:endParaRPr lang="en-US" sz="1050" dirty="0"/>
          </a:p>
        </p:txBody>
      </p:sp>
      <p:sp>
        <p:nvSpPr>
          <p:cNvPr id="48" name="Text 43"/>
          <p:cNvSpPr/>
          <p:nvPr/>
        </p:nvSpPr>
        <p:spPr>
          <a:xfrm>
            <a:off x="3590925" y="3057525"/>
            <a:ext cx="4909207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camille.t@exemple.fr · vérifié il y a 2 minutes</a:t>
            </a:r>
            <a:endParaRPr lang="en-US" sz="825" dirty="0"/>
          </a:p>
        </p:txBody>
      </p:sp>
      <p:sp>
        <p:nvSpPr>
          <p:cNvPr id="49" name="Shape 44"/>
          <p:cNvSpPr/>
          <p:nvPr/>
        </p:nvSpPr>
        <p:spPr>
          <a:xfrm>
            <a:off x="8490496" y="2938463"/>
            <a:ext cx="586829" cy="180975"/>
          </a:xfrm>
          <a:prstGeom prst="roundRect">
            <a:avLst>
              <a:gd name="adj" fmla="val 21053"/>
            </a:avLst>
          </a:prstGeom>
          <a:solidFill>
            <a:srgbClr val="4ADE80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0" name="Text 45"/>
          <p:cNvSpPr/>
          <p:nvPr/>
        </p:nvSpPr>
        <p:spPr>
          <a:xfrm>
            <a:off x="8557171" y="2967038"/>
            <a:ext cx="52967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TERMINÉ</a:t>
            </a:r>
            <a:endParaRPr lang="en-US" sz="750" dirty="0"/>
          </a:p>
        </p:txBody>
      </p:sp>
      <p:sp>
        <p:nvSpPr>
          <p:cNvPr id="51" name="Shape 46"/>
          <p:cNvSpPr/>
          <p:nvPr/>
        </p:nvSpPr>
        <p:spPr>
          <a:xfrm>
            <a:off x="2933700" y="3476625"/>
            <a:ext cx="6324600" cy="704850"/>
          </a:xfrm>
          <a:prstGeom prst="roundRect">
            <a:avLst>
              <a:gd name="adj" fmla="val 13514"/>
            </a:avLst>
          </a:prstGeom>
          <a:solidFill>
            <a:srgbClr val="D63232">
              <a:alpha val="4000"/>
            </a:srgbClr>
          </a:solidFill>
          <a:ln w="9525">
            <a:solidFill>
              <a:srgbClr val="D63232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2" name="Shape 47"/>
          <p:cNvSpPr/>
          <p:nvPr/>
        </p:nvSpPr>
        <p:spPr>
          <a:xfrm>
            <a:off x="3114675" y="3657600"/>
            <a:ext cx="342900" cy="342900"/>
          </a:xfrm>
          <a:prstGeom prst="ellipse">
            <a:avLst/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53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9925" y="3752850"/>
            <a:ext cx="152400" cy="152400"/>
          </a:xfrm>
          <a:prstGeom prst="rect">
            <a:avLst/>
          </a:prstGeom>
        </p:spPr>
      </p:pic>
      <p:sp>
        <p:nvSpPr>
          <p:cNvPr id="54" name="Text 48"/>
          <p:cNvSpPr/>
          <p:nvPr/>
        </p:nvSpPr>
        <p:spPr>
          <a:xfrm>
            <a:off x="3590925" y="3667125"/>
            <a:ext cx="4804048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Vérification d'identité</a:t>
            </a:r>
            <a:endParaRPr lang="en-US" sz="1050" dirty="0"/>
          </a:p>
        </p:txBody>
      </p:sp>
      <p:sp>
        <p:nvSpPr>
          <p:cNvPr id="55" name="Text 49"/>
          <p:cNvSpPr/>
          <p:nvPr/>
        </p:nvSpPr>
        <p:spPr>
          <a:xfrm>
            <a:off x="3590925" y="3857625"/>
            <a:ext cx="4804048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Pièce d'identité + selfie · 60 sec via Stripe Identity</a:t>
            </a:r>
            <a:endParaRPr lang="en-US" sz="825" dirty="0"/>
          </a:p>
        </p:txBody>
      </p:sp>
      <p:sp>
        <p:nvSpPr>
          <p:cNvPr id="56" name="Shape 50"/>
          <p:cNvSpPr/>
          <p:nvPr/>
        </p:nvSpPr>
        <p:spPr>
          <a:xfrm>
            <a:off x="8388400" y="3714750"/>
            <a:ext cx="688925" cy="228600"/>
          </a:xfrm>
          <a:prstGeom prst="roundRect">
            <a:avLst>
              <a:gd name="adj" fmla="val 29167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7" name="Text 51"/>
          <p:cNvSpPr/>
          <p:nvPr/>
        </p:nvSpPr>
        <p:spPr>
          <a:xfrm>
            <a:off x="8445550" y="3762375"/>
            <a:ext cx="574625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Lancer →</a:t>
            </a:r>
            <a:endParaRPr lang="en-US" sz="900" dirty="0"/>
          </a:p>
        </p:txBody>
      </p:sp>
      <p:sp>
        <p:nvSpPr>
          <p:cNvPr id="58" name="Shape 52"/>
          <p:cNvSpPr/>
          <p:nvPr/>
        </p:nvSpPr>
        <p:spPr>
          <a:xfrm>
            <a:off x="2933700" y="4276725"/>
            <a:ext cx="6324600" cy="704850"/>
          </a:xfrm>
          <a:prstGeom prst="roundRect">
            <a:avLst>
              <a:gd name="adj" fmla="val 13514"/>
            </a:avLst>
          </a:prstGeom>
          <a:solidFill>
            <a:srgbClr val="131315">
              <a:alpha val="50000"/>
            </a:srgbClr>
          </a:solidFill>
          <a:ln w="9525">
            <a:solidFill>
              <a:srgbClr val="2A2A2E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9" name="Shape 53"/>
          <p:cNvSpPr/>
          <p:nvPr/>
        </p:nvSpPr>
        <p:spPr>
          <a:xfrm>
            <a:off x="3114675" y="4457700"/>
            <a:ext cx="342900" cy="342900"/>
          </a:xfrm>
          <a:prstGeom prst="ellipse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60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9925" y="4552950"/>
            <a:ext cx="152400" cy="152400"/>
          </a:xfrm>
          <a:prstGeom prst="rect">
            <a:avLst/>
          </a:prstGeom>
        </p:spPr>
      </p:pic>
      <p:sp>
        <p:nvSpPr>
          <p:cNvPr id="61" name="Text 54"/>
          <p:cNvSpPr/>
          <p:nvPr/>
        </p:nvSpPr>
        <p:spPr>
          <a:xfrm>
            <a:off x="3590925" y="4467225"/>
            <a:ext cx="4844518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Moyen de paiement</a:t>
            </a:r>
            <a:endParaRPr lang="en-US" sz="1050" dirty="0"/>
          </a:p>
        </p:txBody>
      </p:sp>
      <p:sp>
        <p:nvSpPr>
          <p:cNvPr id="62" name="Text 55"/>
          <p:cNvSpPr/>
          <p:nvPr/>
        </p:nvSpPr>
        <p:spPr>
          <a:xfrm>
            <a:off x="3590925" y="4657725"/>
            <a:ext cx="4844518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Carte bancaire pour pré-autorisation et facturation</a:t>
            </a:r>
            <a:endParaRPr lang="en-US" sz="825" dirty="0"/>
          </a:p>
        </p:txBody>
      </p:sp>
      <p:sp>
        <p:nvSpPr>
          <p:cNvPr id="63" name="Text 56"/>
          <p:cNvSpPr/>
          <p:nvPr/>
        </p:nvSpPr>
        <p:spPr>
          <a:xfrm>
            <a:off x="8427690" y="4562475"/>
            <a:ext cx="725835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en attente</a:t>
            </a:r>
            <a:endParaRPr lang="en-US" sz="825" dirty="0"/>
          </a:p>
        </p:txBody>
      </p:sp>
      <p:sp>
        <p:nvSpPr>
          <p:cNvPr id="64" name="Shape 57"/>
          <p:cNvSpPr/>
          <p:nvPr/>
        </p:nvSpPr>
        <p:spPr>
          <a:xfrm>
            <a:off x="2933700" y="5076825"/>
            <a:ext cx="6324600" cy="704850"/>
          </a:xfrm>
          <a:prstGeom prst="roundRect">
            <a:avLst>
              <a:gd name="adj" fmla="val 13514"/>
            </a:avLst>
          </a:prstGeom>
          <a:solidFill>
            <a:srgbClr val="131315">
              <a:alpha val="50000"/>
            </a:srgbClr>
          </a:solidFill>
          <a:ln w="9525">
            <a:solidFill>
              <a:srgbClr val="2A2A2E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5" name="Shape 58"/>
          <p:cNvSpPr/>
          <p:nvPr/>
        </p:nvSpPr>
        <p:spPr>
          <a:xfrm>
            <a:off x="3114675" y="5257800"/>
            <a:ext cx="342900" cy="342900"/>
          </a:xfrm>
          <a:prstGeom prst="ellipse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66" name="Image 5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9925" y="5353050"/>
            <a:ext cx="152400" cy="152400"/>
          </a:xfrm>
          <a:prstGeom prst="rect">
            <a:avLst/>
          </a:prstGeom>
        </p:spPr>
      </p:pic>
      <p:sp>
        <p:nvSpPr>
          <p:cNvPr id="67" name="Text 59"/>
          <p:cNvSpPr/>
          <p:nvPr/>
        </p:nvSpPr>
        <p:spPr>
          <a:xfrm>
            <a:off x="3590925" y="5267325"/>
            <a:ext cx="4844518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Première réservation</a:t>
            </a:r>
            <a:endParaRPr lang="en-US" sz="1050" dirty="0"/>
          </a:p>
        </p:txBody>
      </p:sp>
      <p:sp>
        <p:nvSpPr>
          <p:cNvPr id="68" name="Text 60"/>
          <p:cNvSpPr/>
          <p:nvPr/>
        </p:nvSpPr>
        <p:spPr>
          <a:xfrm>
            <a:off x="3590925" y="5457825"/>
            <a:ext cx="4844518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Choisissez un outil et un créneau dans le catalogue</a:t>
            </a:r>
            <a:endParaRPr lang="en-US" sz="825" dirty="0"/>
          </a:p>
        </p:txBody>
      </p:sp>
      <p:sp>
        <p:nvSpPr>
          <p:cNvPr id="69" name="Text 61"/>
          <p:cNvSpPr/>
          <p:nvPr/>
        </p:nvSpPr>
        <p:spPr>
          <a:xfrm>
            <a:off x="8427690" y="5362575"/>
            <a:ext cx="725835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en attente</a:t>
            </a:r>
            <a:endParaRPr lang="en-US" sz="825" dirty="0"/>
          </a:p>
        </p:txBody>
      </p:sp>
      <p:sp>
        <p:nvSpPr>
          <p:cNvPr id="70" name="Shape 62"/>
          <p:cNvSpPr/>
          <p:nvPr/>
        </p:nvSpPr>
        <p:spPr>
          <a:xfrm>
            <a:off x="2933700" y="6029325"/>
            <a:ext cx="6324600" cy="795338"/>
          </a:xfrm>
          <a:prstGeom prst="roundRect">
            <a:avLst>
              <a:gd name="adj" fmla="val 14371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71" name="Image 6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14675" y="6210300"/>
            <a:ext cx="152400" cy="152400"/>
          </a:xfrm>
          <a:prstGeom prst="rect">
            <a:avLst/>
          </a:prstGeom>
        </p:spPr>
      </p:pic>
      <p:sp>
        <p:nvSpPr>
          <p:cNvPr id="72" name="Text 63"/>
          <p:cNvSpPr/>
          <p:nvPr/>
        </p:nvSpPr>
        <p:spPr>
          <a:xfrm>
            <a:off x="3362325" y="6191250"/>
            <a:ext cx="5886450" cy="5095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La vérification d'identité est obligatoire pour les locations dépassant 100€ de caution. Vos documents sont chiffrés et conservés par Stripe (certifié PCI-DSS), Toolbox24 ne les voit pas.</a:t>
            </a:r>
            <a:endParaRPr lang="en-US" sz="82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5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71450" y="133350"/>
            <a:ext cx="1529804" cy="238125"/>
          </a:xfrm>
          <a:prstGeom prst="roundRect">
            <a:avLst>
              <a:gd name="adj" fmla="val 16000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>
                <a:alpha val="6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276225" y="190500"/>
            <a:ext cx="1396454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kern="0" spc="45" dirty="0">
                <a:solidFill>
                  <a:srgbClr val="6B686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CATALOGUE · 14 OUTILS</a:t>
            </a:r>
            <a:endParaRPr lang="en-US" sz="75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2192000" cy="7810500"/>
          </a:xfrm>
          <a:prstGeom prst="roundRect">
            <a:avLst>
              <a:gd name="adj" fmla="val 1220"/>
            </a:avLst>
          </a:prstGeom>
          <a:solidFill>
            <a:srgbClr val="35363A"/>
          </a:solidFill>
          <a:ln/>
          <a:effectLst>
            <a:outerShdw blurRad="762000" dist="2286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12192000" cy="419100"/>
          </a:xfrm>
          <a:prstGeom prst="rect">
            <a:avLst/>
          </a:prstGeom>
          <a:solidFill>
            <a:srgbClr val="202124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133350" y="152400"/>
            <a:ext cx="114300" cy="114300"/>
          </a:xfrm>
          <a:prstGeom prst="ellipse">
            <a:avLst/>
          </a:prstGeom>
          <a:solidFill>
            <a:srgbClr val="FF5F57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323850" y="152400"/>
            <a:ext cx="114300" cy="114300"/>
          </a:xfrm>
          <a:prstGeom prst="ellipse">
            <a:avLst/>
          </a:prstGeom>
          <a:solidFill>
            <a:srgbClr val="FEBC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" name="Shape 6"/>
          <p:cNvSpPr/>
          <p:nvPr/>
        </p:nvSpPr>
        <p:spPr>
          <a:xfrm>
            <a:off x="514350" y="152400"/>
            <a:ext cx="114300" cy="114300"/>
          </a:xfrm>
          <a:prstGeom prst="ellipse">
            <a:avLst/>
          </a:prstGeom>
          <a:solidFill>
            <a:srgbClr val="28C84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" name="Shape 7"/>
          <p:cNvSpPr/>
          <p:nvPr/>
        </p:nvSpPr>
        <p:spPr>
          <a:xfrm>
            <a:off x="800100" y="95250"/>
            <a:ext cx="1143000" cy="323850"/>
          </a:xfrm>
          <a:prstGeom prst="roundRect">
            <a:avLst>
              <a:gd name="adj" fmla="val 23529"/>
            </a:avLst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900" y="323850"/>
            <a:ext cx="76200" cy="95250"/>
          </a:xfrm>
          <a:prstGeom prst="rect">
            <a:avLst/>
          </a:prstGeom>
        </p:spPr>
      </p:pic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1943100" y="323850"/>
            <a:ext cx="76200" cy="95250"/>
          </a:xfrm>
          <a:prstGeom prst="rect">
            <a:avLst/>
          </a:prstGeom>
        </p:spPr>
      </p:pic>
      <p:sp>
        <p:nvSpPr>
          <p:cNvPr id="12" name="Shape 8"/>
          <p:cNvSpPr/>
          <p:nvPr/>
        </p:nvSpPr>
        <p:spPr>
          <a:xfrm>
            <a:off x="914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" name="Text 9"/>
          <p:cNvSpPr/>
          <p:nvPr/>
        </p:nvSpPr>
        <p:spPr>
          <a:xfrm>
            <a:off x="1123950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Catalogue</a:t>
            </a:r>
            <a:endParaRPr lang="en-US" sz="900" dirty="0"/>
          </a:p>
        </p:txBody>
      </p:sp>
      <p:sp>
        <p:nvSpPr>
          <p:cNvPr id="14" name="Shape 10"/>
          <p:cNvSpPr/>
          <p:nvPr/>
        </p:nvSpPr>
        <p:spPr>
          <a:xfrm>
            <a:off x="2057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" name="Text 11"/>
          <p:cNvSpPr/>
          <p:nvPr/>
        </p:nvSpPr>
        <p:spPr>
          <a:xfrm>
            <a:off x="2266950" y="180975"/>
            <a:ext cx="94863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Stripe Dashboard</a:t>
            </a:r>
            <a:endParaRPr lang="en-US" sz="900" dirty="0"/>
          </a:p>
        </p:txBody>
      </p:sp>
      <p:sp>
        <p:nvSpPr>
          <p:cNvPr id="16" name="Shape 12"/>
          <p:cNvSpPr/>
          <p:nvPr/>
        </p:nvSpPr>
        <p:spPr>
          <a:xfrm>
            <a:off x="336798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" name="Text 13"/>
          <p:cNvSpPr/>
          <p:nvPr/>
        </p:nvSpPr>
        <p:spPr>
          <a:xfrm>
            <a:off x="3577530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Notion</a:t>
            </a:r>
            <a:endParaRPr lang="en-US" sz="900" dirty="0"/>
          </a:p>
        </p:txBody>
      </p:sp>
      <p:sp>
        <p:nvSpPr>
          <p:cNvPr id="18" name="Shape 14"/>
          <p:cNvSpPr/>
          <p:nvPr/>
        </p:nvSpPr>
        <p:spPr>
          <a:xfrm>
            <a:off x="0" y="419100"/>
            <a:ext cx="12192000" cy="381000"/>
          </a:xfrm>
          <a:prstGeom prst="rect">
            <a:avLst/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" name="Shape 15"/>
          <p:cNvSpPr/>
          <p:nvPr/>
        </p:nvSpPr>
        <p:spPr>
          <a:xfrm>
            <a:off x="1333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" name="Shape 16"/>
          <p:cNvSpPr/>
          <p:nvPr/>
        </p:nvSpPr>
        <p:spPr>
          <a:xfrm>
            <a:off x="438150" y="466725"/>
            <a:ext cx="11315700" cy="285750"/>
          </a:xfrm>
          <a:prstGeom prst="roundRect">
            <a:avLst>
              <a:gd name="adj" fmla="val 50000"/>
            </a:avLst>
          </a:prstGeom>
          <a:solidFill>
            <a:srgbClr val="282A2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" name="Shape 17"/>
          <p:cNvSpPr/>
          <p:nvPr/>
        </p:nvSpPr>
        <p:spPr>
          <a:xfrm>
            <a:off x="571500" y="552450"/>
            <a:ext cx="114300" cy="1143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" name="Text 18"/>
          <p:cNvSpPr/>
          <p:nvPr/>
        </p:nvSpPr>
        <p:spPr>
          <a:xfrm>
            <a:off x="762000" y="528638"/>
            <a:ext cx="11184255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toolbox24.fr/catalogue</a:t>
            </a:r>
            <a:endParaRPr lang="en-US" sz="975" dirty="0"/>
          </a:p>
        </p:txBody>
      </p:sp>
      <p:sp>
        <p:nvSpPr>
          <p:cNvPr id="23" name="Shape 19"/>
          <p:cNvSpPr/>
          <p:nvPr/>
        </p:nvSpPr>
        <p:spPr>
          <a:xfrm>
            <a:off x="119062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" name="Shape 20"/>
          <p:cNvSpPr/>
          <p:nvPr/>
        </p:nvSpPr>
        <p:spPr>
          <a:xfrm>
            <a:off x="0" y="800100"/>
            <a:ext cx="12192000" cy="70104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" name="Shape 21"/>
          <p:cNvSpPr/>
          <p:nvPr/>
        </p:nvSpPr>
        <p:spPr>
          <a:xfrm>
            <a:off x="0" y="800100"/>
            <a:ext cx="12049125" cy="7010400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6" name="Shape 22"/>
          <p:cNvSpPr/>
          <p:nvPr/>
        </p:nvSpPr>
        <p:spPr>
          <a:xfrm>
            <a:off x="0" y="800100"/>
            <a:ext cx="12049125" cy="657225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7" name="Shape 23"/>
          <p:cNvSpPr/>
          <p:nvPr/>
        </p:nvSpPr>
        <p:spPr>
          <a:xfrm>
            <a:off x="0" y="1447800"/>
            <a:ext cx="1204912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8" name="Text 24"/>
          <p:cNvSpPr/>
          <p:nvPr/>
        </p:nvSpPr>
        <p:spPr>
          <a:xfrm>
            <a:off x="266700" y="1028700"/>
            <a:ext cx="97542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b="1" kern="0" spc="-27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TOOLBOX</a:t>
            </a:r>
            <a:endParaRPr lang="en-US" sz="1350" dirty="0"/>
          </a:p>
        </p:txBody>
      </p:sp>
      <p:sp>
        <p:nvSpPr>
          <p:cNvPr id="29" name="Shape 25"/>
          <p:cNvSpPr/>
          <p:nvPr/>
        </p:nvSpPr>
        <p:spPr>
          <a:xfrm>
            <a:off x="1184970" y="1028700"/>
            <a:ext cx="298103" cy="190500"/>
          </a:xfrm>
          <a:prstGeom prst="roundRect">
            <a:avLst>
              <a:gd name="adj" fmla="val 10000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0" name="Text 26"/>
          <p:cNvSpPr/>
          <p:nvPr/>
        </p:nvSpPr>
        <p:spPr>
          <a:xfrm>
            <a:off x="1223070" y="1028700"/>
            <a:ext cx="298103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b="1" kern="0" spc="-27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24</a:t>
            </a:r>
            <a:endParaRPr lang="en-US" sz="1350" dirty="0"/>
          </a:p>
        </p:txBody>
      </p:sp>
      <p:sp>
        <p:nvSpPr>
          <p:cNvPr id="31" name="Text 27"/>
          <p:cNvSpPr/>
          <p:nvPr/>
        </p:nvSpPr>
        <p:spPr>
          <a:xfrm>
            <a:off x="1787872" y="1047750"/>
            <a:ext cx="680442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Catalogue</a:t>
            </a:r>
            <a:endParaRPr lang="en-US" sz="975" dirty="0"/>
          </a:p>
        </p:txBody>
      </p:sp>
      <p:sp>
        <p:nvSpPr>
          <p:cNvPr id="32" name="Text 28"/>
          <p:cNvSpPr/>
          <p:nvPr/>
        </p:nvSpPr>
        <p:spPr>
          <a:xfrm>
            <a:off x="2563564" y="1047750"/>
            <a:ext cx="899964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Mes locations</a:t>
            </a:r>
            <a:endParaRPr lang="en-US" sz="975" dirty="0"/>
          </a:p>
        </p:txBody>
      </p:sp>
      <p:sp>
        <p:nvSpPr>
          <p:cNvPr id="33" name="Text 29"/>
          <p:cNvSpPr/>
          <p:nvPr/>
        </p:nvSpPr>
        <p:spPr>
          <a:xfrm>
            <a:off x="3558778" y="1047750"/>
            <a:ext cx="589955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Factures</a:t>
            </a:r>
            <a:endParaRPr lang="en-US" sz="975" dirty="0"/>
          </a:p>
        </p:txBody>
      </p:sp>
      <p:sp>
        <p:nvSpPr>
          <p:cNvPr id="34" name="Text 30"/>
          <p:cNvSpPr/>
          <p:nvPr/>
        </p:nvSpPr>
        <p:spPr>
          <a:xfrm>
            <a:off x="4243983" y="1047750"/>
            <a:ext cx="550813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Support</a:t>
            </a:r>
            <a:endParaRPr lang="en-US" sz="975" dirty="0"/>
          </a:p>
        </p:txBody>
      </p:sp>
      <p:sp>
        <p:nvSpPr>
          <p:cNvPr id="35" name="Shape 31"/>
          <p:cNvSpPr/>
          <p:nvPr/>
        </p:nvSpPr>
        <p:spPr>
          <a:xfrm>
            <a:off x="8758089" y="1004887"/>
            <a:ext cx="1767929" cy="238125"/>
          </a:xfrm>
          <a:prstGeom prst="roundRect">
            <a:avLst>
              <a:gd name="adj" fmla="val 50000"/>
            </a:avLst>
          </a:prstGeom>
          <a:solidFill>
            <a:srgbClr val="4ADE80">
              <a:alpha val="8000"/>
            </a:srgbClr>
          </a:solidFill>
          <a:ln w="9525">
            <a:solidFill>
              <a:srgbClr val="4ADE80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6" name="Shape 32"/>
          <p:cNvSpPr/>
          <p:nvPr/>
        </p:nvSpPr>
        <p:spPr>
          <a:xfrm>
            <a:off x="8862864" y="1095375"/>
            <a:ext cx="57150" cy="57150"/>
          </a:xfrm>
          <a:prstGeom prst="ellipse">
            <a:avLst/>
          </a:prstGeom>
          <a:solidFill>
            <a:srgbClr val="4ADE80">
              <a:alpha val="49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7" name="Text 33"/>
          <p:cNvSpPr/>
          <p:nvPr/>
        </p:nvSpPr>
        <p:spPr>
          <a:xfrm>
            <a:off x="8996214" y="1062038"/>
            <a:ext cx="150122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SITE LYON-EST · OUVERT</a:t>
            </a:r>
            <a:endParaRPr lang="en-US" sz="750" dirty="0"/>
          </a:p>
        </p:txBody>
      </p:sp>
      <p:sp>
        <p:nvSpPr>
          <p:cNvPr id="38" name="Shape 34"/>
          <p:cNvSpPr/>
          <p:nvPr/>
        </p:nvSpPr>
        <p:spPr>
          <a:xfrm>
            <a:off x="10754618" y="933450"/>
            <a:ext cx="1027807" cy="381000"/>
          </a:xfrm>
          <a:prstGeom prst="roundRect">
            <a:avLst>
              <a:gd name="adj" fmla="val 50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9" name="Shape 35"/>
          <p:cNvSpPr/>
          <p:nvPr/>
        </p:nvSpPr>
        <p:spPr>
          <a:xfrm>
            <a:off x="10821293" y="1000125"/>
            <a:ext cx="247650" cy="247650"/>
          </a:xfrm>
          <a:prstGeom prst="ellipse">
            <a:avLst/>
          </a:prstGeom>
          <a:solidFill>
            <a:srgbClr val="1C1C1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40" name="Text 36"/>
          <p:cNvSpPr/>
          <p:nvPr/>
        </p:nvSpPr>
        <p:spPr>
          <a:xfrm>
            <a:off x="10871299" y="1066800"/>
            <a:ext cx="223689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CT</a:t>
            </a:r>
            <a:endParaRPr lang="en-US" sz="825" dirty="0"/>
          </a:p>
        </p:txBody>
      </p:sp>
      <p:sp>
        <p:nvSpPr>
          <p:cNvPr id="41" name="Text 37"/>
          <p:cNvSpPr/>
          <p:nvPr/>
        </p:nvSpPr>
        <p:spPr>
          <a:xfrm>
            <a:off x="11145143" y="1052513"/>
            <a:ext cx="608707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Camille T.</a:t>
            </a:r>
            <a:endParaRPr lang="en-US" sz="900" dirty="0"/>
          </a:p>
        </p:txBody>
      </p:sp>
      <p:sp>
        <p:nvSpPr>
          <p:cNvPr id="42" name="Shape 38"/>
          <p:cNvSpPr/>
          <p:nvPr/>
        </p:nvSpPr>
        <p:spPr>
          <a:xfrm>
            <a:off x="0" y="2371725"/>
            <a:ext cx="1204912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43" name="Text 39"/>
          <p:cNvSpPr/>
          <p:nvPr/>
        </p:nvSpPr>
        <p:spPr>
          <a:xfrm>
            <a:off x="266700" y="1724025"/>
            <a:ext cx="306494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14 OUTILS DISPONIBLES · SITE LYON-EST</a:t>
            </a:r>
            <a:endParaRPr lang="en-US" sz="750" dirty="0"/>
          </a:p>
        </p:txBody>
      </p:sp>
      <p:sp>
        <p:nvSpPr>
          <p:cNvPr id="44" name="Text 40"/>
          <p:cNvSpPr/>
          <p:nvPr/>
        </p:nvSpPr>
        <p:spPr>
          <a:xfrm>
            <a:off x="266700" y="1905000"/>
            <a:ext cx="3064940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kern="0" spc="-42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Catalogue libre-service</a:t>
            </a:r>
            <a:endParaRPr lang="en-US" sz="2100" dirty="0"/>
          </a:p>
        </p:txBody>
      </p:sp>
      <p:sp>
        <p:nvSpPr>
          <p:cNvPr id="45" name="Shape 41"/>
          <p:cNvSpPr/>
          <p:nvPr/>
        </p:nvSpPr>
        <p:spPr>
          <a:xfrm>
            <a:off x="8777734" y="1809750"/>
            <a:ext cx="2286000" cy="390525"/>
          </a:xfrm>
          <a:prstGeom prst="roundRect">
            <a:avLst>
              <a:gd name="adj" fmla="val 2439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46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20609" y="1938337"/>
            <a:ext cx="133350" cy="133350"/>
          </a:xfrm>
          <a:prstGeom prst="rect">
            <a:avLst/>
          </a:prstGeom>
        </p:spPr>
      </p:pic>
      <p:sp>
        <p:nvSpPr>
          <p:cNvPr id="47" name="Text 42"/>
          <p:cNvSpPr/>
          <p:nvPr/>
        </p:nvSpPr>
        <p:spPr>
          <a:xfrm>
            <a:off x="9149209" y="1924050"/>
            <a:ext cx="1416546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Rechercher un outil…</a:t>
            </a:r>
            <a:endParaRPr lang="en-US" sz="1050" dirty="0"/>
          </a:p>
        </p:txBody>
      </p:sp>
      <p:sp>
        <p:nvSpPr>
          <p:cNvPr id="48" name="Shape 43"/>
          <p:cNvSpPr/>
          <p:nvPr/>
        </p:nvSpPr>
        <p:spPr>
          <a:xfrm>
            <a:off x="11139934" y="1809750"/>
            <a:ext cx="642491" cy="390525"/>
          </a:xfrm>
          <a:prstGeom prst="roundRect">
            <a:avLst>
              <a:gd name="adj" fmla="val 17073"/>
            </a:avLst>
          </a:prstGeom>
          <a:solidFill>
            <a:srgbClr val="131315"/>
          </a:solidFill>
          <a:ln w="9525">
            <a:solidFill>
              <a:srgbClr val="38383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9" name="Text 44"/>
          <p:cNvSpPr/>
          <p:nvPr/>
        </p:nvSpPr>
        <p:spPr>
          <a:xfrm>
            <a:off x="11244709" y="1938337"/>
            <a:ext cx="432941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7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Filtres</a:t>
            </a:r>
            <a:endParaRPr lang="en-US" sz="975" dirty="0"/>
          </a:p>
        </p:txBody>
      </p:sp>
      <p:sp>
        <p:nvSpPr>
          <p:cNvPr id="50" name="Shape 45"/>
          <p:cNvSpPr/>
          <p:nvPr/>
        </p:nvSpPr>
        <p:spPr>
          <a:xfrm>
            <a:off x="266700" y="2533650"/>
            <a:ext cx="512713" cy="295275"/>
          </a:xfrm>
          <a:prstGeom prst="roundRect">
            <a:avLst>
              <a:gd name="adj" fmla="val 50000"/>
            </a:avLst>
          </a:prstGeom>
          <a:solidFill>
            <a:srgbClr val="F5F5F4"/>
          </a:solidFill>
          <a:ln w="9525">
            <a:solidFill>
              <a:srgbClr val="F5F5F4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1" name="Text 46"/>
          <p:cNvSpPr/>
          <p:nvPr/>
        </p:nvSpPr>
        <p:spPr>
          <a:xfrm>
            <a:off x="390525" y="2609850"/>
            <a:ext cx="341263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0A0A0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Tous</a:t>
            </a:r>
            <a:endParaRPr lang="en-US" sz="900" dirty="0"/>
          </a:p>
        </p:txBody>
      </p:sp>
      <p:sp>
        <p:nvSpPr>
          <p:cNvPr id="52" name="Shape 47"/>
          <p:cNvSpPr/>
          <p:nvPr/>
        </p:nvSpPr>
        <p:spPr>
          <a:xfrm>
            <a:off x="855613" y="2533650"/>
            <a:ext cx="699492" cy="295275"/>
          </a:xfrm>
          <a:prstGeom prst="roundRect">
            <a:avLst>
              <a:gd name="adj" fmla="val 50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3" name="Text 48"/>
          <p:cNvSpPr/>
          <p:nvPr/>
        </p:nvSpPr>
        <p:spPr>
          <a:xfrm>
            <a:off x="979438" y="2609850"/>
            <a:ext cx="528042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Perçage</a:t>
            </a:r>
            <a:endParaRPr lang="en-US" sz="900" dirty="0"/>
          </a:p>
        </p:txBody>
      </p:sp>
      <p:sp>
        <p:nvSpPr>
          <p:cNvPr id="54" name="Shape 49"/>
          <p:cNvSpPr/>
          <p:nvPr/>
        </p:nvSpPr>
        <p:spPr>
          <a:xfrm>
            <a:off x="1631305" y="2533650"/>
            <a:ext cx="738932" cy="295275"/>
          </a:xfrm>
          <a:prstGeom prst="roundRect">
            <a:avLst>
              <a:gd name="adj" fmla="val 50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5" name="Text 50"/>
          <p:cNvSpPr/>
          <p:nvPr/>
        </p:nvSpPr>
        <p:spPr>
          <a:xfrm>
            <a:off x="1755130" y="2609850"/>
            <a:ext cx="567482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Découpe</a:t>
            </a:r>
            <a:endParaRPr lang="en-US" sz="900" dirty="0"/>
          </a:p>
        </p:txBody>
      </p:sp>
      <p:sp>
        <p:nvSpPr>
          <p:cNvPr id="56" name="Shape 51"/>
          <p:cNvSpPr/>
          <p:nvPr/>
        </p:nvSpPr>
        <p:spPr>
          <a:xfrm>
            <a:off x="2446437" y="2533650"/>
            <a:ext cx="707975" cy="295275"/>
          </a:xfrm>
          <a:prstGeom prst="roundRect">
            <a:avLst>
              <a:gd name="adj" fmla="val 50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7" name="Text 52"/>
          <p:cNvSpPr/>
          <p:nvPr/>
        </p:nvSpPr>
        <p:spPr>
          <a:xfrm>
            <a:off x="2570262" y="2609850"/>
            <a:ext cx="536525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Soudure</a:t>
            </a:r>
            <a:endParaRPr lang="en-US" sz="900" dirty="0"/>
          </a:p>
        </p:txBody>
      </p:sp>
      <p:sp>
        <p:nvSpPr>
          <p:cNvPr id="58" name="Shape 53"/>
          <p:cNvSpPr/>
          <p:nvPr/>
        </p:nvSpPr>
        <p:spPr>
          <a:xfrm>
            <a:off x="3230612" y="2533650"/>
            <a:ext cx="658564" cy="295275"/>
          </a:xfrm>
          <a:prstGeom prst="roundRect">
            <a:avLst>
              <a:gd name="adj" fmla="val 50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9" name="Text 54"/>
          <p:cNvSpPr/>
          <p:nvPr/>
        </p:nvSpPr>
        <p:spPr>
          <a:xfrm>
            <a:off x="3354437" y="2609850"/>
            <a:ext cx="487114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Mesure</a:t>
            </a:r>
            <a:endParaRPr lang="en-US" sz="900" dirty="0"/>
          </a:p>
        </p:txBody>
      </p:sp>
      <p:sp>
        <p:nvSpPr>
          <p:cNvPr id="60" name="Shape 55"/>
          <p:cNvSpPr/>
          <p:nvPr/>
        </p:nvSpPr>
        <p:spPr>
          <a:xfrm>
            <a:off x="3965377" y="2533650"/>
            <a:ext cx="688925" cy="295275"/>
          </a:xfrm>
          <a:prstGeom prst="roundRect">
            <a:avLst>
              <a:gd name="adj" fmla="val 50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1" name="Text 56"/>
          <p:cNvSpPr/>
          <p:nvPr/>
        </p:nvSpPr>
        <p:spPr>
          <a:xfrm>
            <a:off x="4089202" y="2609850"/>
            <a:ext cx="517475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Visserie</a:t>
            </a:r>
            <a:endParaRPr lang="en-US" sz="900" dirty="0"/>
          </a:p>
        </p:txBody>
      </p:sp>
      <p:sp>
        <p:nvSpPr>
          <p:cNvPr id="62" name="Shape 57"/>
          <p:cNvSpPr/>
          <p:nvPr/>
        </p:nvSpPr>
        <p:spPr>
          <a:xfrm>
            <a:off x="4730502" y="2533650"/>
            <a:ext cx="1095970" cy="295275"/>
          </a:xfrm>
          <a:prstGeom prst="roundRect">
            <a:avLst>
              <a:gd name="adj" fmla="val 50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3" name="Text 58"/>
          <p:cNvSpPr/>
          <p:nvPr/>
        </p:nvSpPr>
        <p:spPr>
          <a:xfrm>
            <a:off x="4854327" y="2609850"/>
            <a:ext cx="924520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Consommables</a:t>
            </a:r>
            <a:endParaRPr lang="en-US" sz="900" dirty="0"/>
          </a:p>
        </p:txBody>
      </p:sp>
      <p:sp>
        <p:nvSpPr>
          <p:cNvPr id="64" name="Shape 59"/>
          <p:cNvSpPr/>
          <p:nvPr/>
        </p:nvSpPr>
        <p:spPr>
          <a:xfrm>
            <a:off x="266700" y="3057525"/>
            <a:ext cx="3736925" cy="3819525"/>
          </a:xfrm>
          <a:prstGeom prst="roundRect">
            <a:avLst>
              <a:gd name="adj" fmla="val 3059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5" name="Shape 60"/>
          <p:cNvSpPr/>
          <p:nvPr/>
        </p:nvSpPr>
        <p:spPr>
          <a:xfrm>
            <a:off x="276225" y="3067050"/>
            <a:ext cx="3717875" cy="2788295"/>
          </a:xfrm>
          <a:prstGeom prst="rect">
            <a:avLst/>
          </a:prstGeom>
          <a:solidFill>
            <a:srgbClr val="1C1416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6" name="Shape 61"/>
          <p:cNvSpPr/>
          <p:nvPr/>
        </p:nvSpPr>
        <p:spPr>
          <a:xfrm>
            <a:off x="276225" y="5845820"/>
            <a:ext cx="37178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7" name="Shape 62"/>
          <p:cNvSpPr/>
          <p:nvPr/>
        </p:nvSpPr>
        <p:spPr>
          <a:xfrm>
            <a:off x="1792188" y="4113461"/>
            <a:ext cx="685800" cy="685800"/>
          </a:xfrm>
          <a:prstGeom prst="roundRect">
            <a:avLst>
              <a:gd name="adj" fmla="val 11111"/>
            </a:avLst>
          </a:prstGeom>
          <a:solidFill>
            <a:srgbClr val="1C1C1F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68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16013" y="4237286"/>
            <a:ext cx="438150" cy="438150"/>
          </a:xfrm>
          <a:prstGeom prst="rect">
            <a:avLst/>
          </a:prstGeom>
        </p:spPr>
      </p:pic>
      <p:sp>
        <p:nvSpPr>
          <p:cNvPr id="69" name="Text 63"/>
          <p:cNvSpPr/>
          <p:nvPr/>
        </p:nvSpPr>
        <p:spPr>
          <a:xfrm>
            <a:off x="390525" y="3181350"/>
            <a:ext cx="92080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SKU · TB-2400</a:t>
            </a:r>
            <a:endParaRPr lang="en-US" sz="825" dirty="0"/>
          </a:p>
        </p:txBody>
      </p:sp>
      <p:sp>
        <p:nvSpPr>
          <p:cNvPr id="70" name="Shape 64"/>
          <p:cNvSpPr/>
          <p:nvPr/>
        </p:nvSpPr>
        <p:spPr>
          <a:xfrm>
            <a:off x="3277791" y="3162300"/>
            <a:ext cx="602010" cy="209550"/>
          </a:xfrm>
          <a:prstGeom prst="roundRect">
            <a:avLst>
              <a:gd name="adj" fmla="val 50000"/>
            </a:avLst>
          </a:prstGeom>
          <a:solidFill>
            <a:srgbClr val="4ADE80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1" name="Shape 65"/>
          <p:cNvSpPr/>
          <p:nvPr/>
        </p:nvSpPr>
        <p:spPr>
          <a:xfrm>
            <a:off x="3353991" y="3238500"/>
            <a:ext cx="57150" cy="57150"/>
          </a:xfrm>
          <a:prstGeom prst="ellipse">
            <a:avLst/>
          </a:prstGeom>
          <a:solidFill>
            <a:srgbClr val="4ADE8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2" name="Text 66"/>
          <p:cNvSpPr/>
          <p:nvPr/>
        </p:nvSpPr>
        <p:spPr>
          <a:xfrm>
            <a:off x="3468291" y="3200400"/>
            <a:ext cx="411510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825" b="1" kern="0" spc="33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DISPO</a:t>
            </a:r>
            <a:endParaRPr lang="en-US" sz="825" dirty="0"/>
          </a:p>
        </p:txBody>
      </p:sp>
      <p:sp>
        <p:nvSpPr>
          <p:cNvPr id="73" name="Text 67"/>
          <p:cNvSpPr/>
          <p:nvPr/>
        </p:nvSpPr>
        <p:spPr>
          <a:xfrm>
            <a:off x="428625" y="5988695"/>
            <a:ext cx="3515468" cy="20240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125" b="1" kern="0" spc="-1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Perceuse 18V</a:t>
            </a:r>
            <a:endParaRPr lang="en-US" sz="1125" dirty="0"/>
          </a:p>
        </p:txBody>
      </p:sp>
      <p:sp>
        <p:nvSpPr>
          <p:cNvPr id="74" name="Text 68"/>
          <p:cNvSpPr/>
          <p:nvPr/>
        </p:nvSpPr>
        <p:spPr>
          <a:xfrm>
            <a:off x="428625" y="6191101"/>
            <a:ext cx="3515468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Bosch · GSB 18V-50</a:t>
            </a:r>
            <a:endParaRPr lang="en-US" sz="825" dirty="0"/>
          </a:p>
        </p:txBody>
      </p:sp>
      <p:sp>
        <p:nvSpPr>
          <p:cNvPr id="75" name="Text 69"/>
          <p:cNvSpPr/>
          <p:nvPr/>
        </p:nvSpPr>
        <p:spPr>
          <a:xfrm>
            <a:off x="428625" y="6457801"/>
            <a:ext cx="338584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6€</a:t>
            </a:r>
            <a:endParaRPr lang="en-US" sz="1650" dirty="0"/>
          </a:p>
        </p:txBody>
      </p:sp>
      <p:sp>
        <p:nvSpPr>
          <p:cNvPr id="76" name="Text 70"/>
          <p:cNvSpPr/>
          <p:nvPr/>
        </p:nvSpPr>
        <p:spPr>
          <a:xfrm>
            <a:off x="729109" y="6534001"/>
            <a:ext cx="206127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/h</a:t>
            </a:r>
            <a:endParaRPr lang="en-US" sz="825" dirty="0"/>
          </a:p>
        </p:txBody>
      </p:sp>
      <p:sp>
        <p:nvSpPr>
          <p:cNvPr id="77" name="Shape 71"/>
          <p:cNvSpPr/>
          <p:nvPr/>
        </p:nvSpPr>
        <p:spPr>
          <a:xfrm>
            <a:off x="3172867" y="6486376"/>
            <a:ext cx="668834" cy="228600"/>
          </a:xfrm>
          <a:prstGeom prst="roundRect">
            <a:avLst>
              <a:gd name="adj" fmla="val 29167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8" name="Text 72"/>
          <p:cNvSpPr/>
          <p:nvPr/>
        </p:nvSpPr>
        <p:spPr>
          <a:xfrm>
            <a:off x="3230017" y="6534001"/>
            <a:ext cx="554534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Réserver</a:t>
            </a:r>
            <a:endParaRPr lang="en-US" sz="900" dirty="0"/>
          </a:p>
        </p:txBody>
      </p:sp>
      <p:sp>
        <p:nvSpPr>
          <p:cNvPr id="79" name="Shape 73"/>
          <p:cNvSpPr/>
          <p:nvPr/>
        </p:nvSpPr>
        <p:spPr>
          <a:xfrm>
            <a:off x="4156025" y="3057525"/>
            <a:ext cx="3736925" cy="3819525"/>
          </a:xfrm>
          <a:prstGeom prst="roundRect">
            <a:avLst>
              <a:gd name="adj" fmla="val 3059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0" name="Shape 74"/>
          <p:cNvSpPr/>
          <p:nvPr/>
        </p:nvSpPr>
        <p:spPr>
          <a:xfrm>
            <a:off x="4165550" y="3067050"/>
            <a:ext cx="3717875" cy="2788295"/>
          </a:xfrm>
          <a:prstGeom prst="rect">
            <a:avLst/>
          </a:prstGeom>
          <a:solidFill>
            <a:srgbClr val="1C1416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1" name="Shape 75"/>
          <p:cNvSpPr/>
          <p:nvPr/>
        </p:nvSpPr>
        <p:spPr>
          <a:xfrm>
            <a:off x="4165550" y="5845820"/>
            <a:ext cx="37178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2" name="Shape 76"/>
          <p:cNvSpPr/>
          <p:nvPr/>
        </p:nvSpPr>
        <p:spPr>
          <a:xfrm>
            <a:off x="5681514" y="4113461"/>
            <a:ext cx="685800" cy="685800"/>
          </a:xfrm>
          <a:prstGeom prst="roundRect">
            <a:avLst>
              <a:gd name="adj" fmla="val 11111"/>
            </a:avLst>
          </a:prstGeom>
          <a:solidFill>
            <a:srgbClr val="1C1C1F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83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05339" y="4237286"/>
            <a:ext cx="438150" cy="438150"/>
          </a:xfrm>
          <a:prstGeom prst="rect">
            <a:avLst/>
          </a:prstGeom>
        </p:spPr>
      </p:pic>
      <p:sp>
        <p:nvSpPr>
          <p:cNvPr id="84" name="Text 77"/>
          <p:cNvSpPr/>
          <p:nvPr/>
        </p:nvSpPr>
        <p:spPr>
          <a:xfrm>
            <a:off x="4279850" y="3181350"/>
            <a:ext cx="92080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SKU · TB-2401</a:t>
            </a:r>
            <a:endParaRPr lang="en-US" sz="825" dirty="0"/>
          </a:p>
        </p:txBody>
      </p:sp>
      <p:sp>
        <p:nvSpPr>
          <p:cNvPr id="85" name="Shape 78"/>
          <p:cNvSpPr/>
          <p:nvPr/>
        </p:nvSpPr>
        <p:spPr>
          <a:xfrm>
            <a:off x="7167116" y="3162300"/>
            <a:ext cx="602010" cy="209550"/>
          </a:xfrm>
          <a:prstGeom prst="roundRect">
            <a:avLst>
              <a:gd name="adj" fmla="val 50000"/>
            </a:avLst>
          </a:prstGeom>
          <a:solidFill>
            <a:srgbClr val="4ADE80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6" name="Shape 79"/>
          <p:cNvSpPr/>
          <p:nvPr/>
        </p:nvSpPr>
        <p:spPr>
          <a:xfrm>
            <a:off x="7243316" y="3238500"/>
            <a:ext cx="57150" cy="57150"/>
          </a:xfrm>
          <a:prstGeom prst="ellipse">
            <a:avLst/>
          </a:prstGeom>
          <a:solidFill>
            <a:srgbClr val="4ADE8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7" name="Text 80"/>
          <p:cNvSpPr/>
          <p:nvPr/>
        </p:nvSpPr>
        <p:spPr>
          <a:xfrm>
            <a:off x="7357616" y="3200400"/>
            <a:ext cx="411510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825" b="1" kern="0" spc="33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DISPO</a:t>
            </a:r>
            <a:endParaRPr lang="en-US" sz="825" dirty="0"/>
          </a:p>
        </p:txBody>
      </p:sp>
      <p:sp>
        <p:nvSpPr>
          <p:cNvPr id="88" name="Text 81"/>
          <p:cNvSpPr/>
          <p:nvPr/>
        </p:nvSpPr>
        <p:spPr>
          <a:xfrm>
            <a:off x="4317950" y="5988695"/>
            <a:ext cx="3515468" cy="20240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125" b="1" kern="0" spc="-1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Meuleuse 125mm</a:t>
            </a:r>
            <a:endParaRPr lang="en-US" sz="1125" dirty="0"/>
          </a:p>
        </p:txBody>
      </p:sp>
      <p:sp>
        <p:nvSpPr>
          <p:cNvPr id="89" name="Text 82"/>
          <p:cNvSpPr/>
          <p:nvPr/>
        </p:nvSpPr>
        <p:spPr>
          <a:xfrm>
            <a:off x="4317950" y="6191101"/>
            <a:ext cx="3515468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Makita · GA5040</a:t>
            </a:r>
            <a:endParaRPr lang="en-US" sz="825" dirty="0"/>
          </a:p>
        </p:txBody>
      </p:sp>
      <p:sp>
        <p:nvSpPr>
          <p:cNvPr id="90" name="Text 83"/>
          <p:cNvSpPr/>
          <p:nvPr/>
        </p:nvSpPr>
        <p:spPr>
          <a:xfrm>
            <a:off x="4317950" y="6457801"/>
            <a:ext cx="338584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8€</a:t>
            </a:r>
            <a:endParaRPr lang="en-US" sz="1650" dirty="0"/>
          </a:p>
        </p:txBody>
      </p:sp>
      <p:sp>
        <p:nvSpPr>
          <p:cNvPr id="91" name="Text 84"/>
          <p:cNvSpPr/>
          <p:nvPr/>
        </p:nvSpPr>
        <p:spPr>
          <a:xfrm>
            <a:off x="4618434" y="6534001"/>
            <a:ext cx="206127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/h</a:t>
            </a:r>
            <a:endParaRPr lang="en-US" sz="825" dirty="0"/>
          </a:p>
        </p:txBody>
      </p:sp>
      <p:sp>
        <p:nvSpPr>
          <p:cNvPr id="92" name="Shape 85"/>
          <p:cNvSpPr/>
          <p:nvPr/>
        </p:nvSpPr>
        <p:spPr>
          <a:xfrm>
            <a:off x="7062192" y="6486376"/>
            <a:ext cx="668834" cy="228600"/>
          </a:xfrm>
          <a:prstGeom prst="roundRect">
            <a:avLst>
              <a:gd name="adj" fmla="val 29167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3" name="Text 86"/>
          <p:cNvSpPr/>
          <p:nvPr/>
        </p:nvSpPr>
        <p:spPr>
          <a:xfrm>
            <a:off x="7119342" y="6534001"/>
            <a:ext cx="554534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Réserver</a:t>
            </a:r>
            <a:endParaRPr lang="en-US" sz="900" dirty="0"/>
          </a:p>
        </p:txBody>
      </p:sp>
      <p:sp>
        <p:nvSpPr>
          <p:cNvPr id="94" name="Shape 87"/>
          <p:cNvSpPr/>
          <p:nvPr/>
        </p:nvSpPr>
        <p:spPr>
          <a:xfrm>
            <a:off x="8045351" y="3057525"/>
            <a:ext cx="3737074" cy="3819525"/>
          </a:xfrm>
          <a:prstGeom prst="roundRect">
            <a:avLst>
              <a:gd name="adj" fmla="val 3059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5" name="Shape 88"/>
          <p:cNvSpPr/>
          <p:nvPr/>
        </p:nvSpPr>
        <p:spPr>
          <a:xfrm>
            <a:off x="8054876" y="3067050"/>
            <a:ext cx="3718024" cy="2788444"/>
          </a:xfrm>
          <a:prstGeom prst="rect">
            <a:avLst/>
          </a:prstGeom>
          <a:solidFill>
            <a:srgbClr val="1C1416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6" name="Shape 89"/>
          <p:cNvSpPr/>
          <p:nvPr/>
        </p:nvSpPr>
        <p:spPr>
          <a:xfrm>
            <a:off x="8054876" y="5845969"/>
            <a:ext cx="371802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7" name="Shape 90"/>
          <p:cNvSpPr/>
          <p:nvPr/>
        </p:nvSpPr>
        <p:spPr>
          <a:xfrm>
            <a:off x="9570988" y="4113609"/>
            <a:ext cx="685800" cy="685800"/>
          </a:xfrm>
          <a:prstGeom prst="roundRect">
            <a:avLst>
              <a:gd name="adj" fmla="val 11111"/>
            </a:avLst>
          </a:prstGeom>
          <a:solidFill>
            <a:srgbClr val="1C1C1F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98" name="Image 5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694813" y="4237434"/>
            <a:ext cx="438150" cy="438150"/>
          </a:xfrm>
          <a:prstGeom prst="rect">
            <a:avLst/>
          </a:prstGeom>
        </p:spPr>
      </p:pic>
      <p:sp>
        <p:nvSpPr>
          <p:cNvPr id="99" name="Text 91"/>
          <p:cNvSpPr/>
          <p:nvPr/>
        </p:nvSpPr>
        <p:spPr>
          <a:xfrm>
            <a:off x="8169176" y="3181350"/>
            <a:ext cx="92080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SKU · TB-2402</a:t>
            </a:r>
            <a:endParaRPr lang="en-US" sz="825" dirty="0"/>
          </a:p>
        </p:txBody>
      </p:sp>
      <p:sp>
        <p:nvSpPr>
          <p:cNvPr id="100" name="Shape 92"/>
          <p:cNvSpPr/>
          <p:nvPr/>
        </p:nvSpPr>
        <p:spPr>
          <a:xfrm>
            <a:off x="11056590" y="3162300"/>
            <a:ext cx="602010" cy="209550"/>
          </a:xfrm>
          <a:prstGeom prst="roundRect">
            <a:avLst>
              <a:gd name="adj" fmla="val 50000"/>
            </a:avLst>
          </a:prstGeom>
          <a:solidFill>
            <a:srgbClr val="4ADE80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1" name="Shape 93"/>
          <p:cNvSpPr/>
          <p:nvPr/>
        </p:nvSpPr>
        <p:spPr>
          <a:xfrm>
            <a:off x="11132790" y="3238500"/>
            <a:ext cx="57150" cy="57150"/>
          </a:xfrm>
          <a:prstGeom prst="ellipse">
            <a:avLst/>
          </a:prstGeom>
          <a:solidFill>
            <a:srgbClr val="4ADE8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2" name="Text 94"/>
          <p:cNvSpPr/>
          <p:nvPr/>
        </p:nvSpPr>
        <p:spPr>
          <a:xfrm>
            <a:off x="11247090" y="3200400"/>
            <a:ext cx="411510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825" b="1" kern="0" spc="33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DISPO</a:t>
            </a:r>
            <a:endParaRPr lang="en-US" sz="825" dirty="0"/>
          </a:p>
        </p:txBody>
      </p:sp>
      <p:sp>
        <p:nvSpPr>
          <p:cNvPr id="103" name="Text 95"/>
          <p:cNvSpPr/>
          <p:nvPr/>
        </p:nvSpPr>
        <p:spPr>
          <a:xfrm>
            <a:off x="8207276" y="5988844"/>
            <a:ext cx="3515621" cy="20240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125" b="1" kern="0" spc="-1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Perforateur SDS-Plus</a:t>
            </a:r>
            <a:endParaRPr lang="en-US" sz="1125" dirty="0"/>
          </a:p>
        </p:txBody>
      </p:sp>
      <p:sp>
        <p:nvSpPr>
          <p:cNvPr id="104" name="Text 96"/>
          <p:cNvSpPr/>
          <p:nvPr/>
        </p:nvSpPr>
        <p:spPr>
          <a:xfrm>
            <a:off x="8207276" y="6191250"/>
            <a:ext cx="3515621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Hilti · TE 4-22</a:t>
            </a:r>
            <a:endParaRPr lang="en-US" sz="825" dirty="0"/>
          </a:p>
        </p:txBody>
      </p:sp>
      <p:sp>
        <p:nvSpPr>
          <p:cNvPr id="105" name="Text 97"/>
          <p:cNvSpPr/>
          <p:nvPr/>
        </p:nvSpPr>
        <p:spPr>
          <a:xfrm>
            <a:off x="8207276" y="6457950"/>
            <a:ext cx="46985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14€</a:t>
            </a:r>
            <a:endParaRPr lang="en-US" sz="1650" dirty="0"/>
          </a:p>
        </p:txBody>
      </p:sp>
      <p:sp>
        <p:nvSpPr>
          <p:cNvPr id="106" name="Text 98"/>
          <p:cNvSpPr/>
          <p:nvPr/>
        </p:nvSpPr>
        <p:spPr>
          <a:xfrm>
            <a:off x="8639026" y="6534150"/>
            <a:ext cx="206127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/h</a:t>
            </a:r>
            <a:endParaRPr lang="en-US" sz="825" dirty="0"/>
          </a:p>
        </p:txBody>
      </p:sp>
      <p:sp>
        <p:nvSpPr>
          <p:cNvPr id="107" name="Shape 99"/>
          <p:cNvSpPr/>
          <p:nvPr/>
        </p:nvSpPr>
        <p:spPr>
          <a:xfrm>
            <a:off x="10951666" y="6486525"/>
            <a:ext cx="668834" cy="228600"/>
          </a:xfrm>
          <a:prstGeom prst="roundRect">
            <a:avLst>
              <a:gd name="adj" fmla="val 29167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8" name="Text 100"/>
          <p:cNvSpPr/>
          <p:nvPr/>
        </p:nvSpPr>
        <p:spPr>
          <a:xfrm>
            <a:off x="11008816" y="6534150"/>
            <a:ext cx="554534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Réserver</a:t>
            </a:r>
            <a:endParaRPr lang="en-US" sz="900" dirty="0"/>
          </a:p>
        </p:txBody>
      </p:sp>
      <p:sp>
        <p:nvSpPr>
          <p:cNvPr id="109" name="Shape 101"/>
          <p:cNvSpPr/>
          <p:nvPr/>
        </p:nvSpPr>
        <p:spPr>
          <a:xfrm>
            <a:off x="266700" y="7029450"/>
            <a:ext cx="3736925" cy="3819525"/>
          </a:xfrm>
          <a:prstGeom prst="roundRect">
            <a:avLst>
              <a:gd name="adj" fmla="val 3059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0" name="Shape 102"/>
          <p:cNvSpPr/>
          <p:nvPr/>
        </p:nvSpPr>
        <p:spPr>
          <a:xfrm>
            <a:off x="276225" y="7038975"/>
            <a:ext cx="3717875" cy="2788295"/>
          </a:xfrm>
          <a:prstGeom prst="rect">
            <a:avLst/>
          </a:prstGeom>
          <a:solidFill>
            <a:srgbClr val="1C1416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1" name="Shape 103"/>
          <p:cNvSpPr/>
          <p:nvPr/>
        </p:nvSpPr>
        <p:spPr>
          <a:xfrm>
            <a:off x="276225" y="9817745"/>
            <a:ext cx="37178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2" name="Shape 104"/>
          <p:cNvSpPr/>
          <p:nvPr/>
        </p:nvSpPr>
        <p:spPr>
          <a:xfrm>
            <a:off x="1792188" y="8085386"/>
            <a:ext cx="685800" cy="685800"/>
          </a:xfrm>
          <a:prstGeom prst="roundRect">
            <a:avLst>
              <a:gd name="adj" fmla="val 11111"/>
            </a:avLst>
          </a:prstGeom>
          <a:solidFill>
            <a:srgbClr val="1C1C1F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113" name="Image 6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16013" y="8209211"/>
            <a:ext cx="438150" cy="438150"/>
          </a:xfrm>
          <a:prstGeom prst="rect">
            <a:avLst/>
          </a:prstGeom>
        </p:spPr>
      </p:pic>
      <p:sp>
        <p:nvSpPr>
          <p:cNvPr id="114" name="Text 105"/>
          <p:cNvSpPr/>
          <p:nvPr/>
        </p:nvSpPr>
        <p:spPr>
          <a:xfrm>
            <a:off x="390525" y="7153275"/>
            <a:ext cx="92080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SKU · TB-2403</a:t>
            </a:r>
            <a:endParaRPr lang="en-US" sz="825" dirty="0"/>
          </a:p>
        </p:txBody>
      </p:sp>
      <p:sp>
        <p:nvSpPr>
          <p:cNvPr id="115" name="Shape 106"/>
          <p:cNvSpPr/>
          <p:nvPr/>
        </p:nvSpPr>
        <p:spPr>
          <a:xfrm>
            <a:off x="2875359" y="7134225"/>
            <a:ext cx="1004441" cy="209550"/>
          </a:xfrm>
          <a:prstGeom prst="roundRect">
            <a:avLst>
              <a:gd name="adj" fmla="val 50000"/>
            </a:avLst>
          </a:prstGeom>
          <a:solidFill>
            <a:srgbClr val="F5A623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6" name="Shape 107"/>
          <p:cNvSpPr/>
          <p:nvPr/>
        </p:nvSpPr>
        <p:spPr>
          <a:xfrm>
            <a:off x="2951559" y="7210425"/>
            <a:ext cx="57150" cy="57150"/>
          </a:xfrm>
          <a:prstGeom prst="ellipse">
            <a:avLst/>
          </a:prstGeom>
          <a:solidFill>
            <a:srgbClr val="F5A623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7" name="Text 108"/>
          <p:cNvSpPr/>
          <p:nvPr/>
        </p:nvSpPr>
        <p:spPr>
          <a:xfrm>
            <a:off x="3065859" y="7172325"/>
            <a:ext cx="813941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825" b="1" kern="0" spc="33" dirty="0">
                <a:solidFill>
                  <a:srgbClr val="F5A623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EN LOCATION</a:t>
            </a:r>
            <a:endParaRPr lang="en-US" sz="825" dirty="0"/>
          </a:p>
        </p:txBody>
      </p:sp>
      <p:sp>
        <p:nvSpPr>
          <p:cNvPr id="118" name="Text 109"/>
          <p:cNvSpPr/>
          <p:nvPr/>
        </p:nvSpPr>
        <p:spPr>
          <a:xfrm>
            <a:off x="428625" y="9960620"/>
            <a:ext cx="3515468" cy="20240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125" b="1" kern="0" spc="-1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Scie sauteuse</a:t>
            </a:r>
            <a:endParaRPr lang="en-US" sz="1125" dirty="0"/>
          </a:p>
        </p:txBody>
      </p:sp>
      <p:sp>
        <p:nvSpPr>
          <p:cNvPr id="119" name="Text 110"/>
          <p:cNvSpPr/>
          <p:nvPr/>
        </p:nvSpPr>
        <p:spPr>
          <a:xfrm>
            <a:off x="428625" y="10163026"/>
            <a:ext cx="3515468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DeWalt · DCS334</a:t>
            </a:r>
            <a:endParaRPr lang="en-US" sz="825" dirty="0"/>
          </a:p>
        </p:txBody>
      </p:sp>
      <p:sp>
        <p:nvSpPr>
          <p:cNvPr id="120" name="Text 111"/>
          <p:cNvSpPr/>
          <p:nvPr/>
        </p:nvSpPr>
        <p:spPr>
          <a:xfrm>
            <a:off x="428625" y="10429726"/>
            <a:ext cx="338584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7€</a:t>
            </a:r>
            <a:endParaRPr lang="en-US" sz="1650" dirty="0"/>
          </a:p>
        </p:txBody>
      </p:sp>
      <p:sp>
        <p:nvSpPr>
          <p:cNvPr id="121" name="Text 112"/>
          <p:cNvSpPr/>
          <p:nvPr/>
        </p:nvSpPr>
        <p:spPr>
          <a:xfrm>
            <a:off x="729109" y="10505926"/>
            <a:ext cx="206127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/h</a:t>
            </a:r>
            <a:endParaRPr lang="en-US" sz="825" dirty="0"/>
          </a:p>
        </p:txBody>
      </p:sp>
      <p:sp>
        <p:nvSpPr>
          <p:cNvPr id="122" name="Shape 113"/>
          <p:cNvSpPr/>
          <p:nvPr/>
        </p:nvSpPr>
        <p:spPr>
          <a:xfrm>
            <a:off x="3172867" y="10458301"/>
            <a:ext cx="668834" cy="228600"/>
          </a:xfrm>
          <a:prstGeom prst="roundRect">
            <a:avLst>
              <a:gd name="adj" fmla="val 29167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3" name="Text 114"/>
          <p:cNvSpPr/>
          <p:nvPr/>
        </p:nvSpPr>
        <p:spPr>
          <a:xfrm>
            <a:off x="3230017" y="10505926"/>
            <a:ext cx="554534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Réserver</a:t>
            </a:r>
            <a:endParaRPr lang="en-US" sz="900" dirty="0"/>
          </a:p>
        </p:txBody>
      </p:sp>
      <p:sp>
        <p:nvSpPr>
          <p:cNvPr id="124" name="Shape 115"/>
          <p:cNvSpPr/>
          <p:nvPr/>
        </p:nvSpPr>
        <p:spPr>
          <a:xfrm>
            <a:off x="4156025" y="7029450"/>
            <a:ext cx="3736925" cy="3819525"/>
          </a:xfrm>
          <a:prstGeom prst="roundRect">
            <a:avLst>
              <a:gd name="adj" fmla="val 3059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5" name="Shape 116"/>
          <p:cNvSpPr/>
          <p:nvPr/>
        </p:nvSpPr>
        <p:spPr>
          <a:xfrm>
            <a:off x="4165550" y="7038975"/>
            <a:ext cx="3717875" cy="2788295"/>
          </a:xfrm>
          <a:prstGeom prst="rect">
            <a:avLst/>
          </a:prstGeom>
          <a:solidFill>
            <a:srgbClr val="1C1416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6" name="Shape 117"/>
          <p:cNvSpPr/>
          <p:nvPr/>
        </p:nvSpPr>
        <p:spPr>
          <a:xfrm>
            <a:off x="4165550" y="9817745"/>
            <a:ext cx="371787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7" name="Shape 118"/>
          <p:cNvSpPr/>
          <p:nvPr/>
        </p:nvSpPr>
        <p:spPr>
          <a:xfrm>
            <a:off x="5681514" y="8085386"/>
            <a:ext cx="685800" cy="685800"/>
          </a:xfrm>
          <a:prstGeom prst="roundRect">
            <a:avLst>
              <a:gd name="adj" fmla="val 11111"/>
            </a:avLst>
          </a:prstGeom>
          <a:solidFill>
            <a:srgbClr val="1C1C1F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128" name="Image 7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05339" y="8209211"/>
            <a:ext cx="438150" cy="438150"/>
          </a:xfrm>
          <a:prstGeom prst="rect">
            <a:avLst/>
          </a:prstGeom>
        </p:spPr>
      </p:pic>
      <p:sp>
        <p:nvSpPr>
          <p:cNvPr id="129" name="Text 119"/>
          <p:cNvSpPr/>
          <p:nvPr/>
        </p:nvSpPr>
        <p:spPr>
          <a:xfrm>
            <a:off x="4279850" y="7153275"/>
            <a:ext cx="92080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SKU · TB-2404</a:t>
            </a:r>
            <a:endParaRPr lang="en-US" sz="825" dirty="0"/>
          </a:p>
        </p:txBody>
      </p:sp>
      <p:sp>
        <p:nvSpPr>
          <p:cNvPr id="130" name="Shape 120"/>
          <p:cNvSpPr/>
          <p:nvPr/>
        </p:nvSpPr>
        <p:spPr>
          <a:xfrm>
            <a:off x="7167116" y="7134225"/>
            <a:ext cx="602010" cy="209550"/>
          </a:xfrm>
          <a:prstGeom prst="roundRect">
            <a:avLst>
              <a:gd name="adj" fmla="val 50000"/>
            </a:avLst>
          </a:prstGeom>
          <a:solidFill>
            <a:srgbClr val="4ADE80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1" name="Shape 121"/>
          <p:cNvSpPr/>
          <p:nvPr/>
        </p:nvSpPr>
        <p:spPr>
          <a:xfrm>
            <a:off x="7243316" y="7210425"/>
            <a:ext cx="57150" cy="57150"/>
          </a:xfrm>
          <a:prstGeom prst="ellipse">
            <a:avLst/>
          </a:prstGeom>
          <a:solidFill>
            <a:srgbClr val="4ADE8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2" name="Text 122"/>
          <p:cNvSpPr/>
          <p:nvPr/>
        </p:nvSpPr>
        <p:spPr>
          <a:xfrm>
            <a:off x="7357616" y="7172325"/>
            <a:ext cx="411510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825" b="1" kern="0" spc="33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DISPO</a:t>
            </a:r>
            <a:endParaRPr lang="en-US" sz="825" dirty="0"/>
          </a:p>
        </p:txBody>
      </p:sp>
      <p:sp>
        <p:nvSpPr>
          <p:cNvPr id="133" name="Text 123"/>
          <p:cNvSpPr/>
          <p:nvPr/>
        </p:nvSpPr>
        <p:spPr>
          <a:xfrm>
            <a:off x="4317950" y="9960620"/>
            <a:ext cx="3515468" cy="20240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125" b="1" kern="0" spc="-1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Meuleuse 230mm</a:t>
            </a:r>
            <a:endParaRPr lang="en-US" sz="1125" dirty="0"/>
          </a:p>
        </p:txBody>
      </p:sp>
      <p:sp>
        <p:nvSpPr>
          <p:cNvPr id="134" name="Text 124"/>
          <p:cNvSpPr/>
          <p:nvPr/>
        </p:nvSpPr>
        <p:spPr>
          <a:xfrm>
            <a:off x="4317950" y="10163026"/>
            <a:ext cx="3515468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Bosch · GWS 24</a:t>
            </a:r>
            <a:endParaRPr lang="en-US" sz="825" dirty="0"/>
          </a:p>
        </p:txBody>
      </p:sp>
      <p:sp>
        <p:nvSpPr>
          <p:cNvPr id="135" name="Text 125"/>
          <p:cNvSpPr/>
          <p:nvPr/>
        </p:nvSpPr>
        <p:spPr>
          <a:xfrm>
            <a:off x="4317950" y="10429726"/>
            <a:ext cx="469553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11€</a:t>
            </a:r>
            <a:endParaRPr lang="en-US" sz="1650" dirty="0"/>
          </a:p>
        </p:txBody>
      </p:sp>
      <p:sp>
        <p:nvSpPr>
          <p:cNvPr id="136" name="Text 126"/>
          <p:cNvSpPr/>
          <p:nvPr/>
        </p:nvSpPr>
        <p:spPr>
          <a:xfrm>
            <a:off x="4749403" y="10505926"/>
            <a:ext cx="206127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/h</a:t>
            </a:r>
            <a:endParaRPr lang="en-US" sz="825" dirty="0"/>
          </a:p>
        </p:txBody>
      </p:sp>
      <p:sp>
        <p:nvSpPr>
          <p:cNvPr id="137" name="Shape 127"/>
          <p:cNvSpPr/>
          <p:nvPr/>
        </p:nvSpPr>
        <p:spPr>
          <a:xfrm>
            <a:off x="7062192" y="10458301"/>
            <a:ext cx="668834" cy="228600"/>
          </a:xfrm>
          <a:prstGeom prst="roundRect">
            <a:avLst>
              <a:gd name="adj" fmla="val 29167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8" name="Text 128"/>
          <p:cNvSpPr/>
          <p:nvPr/>
        </p:nvSpPr>
        <p:spPr>
          <a:xfrm>
            <a:off x="7119342" y="10505926"/>
            <a:ext cx="554534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Réserver</a:t>
            </a:r>
            <a:endParaRPr lang="en-US" sz="900" dirty="0"/>
          </a:p>
        </p:txBody>
      </p:sp>
      <p:sp>
        <p:nvSpPr>
          <p:cNvPr id="139" name="Shape 129"/>
          <p:cNvSpPr/>
          <p:nvPr/>
        </p:nvSpPr>
        <p:spPr>
          <a:xfrm>
            <a:off x="8045351" y="7029450"/>
            <a:ext cx="3737074" cy="3819525"/>
          </a:xfrm>
          <a:prstGeom prst="roundRect">
            <a:avLst>
              <a:gd name="adj" fmla="val 3059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0" name="Shape 130"/>
          <p:cNvSpPr/>
          <p:nvPr/>
        </p:nvSpPr>
        <p:spPr>
          <a:xfrm>
            <a:off x="8054876" y="7038975"/>
            <a:ext cx="3718024" cy="2788444"/>
          </a:xfrm>
          <a:prstGeom prst="rect">
            <a:avLst/>
          </a:prstGeom>
          <a:solidFill>
            <a:srgbClr val="1C1416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1" name="Shape 131"/>
          <p:cNvSpPr/>
          <p:nvPr/>
        </p:nvSpPr>
        <p:spPr>
          <a:xfrm>
            <a:off x="8054876" y="9817894"/>
            <a:ext cx="371802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2" name="Shape 132"/>
          <p:cNvSpPr/>
          <p:nvPr/>
        </p:nvSpPr>
        <p:spPr>
          <a:xfrm>
            <a:off x="9570988" y="8085534"/>
            <a:ext cx="685800" cy="685800"/>
          </a:xfrm>
          <a:prstGeom prst="roundRect">
            <a:avLst>
              <a:gd name="adj" fmla="val 11111"/>
            </a:avLst>
          </a:prstGeom>
          <a:solidFill>
            <a:srgbClr val="1C1C1F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143" name="Image 8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94813" y="8209359"/>
            <a:ext cx="438150" cy="438150"/>
          </a:xfrm>
          <a:prstGeom prst="rect">
            <a:avLst/>
          </a:prstGeom>
        </p:spPr>
      </p:pic>
      <p:sp>
        <p:nvSpPr>
          <p:cNvPr id="144" name="Text 133"/>
          <p:cNvSpPr/>
          <p:nvPr/>
        </p:nvSpPr>
        <p:spPr>
          <a:xfrm>
            <a:off x="8169176" y="7153275"/>
            <a:ext cx="92080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SKU · TB-2405</a:t>
            </a:r>
            <a:endParaRPr lang="en-US" sz="825" dirty="0"/>
          </a:p>
        </p:txBody>
      </p:sp>
      <p:sp>
        <p:nvSpPr>
          <p:cNvPr id="145" name="Shape 134"/>
          <p:cNvSpPr/>
          <p:nvPr/>
        </p:nvSpPr>
        <p:spPr>
          <a:xfrm>
            <a:off x="11056590" y="7134225"/>
            <a:ext cx="602010" cy="209550"/>
          </a:xfrm>
          <a:prstGeom prst="roundRect">
            <a:avLst>
              <a:gd name="adj" fmla="val 50000"/>
            </a:avLst>
          </a:prstGeom>
          <a:solidFill>
            <a:srgbClr val="4ADE80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6" name="Shape 135"/>
          <p:cNvSpPr/>
          <p:nvPr/>
        </p:nvSpPr>
        <p:spPr>
          <a:xfrm>
            <a:off x="11132790" y="7210425"/>
            <a:ext cx="57150" cy="57150"/>
          </a:xfrm>
          <a:prstGeom prst="ellipse">
            <a:avLst/>
          </a:prstGeom>
          <a:solidFill>
            <a:srgbClr val="4ADE8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7" name="Text 136"/>
          <p:cNvSpPr/>
          <p:nvPr/>
        </p:nvSpPr>
        <p:spPr>
          <a:xfrm>
            <a:off x="11247090" y="7172325"/>
            <a:ext cx="411510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825" b="1" kern="0" spc="33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DISPO</a:t>
            </a:r>
            <a:endParaRPr lang="en-US" sz="825" dirty="0"/>
          </a:p>
        </p:txBody>
      </p:sp>
      <p:sp>
        <p:nvSpPr>
          <p:cNvPr id="148" name="Text 137"/>
          <p:cNvSpPr/>
          <p:nvPr/>
        </p:nvSpPr>
        <p:spPr>
          <a:xfrm>
            <a:off x="8207276" y="9960769"/>
            <a:ext cx="3515621" cy="20240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125" b="1" kern="0" spc="-1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Visseuse à choc</a:t>
            </a:r>
            <a:endParaRPr lang="en-US" sz="1125" dirty="0"/>
          </a:p>
        </p:txBody>
      </p:sp>
      <p:sp>
        <p:nvSpPr>
          <p:cNvPr id="149" name="Text 138"/>
          <p:cNvSpPr/>
          <p:nvPr/>
        </p:nvSpPr>
        <p:spPr>
          <a:xfrm>
            <a:off x="8207276" y="10163175"/>
            <a:ext cx="3515621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Milwaukee · M18</a:t>
            </a:r>
            <a:endParaRPr lang="en-US" sz="825" dirty="0"/>
          </a:p>
        </p:txBody>
      </p:sp>
      <p:sp>
        <p:nvSpPr>
          <p:cNvPr id="150" name="Text 139"/>
          <p:cNvSpPr/>
          <p:nvPr/>
        </p:nvSpPr>
        <p:spPr>
          <a:xfrm>
            <a:off x="8207276" y="10429875"/>
            <a:ext cx="338584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9€</a:t>
            </a:r>
            <a:endParaRPr lang="en-US" sz="1650" dirty="0"/>
          </a:p>
        </p:txBody>
      </p:sp>
      <p:sp>
        <p:nvSpPr>
          <p:cNvPr id="151" name="Text 140"/>
          <p:cNvSpPr/>
          <p:nvPr/>
        </p:nvSpPr>
        <p:spPr>
          <a:xfrm>
            <a:off x="8507760" y="10506075"/>
            <a:ext cx="206127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/h</a:t>
            </a:r>
            <a:endParaRPr lang="en-US" sz="825" dirty="0"/>
          </a:p>
        </p:txBody>
      </p:sp>
      <p:sp>
        <p:nvSpPr>
          <p:cNvPr id="152" name="Shape 141"/>
          <p:cNvSpPr/>
          <p:nvPr/>
        </p:nvSpPr>
        <p:spPr>
          <a:xfrm>
            <a:off x="10951666" y="10458450"/>
            <a:ext cx="668834" cy="228600"/>
          </a:xfrm>
          <a:prstGeom prst="roundRect">
            <a:avLst>
              <a:gd name="adj" fmla="val 29167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3" name="Text 142"/>
          <p:cNvSpPr/>
          <p:nvPr/>
        </p:nvSpPr>
        <p:spPr>
          <a:xfrm>
            <a:off x="11008816" y="10506075"/>
            <a:ext cx="554534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Réserver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5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71450" y="133350"/>
            <a:ext cx="2221260" cy="238125"/>
          </a:xfrm>
          <a:prstGeom prst="roundRect">
            <a:avLst>
              <a:gd name="adj" fmla="val 16000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>
                <a:alpha val="6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276225" y="190500"/>
            <a:ext cx="208791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kern="0" spc="45" dirty="0">
                <a:solidFill>
                  <a:srgbClr val="6B686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FICHE OUTIL · PERCEUSE BOSCH 18V</a:t>
            </a:r>
            <a:endParaRPr lang="en-US" sz="75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2192000" cy="7810500"/>
          </a:xfrm>
          <a:prstGeom prst="roundRect">
            <a:avLst>
              <a:gd name="adj" fmla="val 1220"/>
            </a:avLst>
          </a:prstGeom>
          <a:solidFill>
            <a:srgbClr val="35363A"/>
          </a:solidFill>
          <a:ln/>
          <a:effectLst>
            <a:outerShdw blurRad="762000" dist="2286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12192000" cy="419100"/>
          </a:xfrm>
          <a:prstGeom prst="rect">
            <a:avLst/>
          </a:prstGeom>
          <a:solidFill>
            <a:srgbClr val="202124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133350" y="152400"/>
            <a:ext cx="114300" cy="114300"/>
          </a:xfrm>
          <a:prstGeom prst="ellipse">
            <a:avLst/>
          </a:prstGeom>
          <a:solidFill>
            <a:srgbClr val="FF5F57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323850" y="152400"/>
            <a:ext cx="114300" cy="114300"/>
          </a:xfrm>
          <a:prstGeom prst="ellipse">
            <a:avLst/>
          </a:prstGeom>
          <a:solidFill>
            <a:srgbClr val="FEBC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" name="Shape 6"/>
          <p:cNvSpPr/>
          <p:nvPr/>
        </p:nvSpPr>
        <p:spPr>
          <a:xfrm>
            <a:off x="514350" y="152400"/>
            <a:ext cx="114300" cy="114300"/>
          </a:xfrm>
          <a:prstGeom prst="ellipse">
            <a:avLst/>
          </a:prstGeom>
          <a:solidFill>
            <a:srgbClr val="28C84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" name="Shape 7"/>
          <p:cNvSpPr/>
          <p:nvPr/>
        </p:nvSpPr>
        <p:spPr>
          <a:xfrm>
            <a:off x="800100" y="95250"/>
            <a:ext cx="1143000" cy="323850"/>
          </a:xfrm>
          <a:prstGeom prst="roundRect">
            <a:avLst>
              <a:gd name="adj" fmla="val 23529"/>
            </a:avLst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900" y="323850"/>
            <a:ext cx="76200" cy="95250"/>
          </a:xfrm>
          <a:prstGeom prst="rect">
            <a:avLst/>
          </a:prstGeom>
        </p:spPr>
      </p:pic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1943100" y="323850"/>
            <a:ext cx="76200" cy="95250"/>
          </a:xfrm>
          <a:prstGeom prst="rect">
            <a:avLst/>
          </a:prstGeom>
        </p:spPr>
      </p:pic>
      <p:sp>
        <p:nvSpPr>
          <p:cNvPr id="12" name="Shape 8"/>
          <p:cNvSpPr/>
          <p:nvPr/>
        </p:nvSpPr>
        <p:spPr>
          <a:xfrm>
            <a:off x="914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" name="Text 9"/>
          <p:cNvSpPr/>
          <p:nvPr/>
        </p:nvSpPr>
        <p:spPr>
          <a:xfrm>
            <a:off x="1123950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Perceuse 18V</a:t>
            </a:r>
            <a:endParaRPr lang="en-US" sz="900" dirty="0"/>
          </a:p>
        </p:txBody>
      </p:sp>
      <p:sp>
        <p:nvSpPr>
          <p:cNvPr id="14" name="Shape 10"/>
          <p:cNvSpPr/>
          <p:nvPr/>
        </p:nvSpPr>
        <p:spPr>
          <a:xfrm>
            <a:off x="2057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" name="Text 11"/>
          <p:cNvSpPr/>
          <p:nvPr/>
        </p:nvSpPr>
        <p:spPr>
          <a:xfrm>
            <a:off x="2266950" y="180975"/>
            <a:ext cx="94863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Stripe Dashboard</a:t>
            </a:r>
            <a:endParaRPr lang="en-US" sz="900" dirty="0"/>
          </a:p>
        </p:txBody>
      </p:sp>
      <p:sp>
        <p:nvSpPr>
          <p:cNvPr id="16" name="Shape 12"/>
          <p:cNvSpPr/>
          <p:nvPr/>
        </p:nvSpPr>
        <p:spPr>
          <a:xfrm>
            <a:off x="336798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" name="Text 13"/>
          <p:cNvSpPr/>
          <p:nvPr/>
        </p:nvSpPr>
        <p:spPr>
          <a:xfrm>
            <a:off x="3577530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Notion</a:t>
            </a:r>
            <a:endParaRPr lang="en-US" sz="900" dirty="0"/>
          </a:p>
        </p:txBody>
      </p:sp>
      <p:sp>
        <p:nvSpPr>
          <p:cNvPr id="18" name="Shape 14"/>
          <p:cNvSpPr/>
          <p:nvPr/>
        </p:nvSpPr>
        <p:spPr>
          <a:xfrm>
            <a:off x="0" y="419100"/>
            <a:ext cx="12192000" cy="381000"/>
          </a:xfrm>
          <a:prstGeom prst="rect">
            <a:avLst/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" name="Shape 15"/>
          <p:cNvSpPr/>
          <p:nvPr/>
        </p:nvSpPr>
        <p:spPr>
          <a:xfrm>
            <a:off x="1333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" name="Shape 16"/>
          <p:cNvSpPr/>
          <p:nvPr/>
        </p:nvSpPr>
        <p:spPr>
          <a:xfrm>
            <a:off x="438150" y="466725"/>
            <a:ext cx="11315700" cy="285750"/>
          </a:xfrm>
          <a:prstGeom prst="roundRect">
            <a:avLst>
              <a:gd name="adj" fmla="val 50000"/>
            </a:avLst>
          </a:prstGeom>
          <a:solidFill>
            <a:srgbClr val="282A2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" name="Shape 17"/>
          <p:cNvSpPr/>
          <p:nvPr/>
        </p:nvSpPr>
        <p:spPr>
          <a:xfrm>
            <a:off x="571500" y="552450"/>
            <a:ext cx="114300" cy="1143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" name="Text 18"/>
          <p:cNvSpPr/>
          <p:nvPr/>
        </p:nvSpPr>
        <p:spPr>
          <a:xfrm>
            <a:off x="762000" y="528638"/>
            <a:ext cx="11184255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toolbox24.fr/outil/perceuse-bosch-18v</a:t>
            </a:r>
            <a:endParaRPr lang="en-US" sz="975" dirty="0"/>
          </a:p>
        </p:txBody>
      </p:sp>
      <p:sp>
        <p:nvSpPr>
          <p:cNvPr id="23" name="Shape 19"/>
          <p:cNvSpPr/>
          <p:nvPr/>
        </p:nvSpPr>
        <p:spPr>
          <a:xfrm>
            <a:off x="119062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" name="Shape 20"/>
          <p:cNvSpPr/>
          <p:nvPr/>
        </p:nvSpPr>
        <p:spPr>
          <a:xfrm>
            <a:off x="0" y="800100"/>
            <a:ext cx="12192000" cy="70104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" name="Shape 21"/>
          <p:cNvSpPr/>
          <p:nvPr/>
        </p:nvSpPr>
        <p:spPr>
          <a:xfrm>
            <a:off x="0" y="800100"/>
            <a:ext cx="12049125" cy="7010400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6" name="Shape 22"/>
          <p:cNvSpPr/>
          <p:nvPr/>
        </p:nvSpPr>
        <p:spPr>
          <a:xfrm>
            <a:off x="0" y="800100"/>
            <a:ext cx="12049125" cy="657225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7" name="Shape 23"/>
          <p:cNvSpPr/>
          <p:nvPr/>
        </p:nvSpPr>
        <p:spPr>
          <a:xfrm>
            <a:off x="0" y="1447800"/>
            <a:ext cx="1204912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8" name="Text 24"/>
          <p:cNvSpPr/>
          <p:nvPr/>
        </p:nvSpPr>
        <p:spPr>
          <a:xfrm>
            <a:off x="266700" y="1028700"/>
            <a:ext cx="97542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b="1" kern="0" spc="-27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TOOLBOX</a:t>
            </a:r>
            <a:endParaRPr lang="en-US" sz="1350" dirty="0"/>
          </a:p>
        </p:txBody>
      </p:sp>
      <p:sp>
        <p:nvSpPr>
          <p:cNvPr id="29" name="Shape 25"/>
          <p:cNvSpPr/>
          <p:nvPr/>
        </p:nvSpPr>
        <p:spPr>
          <a:xfrm>
            <a:off x="1184970" y="1028700"/>
            <a:ext cx="298103" cy="190500"/>
          </a:xfrm>
          <a:prstGeom prst="roundRect">
            <a:avLst>
              <a:gd name="adj" fmla="val 10000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0" name="Text 26"/>
          <p:cNvSpPr/>
          <p:nvPr/>
        </p:nvSpPr>
        <p:spPr>
          <a:xfrm>
            <a:off x="1223070" y="1028700"/>
            <a:ext cx="298103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b="1" kern="0" spc="-27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24</a:t>
            </a:r>
            <a:endParaRPr lang="en-US" sz="1350" dirty="0"/>
          </a:p>
        </p:txBody>
      </p:sp>
      <p:sp>
        <p:nvSpPr>
          <p:cNvPr id="31" name="Text 27"/>
          <p:cNvSpPr/>
          <p:nvPr/>
        </p:nvSpPr>
        <p:spPr>
          <a:xfrm>
            <a:off x="1787872" y="1047750"/>
            <a:ext cx="680442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Catalogue</a:t>
            </a:r>
            <a:endParaRPr lang="en-US" sz="975" dirty="0"/>
          </a:p>
        </p:txBody>
      </p:sp>
      <p:sp>
        <p:nvSpPr>
          <p:cNvPr id="32" name="Text 28"/>
          <p:cNvSpPr/>
          <p:nvPr/>
        </p:nvSpPr>
        <p:spPr>
          <a:xfrm>
            <a:off x="2563564" y="1047750"/>
            <a:ext cx="899964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Mes locations</a:t>
            </a:r>
            <a:endParaRPr lang="en-US" sz="975" dirty="0"/>
          </a:p>
        </p:txBody>
      </p:sp>
      <p:sp>
        <p:nvSpPr>
          <p:cNvPr id="33" name="Text 29"/>
          <p:cNvSpPr/>
          <p:nvPr/>
        </p:nvSpPr>
        <p:spPr>
          <a:xfrm>
            <a:off x="3558778" y="1047750"/>
            <a:ext cx="589955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Factures</a:t>
            </a:r>
            <a:endParaRPr lang="en-US" sz="975" dirty="0"/>
          </a:p>
        </p:txBody>
      </p:sp>
      <p:sp>
        <p:nvSpPr>
          <p:cNvPr id="34" name="Text 30"/>
          <p:cNvSpPr/>
          <p:nvPr/>
        </p:nvSpPr>
        <p:spPr>
          <a:xfrm>
            <a:off x="4243983" y="1047750"/>
            <a:ext cx="550813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Support</a:t>
            </a:r>
            <a:endParaRPr lang="en-US" sz="975" dirty="0"/>
          </a:p>
        </p:txBody>
      </p:sp>
      <p:sp>
        <p:nvSpPr>
          <p:cNvPr id="35" name="Shape 31"/>
          <p:cNvSpPr/>
          <p:nvPr/>
        </p:nvSpPr>
        <p:spPr>
          <a:xfrm>
            <a:off x="8758089" y="1004887"/>
            <a:ext cx="1767929" cy="238125"/>
          </a:xfrm>
          <a:prstGeom prst="roundRect">
            <a:avLst>
              <a:gd name="adj" fmla="val 50000"/>
            </a:avLst>
          </a:prstGeom>
          <a:solidFill>
            <a:srgbClr val="4ADE80">
              <a:alpha val="8000"/>
            </a:srgbClr>
          </a:solidFill>
          <a:ln w="9525">
            <a:solidFill>
              <a:srgbClr val="4ADE80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6" name="Shape 32"/>
          <p:cNvSpPr/>
          <p:nvPr/>
        </p:nvSpPr>
        <p:spPr>
          <a:xfrm>
            <a:off x="8862864" y="1095375"/>
            <a:ext cx="57150" cy="57150"/>
          </a:xfrm>
          <a:prstGeom prst="ellipse">
            <a:avLst/>
          </a:prstGeom>
          <a:solidFill>
            <a:srgbClr val="4ADE80">
              <a:alpha val="8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7" name="Text 33"/>
          <p:cNvSpPr/>
          <p:nvPr/>
        </p:nvSpPr>
        <p:spPr>
          <a:xfrm>
            <a:off x="8996214" y="1062038"/>
            <a:ext cx="150122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SITE LYON-EST · OUVERT</a:t>
            </a:r>
            <a:endParaRPr lang="en-US" sz="750" dirty="0"/>
          </a:p>
        </p:txBody>
      </p:sp>
      <p:sp>
        <p:nvSpPr>
          <p:cNvPr id="38" name="Shape 34"/>
          <p:cNvSpPr/>
          <p:nvPr/>
        </p:nvSpPr>
        <p:spPr>
          <a:xfrm>
            <a:off x="10754618" y="933450"/>
            <a:ext cx="1027807" cy="381000"/>
          </a:xfrm>
          <a:prstGeom prst="roundRect">
            <a:avLst>
              <a:gd name="adj" fmla="val 50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9" name="Shape 35"/>
          <p:cNvSpPr/>
          <p:nvPr/>
        </p:nvSpPr>
        <p:spPr>
          <a:xfrm>
            <a:off x="10821293" y="1000125"/>
            <a:ext cx="247650" cy="247650"/>
          </a:xfrm>
          <a:prstGeom prst="ellipse">
            <a:avLst/>
          </a:prstGeom>
          <a:solidFill>
            <a:srgbClr val="1C1C1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40" name="Text 36"/>
          <p:cNvSpPr/>
          <p:nvPr/>
        </p:nvSpPr>
        <p:spPr>
          <a:xfrm>
            <a:off x="10871299" y="1066800"/>
            <a:ext cx="223689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CT</a:t>
            </a:r>
            <a:endParaRPr lang="en-US" sz="825" dirty="0"/>
          </a:p>
        </p:txBody>
      </p:sp>
      <p:sp>
        <p:nvSpPr>
          <p:cNvPr id="41" name="Text 37"/>
          <p:cNvSpPr/>
          <p:nvPr/>
        </p:nvSpPr>
        <p:spPr>
          <a:xfrm>
            <a:off x="11145143" y="1052513"/>
            <a:ext cx="608707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Camille T.</a:t>
            </a:r>
            <a:endParaRPr lang="en-US" sz="900" dirty="0"/>
          </a:p>
        </p:txBody>
      </p:sp>
      <p:sp>
        <p:nvSpPr>
          <p:cNvPr id="42" name="Text 38"/>
          <p:cNvSpPr/>
          <p:nvPr/>
        </p:nvSpPr>
        <p:spPr>
          <a:xfrm>
            <a:off x="266700" y="1609725"/>
            <a:ext cx="1236464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Catalogue · Perçage ·</a:t>
            </a:r>
            <a:endParaRPr lang="en-US" sz="900" dirty="0"/>
          </a:p>
        </p:txBody>
      </p:sp>
      <p:sp>
        <p:nvSpPr>
          <p:cNvPr id="43" name="Text 39"/>
          <p:cNvSpPr/>
          <p:nvPr/>
        </p:nvSpPr>
        <p:spPr>
          <a:xfrm>
            <a:off x="1484114" y="1609725"/>
            <a:ext cx="1179761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Perceuse 18V Bosch</a:t>
            </a:r>
            <a:endParaRPr lang="en-US" sz="900" dirty="0"/>
          </a:p>
        </p:txBody>
      </p:sp>
      <p:sp>
        <p:nvSpPr>
          <p:cNvPr id="44" name="Shape 40"/>
          <p:cNvSpPr/>
          <p:nvPr/>
        </p:nvSpPr>
        <p:spPr>
          <a:xfrm>
            <a:off x="266700" y="1866900"/>
            <a:ext cx="6358086" cy="4371082"/>
          </a:xfrm>
          <a:prstGeom prst="roundRect">
            <a:avLst>
              <a:gd name="adj" fmla="val 3051"/>
            </a:avLst>
          </a:prstGeom>
          <a:solidFill>
            <a:srgbClr val="1C1416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5" name="Shape 41"/>
          <p:cNvSpPr/>
          <p:nvPr/>
        </p:nvSpPr>
        <p:spPr>
          <a:xfrm>
            <a:off x="2588419" y="3195191"/>
            <a:ext cx="1714500" cy="1714500"/>
          </a:xfrm>
          <a:prstGeom prst="roundRect">
            <a:avLst>
              <a:gd name="adj" fmla="val 4444"/>
            </a:avLst>
          </a:prstGeom>
          <a:solidFill>
            <a:srgbClr val="1C1C1F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46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97981" y="3504754"/>
            <a:ext cx="1095375" cy="1095375"/>
          </a:xfrm>
          <a:prstGeom prst="rect">
            <a:avLst/>
          </a:prstGeom>
        </p:spPr>
      </p:pic>
      <p:sp>
        <p:nvSpPr>
          <p:cNvPr id="47" name="Text 42"/>
          <p:cNvSpPr/>
          <p:nvPr/>
        </p:nvSpPr>
        <p:spPr>
          <a:xfrm>
            <a:off x="428625" y="2009775"/>
            <a:ext cx="2089993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TB-DRL-018 · CASIER 04 · BLOC A</a:t>
            </a:r>
            <a:endParaRPr lang="en-US" sz="825" dirty="0"/>
          </a:p>
        </p:txBody>
      </p:sp>
      <p:sp>
        <p:nvSpPr>
          <p:cNvPr id="48" name="Shape 43"/>
          <p:cNvSpPr/>
          <p:nvPr/>
        </p:nvSpPr>
        <p:spPr>
          <a:xfrm>
            <a:off x="266700" y="6333232"/>
            <a:ext cx="1532483" cy="1532483"/>
          </a:xfrm>
          <a:prstGeom prst="roundRect">
            <a:avLst>
              <a:gd name="adj" fmla="val 4972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9" name="Shape 44"/>
          <p:cNvSpPr/>
          <p:nvPr/>
        </p:nvSpPr>
        <p:spPr>
          <a:xfrm>
            <a:off x="1875383" y="6333232"/>
            <a:ext cx="1532483" cy="1532483"/>
          </a:xfrm>
          <a:prstGeom prst="roundRect">
            <a:avLst>
              <a:gd name="adj" fmla="val 4972"/>
            </a:avLst>
          </a:prstGeom>
          <a:solidFill>
            <a:srgbClr val="131315">
              <a:alpha val="50000"/>
            </a:srgbClr>
          </a:solidFill>
          <a:ln w="9525">
            <a:solidFill>
              <a:srgbClr val="2A2A2E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0" name="Shape 45"/>
          <p:cNvSpPr/>
          <p:nvPr/>
        </p:nvSpPr>
        <p:spPr>
          <a:xfrm>
            <a:off x="3484066" y="6333232"/>
            <a:ext cx="1532483" cy="1532483"/>
          </a:xfrm>
          <a:prstGeom prst="roundRect">
            <a:avLst>
              <a:gd name="adj" fmla="val 4972"/>
            </a:avLst>
          </a:prstGeom>
          <a:solidFill>
            <a:srgbClr val="131315">
              <a:alpha val="50000"/>
            </a:srgbClr>
          </a:solidFill>
          <a:ln w="9525">
            <a:solidFill>
              <a:srgbClr val="2A2A2E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1" name="Shape 46"/>
          <p:cNvSpPr/>
          <p:nvPr/>
        </p:nvSpPr>
        <p:spPr>
          <a:xfrm>
            <a:off x="5092750" y="6333232"/>
            <a:ext cx="1532483" cy="1532483"/>
          </a:xfrm>
          <a:prstGeom prst="roundRect">
            <a:avLst>
              <a:gd name="adj" fmla="val 4972"/>
            </a:avLst>
          </a:prstGeom>
          <a:solidFill>
            <a:srgbClr val="131315">
              <a:alpha val="50000"/>
            </a:srgbClr>
          </a:solidFill>
          <a:ln w="9525">
            <a:solidFill>
              <a:srgbClr val="2A2A2E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2" name="Text 47"/>
          <p:cNvSpPr/>
          <p:nvPr/>
        </p:nvSpPr>
        <p:spPr>
          <a:xfrm>
            <a:off x="6891486" y="1866900"/>
            <a:ext cx="5037667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BOSCH PROFESSIONAL · L-BOXX</a:t>
            </a:r>
            <a:endParaRPr lang="en-US" sz="750" dirty="0"/>
          </a:p>
        </p:txBody>
      </p:sp>
      <p:sp>
        <p:nvSpPr>
          <p:cNvPr id="53" name="Text 48"/>
          <p:cNvSpPr/>
          <p:nvPr/>
        </p:nvSpPr>
        <p:spPr>
          <a:xfrm>
            <a:off x="6891486" y="2066925"/>
            <a:ext cx="5037667" cy="704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400" b="1" kern="0" spc="-48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Perceuse-visseuse sans fil 18V</a:t>
            </a:r>
            <a:endParaRPr lang="en-US" sz="2400" dirty="0"/>
          </a:p>
        </p:txBody>
      </p:sp>
      <p:sp>
        <p:nvSpPr>
          <p:cNvPr id="54" name="Text 49"/>
          <p:cNvSpPr/>
          <p:nvPr/>
        </p:nvSpPr>
        <p:spPr>
          <a:xfrm>
            <a:off x="6891486" y="2847975"/>
            <a:ext cx="5037667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Perceuse-visseuse compacte 18V à percussion, batteries Lithium-Ion 4Ah haute performance. Mandrin auto-serrant 13mm. Coffret L-BOXX complet.</a:t>
            </a:r>
            <a:endParaRPr lang="en-US" sz="975" dirty="0"/>
          </a:p>
        </p:txBody>
      </p:sp>
      <p:sp>
        <p:nvSpPr>
          <p:cNvPr id="55" name="Shape 50"/>
          <p:cNvSpPr/>
          <p:nvPr/>
        </p:nvSpPr>
        <p:spPr>
          <a:xfrm>
            <a:off x="6891486" y="3429000"/>
            <a:ext cx="1566714" cy="676275"/>
          </a:xfrm>
          <a:prstGeom prst="roundRect">
            <a:avLst>
              <a:gd name="adj" fmla="val 14085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6" name="Text 51"/>
          <p:cNvSpPr/>
          <p:nvPr/>
        </p:nvSpPr>
        <p:spPr>
          <a:xfrm>
            <a:off x="7053411" y="3571875"/>
            <a:ext cx="1319064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TARIF HORAIRE</a:t>
            </a:r>
            <a:endParaRPr lang="en-US" sz="750" dirty="0"/>
          </a:p>
        </p:txBody>
      </p:sp>
      <p:sp>
        <p:nvSpPr>
          <p:cNvPr id="57" name="Text 52"/>
          <p:cNvSpPr/>
          <p:nvPr/>
        </p:nvSpPr>
        <p:spPr>
          <a:xfrm>
            <a:off x="7053411" y="3733800"/>
            <a:ext cx="1319064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6€</a:t>
            </a:r>
            <a:endParaRPr lang="en-US" sz="1650" dirty="0"/>
          </a:p>
        </p:txBody>
      </p:sp>
      <p:sp>
        <p:nvSpPr>
          <p:cNvPr id="58" name="Shape 53"/>
          <p:cNvSpPr/>
          <p:nvPr/>
        </p:nvSpPr>
        <p:spPr>
          <a:xfrm>
            <a:off x="8553450" y="3429000"/>
            <a:ext cx="1566863" cy="676275"/>
          </a:xfrm>
          <a:prstGeom prst="roundRect">
            <a:avLst>
              <a:gd name="adj" fmla="val 14085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9" name="Text 54"/>
          <p:cNvSpPr/>
          <p:nvPr/>
        </p:nvSpPr>
        <p:spPr>
          <a:xfrm>
            <a:off x="8715375" y="3571875"/>
            <a:ext cx="1319213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FORFAIT 24H</a:t>
            </a:r>
            <a:endParaRPr lang="en-US" sz="750" dirty="0"/>
          </a:p>
        </p:txBody>
      </p:sp>
      <p:sp>
        <p:nvSpPr>
          <p:cNvPr id="60" name="Text 55"/>
          <p:cNvSpPr/>
          <p:nvPr/>
        </p:nvSpPr>
        <p:spPr>
          <a:xfrm>
            <a:off x="8715375" y="3733800"/>
            <a:ext cx="1319213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32€</a:t>
            </a:r>
            <a:endParaRPr lang="en-US" sz="1650" dirty="0"/>
          </a:p>
        </p:txBody>
      </p:sp>
      <p:sp>
        <p:nvSpPr>
          <p:cNvPr id="61" name="Shape 56"/>
          <p:cNvSpPr/>
          <p:nvPr/>
        </p:nvSpPr>
        <p:spPr>
          <a:xfrm>
            <a:off x="10215563" y="3429000"/>
            <a:ext cx="1566863" cy="676275"/>
          </a:xfrm>
          <a:prstGeom prst="roundRect">
            <a:avLst>
              <a:gd name="adj" fmla="val 14085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2" name="Text 57"/>
          <p:cNvSpPr/>
          <p:nvPr/>
        </p:nvSpPr>
        <p:spPr>
          <a:xfrm>
            <a:off x="10377488" y="3571875"/>
            <a:ext cx="1319213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CAUTION</a:t>
            </a:r>
            <a:endParaRPr lang="en-US" sz="750" dirty="0"/>
          </a:p>
        </p:txBody>
      </p:sp>
      <p:sp>
        <p:nvSpPr>
          <p:cNvPr id="63" name="Text 58"/>
          <p:cNvSpPr/>
          <p:nvPr/>
        </p:nvSpPr>
        <p:spPr>
          <a:xfrm>
            <a:off x="10377488" y="3733800"/>
            <a:ext cx="1319213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200€</a:t>
            </a:r>
            <a:endParaRPr lang="en-US" sz="1650" dirty="0"/>
          </a:p>
        </p:txBody>
      </p:sp>
      <p:sp>
        <p:nvSpPr>
          <p:cNvPr id="64" name="Shape 59"/>
          <p:cNvSpPr/>
          <p:nvPr/>
        </p:nvSpPr>
        <p:spPr>
          <a:xfrm>
            <a:off x="6891486" y="4238625"/>
            <a:ext cx="4890939" cy="1743075"/>
          </a:xfrm>
          <a:prstGeom prst="roundRect">
            <a:avLst>
              <a:gd name="adj" fmla="val 5464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5" name="Text 60"/>
          <p:cNvSpPr/>
          <p:nvPr/>
        </p:nvSpPr>
        <p:spPr>
          <a:xfrm>
            <a:off x="7072461" y="4419600"/>
            <a:ext cx="4664858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CONTENU DU COFFRET</a:t>
            </a:r>
            <a:endParaRPr lang="en-US" sz="750" dirty="0"/>
          </a:p>
        </p:txBody>
      </p:sp>
      <p:sp>
        <p:nvSpPr>
          <p:cNvPr id="66" name="Shape 61"/>
          <p:cNvSpPr/>
          <p:nvPr/>
        </p:nvSpPr>
        <p:spPr>
          <a:xfrm>
            <a:off x="7072461" y="4905375"/>
            <a:ext cx="452898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7" name="Text 62"/>
          <p:cNvSpPr/>
          <p:nvPr/>
        </p:nvSpPr>
        <p:spPr>
          <a:xfrm>
            <a:off x="7072461" y="4686300"/>
            <a:ext cx="1195387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Perceuse-visseuse</a:t>
            </a:r>
            <a:endParaRPr lang="en-US" sz="975" dirty="0"/>
          </a:p>
        </p:txBody>
      </p:sp>
      <p:sp>
        <p:nvSpPr>
          <p:cNvPr id="68" name="Text 63"/>
          <p:cNvSpPr/>
          <p:nvPr/>
        </p:nvSpPr>
        <p:spPr>
          <a:xfrm>
            <a:off x="11536412" y="4686300"/>
            <a:ext cx="141238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</a:t>
            </a:r>
            <a:endParaRPr lang="en-US" sz="825" dirty="0"/>
          </a:p>
        </p:txBody>
      </p:sp>
      <p:sp>
        <p:nvSpPr>
          <p:cNvPr id="69" name="Shape 64"/>
          <p:cNvSpPr/>
          <p:nvPr/>
        </p:nvSpPr>
        <p:spPr>
          <a:xfrm>
            <a:off x="7072461" y="5200650"/>
            <a:ext cx="452898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0" name="Text 65"/>
          <p:cNvSpPr/>
          <p:nvPr/>
        </p:nvSpPr>
        <p:spPr>
          <a:xfrm>
            <a:off x="7072461" y="4981575"/>
            <a:ext cx="1049536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Batterie 18V 4Ah</a:t>
            </a:r>
            <a:endParaRPr lang="en-US" sz="975" dirty="0"/>
          </a:p>
        </p:txBody>
      </p:sp>
      <p:sp>
        <p:nvSpPr>
          <p:cNvPr id="71" name="Text 66"/>
          <p:cNvSpPr/>
          <p:nvPr/>
        </p:nvSpPr>
        <p:spPr>
          <a:xfrm>
            <a:off x="11536412" y="4981575"/>
            <a:ext cx="141238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</a:t>
            </a:r>
            <a:endParaRPr lang="en-US" sz="825" dirty="0"/>
          </a:p>
        </p:txBody>
      </p:sp>
      <p:sp>
        <p:nvSpPr>
          <p:cNvPr id="72" name="Shape 67"/>
          <p:cNvSpPr/>
          <p:nvPr/>
        </p:nvSpPr>
        <p:spPr>
          <a:xfrm>
            <a:off x="7072461" y="5495925"/>
            <a:ext cx="452898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3" name="Text 68"/>
          <p:cNvSpPr/>
          <p:nvPr/>
        </p:nvSpPr>
        <p:spPr>
          <a:xfrm>
            <a:off x="7072461" y="5276850"/>
            <a:ext cx="1026765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Chargeur rapide</a:t>
            </a:r>
            <a:endParaRPr lang="en-US" sz="975" dirty="0"/>
          </a:p>
        </p:txBody>
      </p:sp>
      <p:sp>
        <p:nvSpPr>
          <p:cNvPr id="74" name="Text 69"/>
          <p:cNvSpPr/>
          <p:nvPr/>
        </p:nvSpPr>
        <p:spPr>
          <a:xfrm>
            <a:off x="11536412" y="5276850"/>
            <a:ext cx="141238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</a:t>
            </a:r>
            <a:endParaRPr lang="en-US" sz="825" dirty="0"/>
          </a:p>
        </p:txBody>
      </p:sp>
      <p:sp>
        <p:nvSpPr>
          <p:cNvPr id="75" name="Shape 70"/>
          <p:cNvSpPr/>
          <p:nvPr/>
        </p:nvSpPr>
        <p:spPr>
          <a:xfrm>
            <a:off x="7072461" y="5791200"/>
            <a:ext cx="452898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6" name="Text 71"/>
          <p:cNvSpPr/>
          <p:nvPr/>
        </p:nvSpPr>
        <p:spPr>
          <a:xfrm>
            <a:off x="7072461" y="5572125"/>
            <a:ext cx="725835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Forets HSS</a:t>
            </a:r>
            <a:endParaRPr lang="en-US" sz="975" dirty="0"/>
          </a:p>
        </p:txBody>
      </p:sp>
      <p:sp>
        <p:nvSpPr>
          <p:cNvPr id="77" name="Text 72"/>
          <p:cNvSpPr/>
          <p:nvPr/>
        </p:nvSpPr>
        <p:spPr>
          <a:xfrm>
            <a:off x="11276558" y="5572125"/>
            <a:ext cx="401092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Lot 2</a:t>
            </a:r>
            <a:endParaRPr lang="en-US" sz="825" dirty="0"/>
          </a:p>
        </p:txBody>
      </p:sp>
      <p:sp>
        <p:nvSpPr>
          <p:cNvPr id="78" name="Shape 73"/>
          <p:cNvSpPr/>
          <p:nvPr/>
        </p:nvSpPr>
        <p:spPr>
          <a:xfrm>
            <a:off x="6891486" y="6191250"/>
            <a:ext cx="3865066" cy="381000"/>
          </a:xfrm>
          <a:prstGeom prst="roundRect">
            <a:avLst>
              <a:gd name="adj" fmla="val 17500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9" name="Text 74"/>
          <p:cNvSpPr/>
          <p:nvPr/>
        </p:nvSpPr>
        <p:spPr>
          <a:xfrm>
            <a:off x="7043886" y="6315075"/>
            <a:ext cx="1352401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75" b="1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Réserver pour 4h · 24€</a:t>
            </a:r>
            <a:endParaRPr lang="en-US" sz="975" dirty="0"/>
          </a:p>
        </p:txBody>
      </p:sp>
      <p:sp>
        <p:nvSpPr>
          <p:cNvPr id="80" name="Shape 75"/>
          <p:cNvSpPr/>
          <p:nvPr/>
        </p:nvSpPr>
        <p:spPr>
          <a:xfrm>
            <a:off x="10851803" y="6191250"/>
            <a:ext cx="930622" cy="381000"/>
          </a:xfrm>
          <a:prstGeom prst="roundRect">
            <a:avLst>
              <a:gd name="adj" fmla="val 17500"/>
            </a:avLst>
          </a:prstGeom>
          <a:solidFill>
            <a:srgbClr val="131315"/>
          </a:solidFill>
          <a:ln w="9525">
            <a:solidFill>
              <a:srgbClr val="38383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1" name="Text 76"/>
          <p:cNvSpPr/>
          <p:nvPr/>
        </p:nvSpPr>
        <p:spPr>
          <a:xfrm>
            <a:off x="10975628" y="6315075"/>
            <a:ext cx="682972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7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Forfait 24h</a:t>
            </a:r>
            <a:endParaRPr lang="en-US" sz="975" dirty="0"/>
          </a:p>
        </p:txBody>
      </p:sp>
      <p:sp>
        <p:nvSpPr>
          <p:cNvPr id="82" name="Text 77"/>
          <p:cNvSpPr/>
          <p:nvPr/>
        </p:nvSpPr>
        <p:spPr>
          <a:xfrm>
            <a:off x="6818122" y="6667500"/>
            <a:ext cx="5037667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825" kern="0" spc="17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Pré-autorisation Stripe 200€ · aucun débit immédiat</a:t>
            </a:r>
            <a:endParaRPr lang="en-US" sz="82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5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71450" y="133350"/>
            <a:ext cx="2158454" cy="238125"/>
          </a:xfrm>
          <a:prstGeom prst="roundRect">
            <a:avLst>
              <a:gd name="adj" fmla="val 16000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>
                <a:alpha val="6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276225" y="190500"/>
            <a:ext cx="2025104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kern="0" spc="45" dirty="0">
                <a:solidFill>
                  <a:srgbClr val="6B686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RÉSERVATION · CRÉNEAU &amp; OPTIONS</a:t>
            </a:r>
            <a:endParaRPr lang="en-US" sz="75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2192000" cy="7810500"/>
          </a:xfrm>
          <a:prstGeom prst="roundRect">
            <a:avLst>
              <a:gd name="adj" fmla="val 1220"/>
            </a:avLst>
          </a:prstGeom>
          <a:solidFill>
            <a:srgbClr val="35363A"/>
          </a:solidFill>
          <a:ln/>
          <a:effectLst>
            <a:outerShdw blurRad="762000" dist="2286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12192000" cy="419100"/>
          </a:xfrm>
          <a:prstGeom prst="rect">
            <a:avLst/>
          </a:prstGeom>
          <a:solidFill>
            <a:srgbClr val="202124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133350" y="152400"/>
            <a:ext cx="114300" cy="114300"/>
          </a:xfrm>
          <a:prstGeom prst="ellipse">
            <a:avLst/>
          </a:prstGeom>
          <a:solidFill>
            <a:srgbClr val="FF5F57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323850" y="152400"/>
            <a:ext cx="114300" cy="114300"/>
          </a:xfrm>
          <a:prstGeom prst="ellipse">
            <a:avLst/>
          </a:prstGeom>
          <a:solidFill>
            <a:srgbClr val="FEBC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" name="Shape 6"/>
          <p:cNvSpPr/>
          <p:nvPr/>
        </p:nvSpPr>
        <p:spPr>
          <a:xfrm>
            <a:off x="514350" y="152400"/>
            <a:ext cx="114300" cy="114300"/>
          </a:xfrm>
          <a:prstGeom prst="ellipse">
            <a:avLst/>
          </a:prstGeom>
          <a:solidFill>
            <a:srgbClr val="28C84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" name="Shape 7"/>
          <p:cNvSpPr/>
          <p:nvPr/>
        </p:nvSpPr>
        <p:spPr>
          <a:xfrm>
            <a:off x="800100" y="95250"/>
            <a:ext cx="1143000" cy="323850"/>
          </a:xfrm>
          <a:prstGeom prst="roundRect">
            <a:avLst>
              <a:gd name="adj" fmla="val 23529"/>
            </a:avLst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900" y="323850"/>
            <a:ext cx="76200" cy="95250"/>
          </a:xfrm>
          <a:prstGeom prst="rect">
            <a:avLst/>
          </a:prstGeom>
        </p:spPr>
      </p:pic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1943100" y="323850"/>
            <a:ext cx="76200" cy="95250"/>
          </a:xfrm>
          <a:prstGeom prst="rect">
            <a:avLst/>
          </a:prstGeom>
        </p:spPr>
      </p:pic>
      <p:sp>
        <p:nvSpPr>
          <p:cNvPr id="12" name="Shape 8"/>
          <p:cNvSpPr/>
          <p:nvPr/>
        </p:nvSpPr>
        <p:spPr>
          <a:xfrm>
            <a:off x="914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" name="Text 9"/>
          <p:cNvSpPr/>
          <p:nvPr/>
        </p:nvSpPr>
        <p:spPr>
          <a:xfrm>
            <a:off x="1123950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Réservation</a:t>
            </a:r>
            <a:endParaRPr lang="en-US" sz="900" dirty="0"/>
          </a:p>
        </p:txBody>
      </p:sp>
      <p:sp>
        <p:nvSpPr>
          <p:cNvPr id="14" name="Shape 10"/>
          <p:cNvSpPr/>
          <p:nvPr/>
        </p:nvSpPr>
        <p:spPr>
          <a:xfrm>
            <a:off x="2057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" name="Text 11"/>
          <p:cNvSpPr/>
          <p:nvPr/>
        </p:nvSpPr>
        <p:spPr>
          <a:xfrm>
            <a:off x="2266950" y="180975"/>
            <a:ext cx="94863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Stripe Dashboard</a:t>
            </a:r>
            <a:endParaRPr lang="en-US" sz="900" dirty="0"/>
          </a:p>
        </p:txBody>
      </p:sp>
      <p:sp>
        <p:nvSpPr>
          <p:cNvPr id="16" name="Shape 12"/>
          <p:cNvSpPr/>
          <p:nvPr/>
        </p:nvSpPr>
        <p:spPr>
          <a:xfrm>
            <a:off x="336798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" name="Text 13"/>
          <p:cNvSpPr/>
          <p:nvPr/>
        </p:nvSpPr>
        <p:spPr>
          <a:xfrm>
            <a:off x="3577530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Notion</a:t>
            </a:r>
            <a:endParaRPr lang="en-US" sz="900" dirty="0"/>
          </a:p>
        </p:txBody>
      </p:sp>
      <p:sp>
        <p:nvSpPr>
          <p:cNvPr id="18" name="Shape 14"/>
          <p:cNvSpPr/>
          <p:nvPr/>
        </p:nvSpPr>
        <p:spPr>
          <a:xfrm>
            <a:off x="0" y="419100"/>
            <a:ext cx="12192000" cy="381000"/>
          </a:xfrm>
          <a:prstGeom prst="rect">
            <a:avLst/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" name="Shape 15"/>
          <p:cNvSpPr/>
          <p:nvPr/>
        </p:nvSpPr>
        <p:spPr>
          <a:xfrm>
            <a:off x="1333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" name="Shape 16"/>
          <p:cNvSpPr/>
          <p:nvPr/>
        </p:nvSpPr>
        <p:spPr>
          <a:xfrm>
            <a:off x="438150" y="466725"/>
            <a:ext cx="11315700" cy="285750"/>
          </a:xfrm>
          <a:prstGeom prst="roundRect">
            <a:avLst>
              <a:gd name="adj" fmla="val 50000"/>
            </a:avLst>
          </a:prstGeom>
          <a:solidFill>
            <a:srgbClr val="282A2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" name="Shape 17"/>
          <p:cNvSpPr/>
          <p:nvPr/>
        </p:nvSpPr>
        <p:spPr>
          <a:xfrm>
            <a:off x="571500" y="552450"/>
            <a:ext cx="114300" cy="1143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" name="Text 18"/>
          <p:cNvSpPr/>
          <p:nvPr/>
        </p:nvSpPr>
        <p:spPr>
          <a:xfrm>
            <a:off x="762000" y="528638"/>
            <a:ext cx="11184255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toolbox24.fr/reserver/perceuse-bosch-18v</a:t>
            </a:r>
            <a:endParaRPr lang="en-US" sz="975" dirty="0"/>
          </a:p>
        </p:txBody>
      </p:sp>
      <p:sp>
        <p:nvSpPr>
          <p:cNvPr id="23" name="Shape 19"/>
          <p:cNvSpPr/>
          <p:nvPr/>
        </p:nvSpPr>
        <p:spPr>
          <a:xfrm>
            <a:off x="119062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" name="Shape 20"/>
          <p:cNvSpPr/>
          <p:nvPr/>
        </p:nvSpPr>
        <p:spPr>
          <a:xfrm>
            <a:off x="0" y="800100"/>
            <a:ext cx="12192000" cy="70104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" name="Shape 21"/>
          <p:cNvSpPr/>
          <p:nvPr/>
        </p:nvSpPr>
        <p:spPr>
          <a:xfrm>
            <a:off x="0" y="800100"/>
            <a:ext cx="12049125" cy="7010400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6" name="Shape 22"/>
          <p:cNvSpPr/>
          <p:nvPr/>
        </p:nvSpPr>
        <p:spPr>
          <a:xfrm>
            <a:off x="0" y="800100"/>
            <a:ext cx="12049125" cy="657225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7" name="Shape 23"/>
          <p:cNvSpPr/>
          <p:nvPr/>
        </p:nvSpPr>
        <p:spPr>
          <a:xfrm>
            <a:off x="0" y="1447800"/>
            <a:ext cx="1204912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8" name="Text 24"/>
          <p:cNvSpPr/>
          <p:nvPr/>
        </p:nvSpPr>
        <p:spPr>
          <a:xfrm>
            <a:off x="266700" y="1028700"/>
            <a:ext cx="97542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b="1" kern="0" spc="-27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TOOLBOX</a:t>
            </a:r>
            <a:endParaRPr lang="en-US" sz="1350" dirty="0"/>
          </a:p>
        </p:txBody>
      </p:sp>
      <p:sp>
        <p:nvSpPr>
          <p:cNvPr id="29" name="Shape 25"/>
          <p:cNvSpPr/>
          <p:nvPr/>
        </p:nvSpPr>
        <p:spPr>
          <a:xfrm>
            <a:off x="1184970" y="1028700"/>
            <a:ext cx="298103" cy="190500"/>
          </a:xfrm>
          <a:prstGeom prst="roundRect">
            <a:avLst>
              <a:gd name="adj" fmla="val 10000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0" name="Text 26"/>
          <p:cNvSpPr/>
          <p:nvPr/>
        </p:nvSpPr>
        <p:spPr>
          <a:xfrm>
            <a:off x="1223070" y="1028700"/>
            <a:ext cx="298103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b="1" kern="0" spc="-27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24</a:t>
            </a:r>
            <a:endParaRPr lang="en-US" sz="1350" dirty="0"/>
          </a:p>
        </p:txBody>
      </p:sp>
      <p:sp>
        <p:nvSpPr>
          <p:cNvPr id="31" name="Text 27"/>
          <p:cNvSpPr/>
          <p:nvPr/>
        </p:nvSpPr>
        <p:spPr>
          <a:xfrm>
            <a:off x="1787872" y="1047750"/>
            <a:ext cx="680442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Catalogue</a:t>
            </a:r>
            <a:endParaRPr lang="en-US" sz="975" dirty="0"/>
          </a:p>
        </p:txBody>
      </p:sp>
      <p:sp>
        <p:nvSpPr>
          <p:cNvPr id="32" name="Text 28"/>
          <p:cNvSpPr/>
          <p:nvPr/>
        </p:nvSpPr>
        <p:spPr>
          <a:xfrm>
            <a:off x="2563564" y="1047750"/>
            <a:ext cx="899964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Mes locations</a:t>
            </a:r>
            <a:endParaRPr lang="en-US" sz="975" dirty="0"/>
          </a:p>
        </p:txBody>
      </p:sp>
      <p:sp>
        <p:nvSpPr>
          <p:cNvPr id="33" name="Text 29"/>
          <p:cNvSpPr/>
          <p:nvPr/>
        </p:nvSpPr>
        <p:spPr>
          <a:xfrm>
            <a:off x="3558778" y="1047750"/>
            <a:ext cx="589955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Factures</a:t>
            </a:r>
            <a:endParaRPr lang="en-US" sz="975" dirty="0"/>
          </a:p>
        </p:txBody>
      </p:sp>
      <p:sp>
        <p:nvSpPr>
          <p:cNvPr id="34" name="Text 30"/>
          <p:cNvSpPr/>
          <p:nvPr/>
        </p:nvSpPr>
        <p:spPr>
          <a:xfrm>
            <a:off x="4243983" y="1047750"/>
            <a:ext cx="550813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Support</a:t>
            </a:r>
            <a:endParaRPr lang="en-US" sz="975" dirty="0"/>
          </a:p>
        </p:txBody>
      </p:sp>
      <p:sp>
        <p:nvSpPr>
          <p:cNvPr id="35" name="Shape 31"/>
          <p:cNvSpPr/>
          <p:nvPr/>
        </p:nvSpPr>
        <p:spPr>
          <a:xfrm>
            <a:off x="8758089" y="1004887"/>
            <a:ext cx="1767929" cy="238125"/>
          </a:xfrm>
          <a:prstGeom prst="roundRect">
            <a:avLst>
              <a:gd name="adj" fmla="val 50000"/>
            </a:avLst>
          </a:prstGeom>
          <a:solidFill>
            <a:srgbClr val="4ADE80">
              <a:alpha val="8000"/>
            </a:srgbClr>
          </a:solidFill>
          <a:ln w="9525">
            <a:solidFill>
              <a:srgbClr val="4ADE80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6" name="Shape 32"/>
          <p:cNvSpPr/>
          <p:nvPr/>
        </p:nvSpPr>
        <p:spPr>
          <a:xfrm>
            <a:off x="8862864" y="1095375"/>
            <a:ext cx="57150" cy="57150"/>
          </a:xfrm>
          <a:prstGeom prst="ellipse">
            <a:avLst/>
          </a:prstGeom>
          <a:solidFill>
            <a:srgbClr val="4ADE80">
              <a:alpha val="3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7" name="Text 33"/>
          <p:cNvSpPr/>
          <p:nvPr/>
        </p:nvSpPr>
        <p:spPr>
          <a:xfrm>
            <a:off x="8996214" y="1062038"/>
            <a:ext cx="150122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SITE LYON-EST · OUVERT</a:t>
            </a:r>
            <a:endParaRPr lang="en-US" sz="750" dirty="0"/>
          </a:p>
        </p:txBody>
      </p:sp>
      <p:sp>
        <p:nvSpPr>
          <p:cNvPr id="38" name="Shape 34"/>
          <p:cNvSpPr/>
          <p:nvPr/>
        </p:nvSpPr>
        <p:spPr>
          <a:xfrm>
            <a:off x="10754618" y="933450"/>
            <a:ext cx="1027807" cy="381000"/>
          </a:xfrm>
          <a:prstGeom prst="roundRect">
            <a:avLst>
              <a:gd name="adj" fmla="val 50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9" name="Shape 35"/>
          <p:cNvSpPr/>
          <p:nvPr/>
        </p:nvSpPr>
        <p:spPr>
          <a:xfrm>
            <a:off x="10821293" y="1000125"/>
            <a:ext cx="247650" cy="247650"/>
          </a:xfrm>
          <a:prstGeom prst="ellipse">
            <a:avLst/>
          </a:prstGeom>
          <a:solidFill>
            <a:srgbClr val="1C1C1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40" name="Text 36"/>
          <p:cNvSpPr/>
          <p:nvPr/>
        </p:nvSpPr>
        <p:spPr>
          <a:xfrm>
            <a:off x="10871299" y="1066800"/>
            <a:ext cx="223689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CT</a:t>
            </a:r>
            <a:endParaRPr lang="en-US" sz="825" dirty="0"/>
          </a:p>
        </p:txBody>
      </p:sp>
      <p:sp>
        <p:nvSpPr>
          <p:cNvPr id="41" name="Text 37"/>
          <p:cNvSpPr/>
          <p:nvPr/>
        </p:nvSpPr>
        <p:spPr>
          <a:xfrm>
            <a:off x="11145143" y="1052513"/>
            <a:ext cx="608707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Camille T.</a:t>
            </a:r>
            <a:endParaRPr lang="en-US" sz="900" dirty="0"/>
          </a:p>
        </p:txBody>
      </p:sp>
      <p:sp>
        <p:nvSpPr>
          <p:cNvPr id="42" name="Text 38"/>
          <p:cNvSpPr/>
          <p:nvPr/>
        </p:nvSpPr>
        <p:spPr>
          <a:xfrm>
            <a:off x="266700" y="1609725"/>
            <a:ext cx="11877199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Catalogue · Perceuse Bosch 18V ·</a:t>
            </a:r>
            <a:r>
              <a:rPr lang="en-US" sz="900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Réservation</a:t>
            </a:r>
            <a:endParaRPr lang="en-US" sz="900" dirty="0"/>
          </a:p>
        </p:txBody>
      </p:sp>
      <p:sp>
        <p:nvSpPr>
          <p:cNvPr id="43" name="Text 39"/>
          <p:cNvSpPr/>
          <p:nvPr/>
        </p:nvSpPr>
        <p:spPr>
          <a:xfrm>
            <a:off x="266700" y="1866900"/>
            <a:ext cx="7154183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CHOIX DU CRÉNEAU</a:t>
            </a:r>
            <a:endParaRPr lang="en-US" sz="750" dirty="0"/>
          </a:p>
        </p:txBody>
      </p:sp>
      <p:sp>
        <p:nvSpPr>
          <p:cNvPr id="44" name="Text 40"/>
          <p:cNvSpPr/>
          <p:nvPr/>
        </p:nvSpPr>
        <p:spPr>
          <a:xfrm>
            <a:off x="266700" y="2066925"/>
            <a:ext cx="7154183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950" b="1" kern="0" spc="-39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Quand voulez-vous l'utiliser ?</a:t>
            </a:r>
            <a:endParaRPr lang="en-US" sz="1950" dirty="0"/>
          </a:p>
        </p:txBody>
      </p:sp>
      <p:sp>
        <p:nvSpPr>
          <p:cNvPr id="45" name="Shape 41"/>
          <p:cNvSpPr/>
          <p:nvPr/>
        </p:nvSpPr>
        <p:spPr>
          <a:xfrm>
            <a:off x="266700" y="2543175"/>
            <a:ext cx="860673" cy="295275"/>
          </a:xfrm>
          <a:prstGeom prst="roundRect">
            <a:avLst>
              <a:gd name="adj" fmla="val 50000"/>
            </a:avLst>
          </a:prstGeom>
          <a:solidFill>
            <a:srgbClr val="F5F5F4"/>
          </a:solidFill>
          <a:ln w="9525">
            <a:solidFill>
              <a:srgbClr val="F5F5F4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6" name="Text 42"/>
          <p:cNvSpPr/>
          <p:nvPr/>
        </p:nvSpPr>
        <p:spPr>
          <a:xfrm>
            <a:off x="390525" y="2619375"/>
            <a:ext cx="689223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0A0A0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Maintenant</a:t>
            </a:r>
            <a:endParaRPr lang="en-US" sz="900" dirty="0"/>
          </a:p>
        </p:txBody>
      </p:sp>
      <p:sp>
        <p:nvSpPr>
          <p:cNvPr id="47" name="Shape 43"/>
          <p:cNvSpPr/>
          <p:nvPr/>
        </p:nvSpPr>
        <p:spPr>
          <a:xfrm>
            <a:off x="1203573" y="2543175"/>
            <a:ext cx="878830" cy="295275"/>
          </a:xfrm>
          <a:prstGeom prst="roundRect">
            <a:avLst>
              <a:gd name="adj" fmla="val 50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8" name="Text 44"/>
          <p:cNvSpPr/>
          <p:nvPr/>
        </p:nvSpPr>
        <p:spPr>
          <a:xfrm>
            <a:off x="1327398" y="2619375"/>
            <a:ext cx="707380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Aujourd'hui</a:t>
            </a:r>
            <a:endParaRPr lang="en-US" sz="900" dirty="0"/>
          </a:p>
        </p:txBody>
      </p:sp>
      <p:sp>
        <p:nvSpPr>
          <p:cNvPr id="49" name="Shape 45"/>
          <p:cNvSpPr/>
          <p:nvPr/>
        </p:nvSpPr>
        <p:spPr>
          <a:xfrm>
            <a:off x="2158603" y="2543175"/>
            <a:ext cx="661392" cy="295275"/>
          </a:xfrm>
          <a:prstGeom prst="roundRect">
            <a:avLst>
              <a:gd name="adj" fmla="val 50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0" name="Text 46"/>
          <p:cNvSpPr/>
          <p:nvPr/>
        </p:nvSpPr>
        <p:spPr>
          <a:xfrm>
            <a:off x="2282428" y="2619375"/>
            <a:ext cx="489942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Demain</a:t>
            </a:r>
            <a:endParaRPr lang="en-US" sz="900" dirty="0"/>
          </a:p>
        </p:txBody>
      </p:sp>
      <p:sp>
        <p:nvSpPr>
          <p:cNvPr id="51" name="Shape 47"/>
          <p:cNvSpPr/>
          <p:nvPr/>
        </p:nvSpPr>
        <p:spPr>
          <a:xfrm>
            <a:off x="2896195" y="2543175"/>
            <a:ext cx="727621" cy="295275"/>
          </a:xfrm>
          <a:prstGeom prst="roundRect">
            <a:avLst>
              <a:gd name="adj" fmla="val 50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2" name="Text 48"/>
          <p:cNvSpPr/>
          <p:nvPr/>
        </p:nvSpPr>
        <p:spPr>
          <a:xfrm>
            <a:off x="3020020" y="2619375"/>
            <a:ext cx="556171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Plus tard</a:t>
            </a:r>
            <a:endParaRPr lang="en-US" sz="900" dirty="0"/>
          </a:p>
        </p:txBody>
      </p:sp>
      <p:sp>
        <p:nvSpPr>
          <p:cNvPr id="53" name="Shape 49"/>
          <p:cNvSpPr/>
          <p:nvPr/>
        </p:nvSpPr>
        <p:spPr>
          <a:xfrm>
            <a:off x="266700" y="3009900"/>
            <a:ext cx="6945809" cy="1543050"/>
          </a:xfrm>
          <a:prstGeom prst="roundRect">
            <a:avLst>
              <a:gd name="adj" fmla="val 6173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4" name="Text 50"/>
          <p:cNvSpPr/>
          <p:nvPr/>
        </p:nvSpPr>
        <p:spPr>
          <a:xfrm>
            <a:off x="447675" y="3190875"/>
            <a:ext cx="6781374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DURÉE SOUHAITÉE</a:t>
            </a:r>
            <a:endParaRPr lang="en-US" sz="750" dirty="0"/>
          </a:p>
        </p:txBody>
      </p:sp>
      <p:sp>
        <p:nvSpPr>
          <p:cNvPr id="55" name="Shape 51"/>
          <p:cNvSpPr/>
          <p:nvPr/>
        </p:nvSpPr>
        <p:spPr>
          <a:xfrm>
            <a:off x="447675" y="3429000"/>
            <a:ext cx="1255812" cy="647700"/>
          </a:xfrm>
          <a:prstGeom prst="roundRect">
            <a:avLst>
              <a:gd name="adj" fmla="val 14706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6" name="Text 52"/>
          <p:cNvSpPr/>
          <p:nvPr/>
        </p:nvSpPr>
        <p:spPr>
          <a:xfrm>
            <a:off x="533400" y="3571875"/>
            <a:ext cx="1084362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1h</a:t>
            </a:r>
            <a:endParaRPr lang="en-US" sz="1350" dirty="0"/>
          </a:p>
        </p:txBody>
      </p:sp>
      <p:sp>
        <p:nvSpPr>
          <p:cNvPr id="57" name="Text 53"/>
          <p:cNvSpPr/>
          <p:nvPr/>
        </p:nvSpPr>
        <p:spPr>
          <a:xfrm>
            <a:off x="533400" y="3800475"/>
            <a:ext cx="1084362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5€</a:t>
            </a:r>
            <a:endParaRPr lang="en-US" sz="825" dirty="0"/>
          </a:p>
        </p:txBody>
      </p:sp>
      <p:sp>
        <p:nvSpPr>
          <p:cNvPr id="58" name="Shape 54"/>
          <p:cNvSpPr/>
          <p:nvPr/>
        </p:nvSpPr>
        <p:spPr>
          <a:xfrm>
            <a:off x="1779687" y="3429000"/>
            <a:ext cx="1255812" cy="647700"/>
          </a:xfrm>
          <a:prstGeom prst="roundRect">
            <a:avLst>
              <a:gd name="adj" fmla="val 14706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9" name="Text 55"/>
          <p:cNvSpPr/>
          <p:nvPr/>
        </p:nvSpPr>
        <p:spPr>
          <a:xfrm>
            <a:off x="1865412" y="3571875"/>
            <a:ext cx="1084362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2h</a:t>
            </a:r>
            <a:endParaRPr lang="en-US" sz="1350" dirty="0"/>
          </a:p>
        </p:txBody>
      </p:sp>
      <p:sp>
        <p:nvSpPr>
          <p:cNvPr id="60" name="Text 56"/>
          <p:cNvSpPr/>
          <p:nvPr/>
        </p:nvSpPr>
        <p:spPr>
          <a:xfrm>
            <a:off x="1865412" y="3800475"/>
            <a:ext cx="1084362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10€</a:t>
            </a:r>
            <a:endParaRPr lang="en-US" sz="825" dirty="0"/>
          </a:p>
        </p:txBody>
      </p:sp>
      <p:sp>
        <p:nvSpPr>
          <p:cNvPr id="61" name="Shape 57"/>
          <p:cNvSpPr/>
          <p:nvPr/>
        </p:nvSpPr>
        <p:spPr>
          <a:xfrm>
            <a:off x="3111698" y="3429000"/>
            <a:ext cx="1255812" cy="647700"/>
          </a:xfrm>
          <a:prstGeom prst="roundRect">
            <a:avLst>
              <a:gd name="adj" fmla="val 14706"/>
            </a:avLst>
          </a:prstGeom>
          <a:solidFill>
            <a:srgbClr val="D63232">
              <a:alpha val="6000"/>
            </a:srgbClr>
          </a:solidFill>
          <a:ln w="9525">
            <a:solidFill>
              <a:srgbClr val="D63232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2" name="Text 58"/>
          <p:cNvSpPr/>
          <p:nvPr/>
        </p:nvSpPr>
        <p:spPr>
          <a:xfrm>
            <a:off x="3197423" y="3571875"/>
            <a:ext cx="1084362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4h</a:t>
            </a:r>
            <a:endParaRPr lang="en-US" sz="1350" dirty="0"/>
          </a:p>
        </p:txBody>
      </p:sp>
      <p:sp>
        <p:nvSpPr>
          <p:cNvPr id="63" name="Text 59"/>
          <p:cNvSpPr/>
          <p:nvPr/>
        </p:nvSpPr>
        <p:spPr>
          <a:xfrm>
            <a:off x="3197423" y="3800475"/>
            <a:ext cx="1084362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20€</a:t>
            </a:r>
            <a:endParaRPr lang="en-US" sz="825" dirty="0"/>
          </a:p>
        </p:txBody>
      </p:sp>
      <p:sp>
        <p:nvSpPr>
          <p:cNvPr id="64" name="Shape 60"/>
          <p:cNvSpPr/>
          <p:nvPr/>
        </p:nvSpPr>
        <p:spPr>
          <a:xfrm>
            <a:off x="4443710" y="3429000"/>
            <a:ext cx="1255812" cy="647700"/>
          </a:xfrm>
          <a:prstGeom prst="roundRect">
            <a:avLst>
              <a:gd name="adj" fmla="val 14706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5" name="Text 61"/>
          <p:cNvSpPr/>
          <p:nvPr/>
        </p:nvSpPr>
        <p:spPr>
          <a:xfrm>
            <a:off x="4529435" y="3571875"/>
            <a:ext cx="1084362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8h</a:t>
            </a:r>
            <a:endParaRPr lang="en-US" sz="1350" dirty="0"/>
          </a:p>
        </p:txBody>
      </p:sp>
      <p:sp>
        <p:nvSpPr>
          <p:cNvPr id="66" name="Text 62"/>
          <p:cNvSpPr/>
          <p:nvPr/>
        </p:nvSpPr>
        <p:spPr>
          <a:xfrm>
            <a:off x="4529435" y="3800475"/>
            <a:ext cx="1084362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32€</a:t>
            </a:r>
            <a:endParaRPr lang="en-US" sz="825" dirty="0"/>
          </a:p>
        </p:txBody>
      </p:sp>
      <p:sp>
        <p:nvSpPr>
          <p:cNvPr id="67" name="Shape 63"/>
          <p:cNvSpPr/>
          <p:nvPr/>
        </p:nvSpPr>
        <p:spPr>
          <a:xfrm>
            <a:off x="5775722" y="3429000"/>
            <a:ext cx="1255812" cy="647700"/>
          </a:xfrm>
          <a:prstGeom prst="roundRect">
            <a:avLst>
              <a:gd name="adj" fmla="val 14706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8" name="Text 64"/>
          <p:cNvSpPr/>
          <p:nvPr/>
        </p:nvSpPr>
        <p:spPr>
          <a:xfrm>
            <a:off x="5861447" y="3571875"/>
            <a:ext cx="1084362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24h</a:t>
            </a:r>
            <a:endParaRPr lang="en-US" sz="1350" dirty="0"/>
          </a:p>
        </p:txBody>
      </p:sp>
      <p:sp>
        <p:nvSpPr>
          <p:cNvPr id="69" name="Text 65"/>
          <p:cNvSpPr/>
          <p:nvPr/>
        </p:nvSpPr>
        <p:spPr>
          <a:xfrm>
            <a:off x="5861447" y="3800475"/>
            <a:ext cx="1084362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32€</a:t>
            </a:r>
            <a:endParaRPr lang="en-US" sz="825" dirty="0"/>
          </a:p>
        </p:txBody>
      </p:sp>
      <p:pic>
        <p:nvPicPr>
          <p:cNvPr id="70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7675" y="4229100"/>
            <a:ext cx="114300" cy="114300"/>
          </a:xfrm>
          <a:prstGeom prst="rect">
            <a:avLst/>
          </a:prstGeom>
        </p:spPr>
      </p:pic>
      <p:sp>
        <p:nvSpPr>
          <p:cNvPr id="71" name="Text 66"/>
          <p:cNvSpPr/>
          <p:nvPr/>
        </p:nvSpPr>
        <p:spPr>
          <a:xfrm>
            <a:off x="561975" y="4229100"/>
            <a:ext cx="4118369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Vous pouvez prolonger en cours de location depuis l'app · au tarif horaire</a:t>
            </a:r>
            <a:endParaRPr lang="en-US" sz="900" dirty="0"/>
          </a:p>
        </p:txBody>
      </p:sp>
      <p:sp>
        <p:nvSpPr>
          <p:cNvPr id="72" name="Shape 67"/>
          <p:cNvSpPr/>
          <p:nvPr/>
        </p:nvSpPr>
        <p:spPr>
          <a:xfrm>
            <a:off x="266700" y="4686300"/>
            <a:ext cx="6945809" cy="1285875"/>
          </a:xfrm>
          <a:prstGeom prst="roundRect">
            <a:avLst>
              <a:gd name="adj" fmla="val 7407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3" name="Text 68"/>
          <p:cNvSpPr/>
          <p:nvPr/>
        </p:nvSpPr>
        <p:spPr>
          <a:xfrm>
            <a:off x="447675" y="4867275"/>
            <a:ext cx="6781374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SITE DE RETRAIT</a:t>
            </a:r>
            <a:endParaRPr lang="en-US" sz="750" dirty="0"/>
          </a:p>
        </p:txBody>
      </p:sp>
      <p:sp>
        <p:nvSpPr>
          <p:cNvPr id="74" name="Shape 69"/>
          <p:cNvSpPr/>
          <p:nvPr/>
        </p:nvSpPr>
        <p:spPr>
          <a:xfrm>
            <a:off x="447675" y="5105400"/>
            <a:ext cx="3234779" cy="685800"/>
          </a:xfrm>
          <a:prstGeom prst="roundRect">
            <a:avLst>
              <a:gd name="adj" fmla="val 13889"/>
            </a:avLst>
          </a:prstGeom>
          <a:solidFill>
            <a:srgbClr val="D63232">
              <a:alpha val="6000"/>
            </a:srgbClr>
          </a:solidFill>
          <a:ln w="9525">
            <a:solidFill>
              <a:srgbClr val="D63232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5" name="Text 70"/>
          <p:cNvSpPr/>
          <p:nvPr/>
        </p:nvSpPr>
        <p:spPr>
          <a:xfrm>
            <a:off x="609600" y="5248275"/>
            <a:ext cx="644575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Lyon-Est</a:t>
            </a:r>
            <a:endParaRPr lang="en-US" sz="1050" dirty="0"/>
          </a:p>
        </p:txBody>
      </p:sp>
      <p:sp>
        <p:nvSpPr>
          <p:cNvPr id="76" name="Shape 71"/>
          <p:cNvSpPr/>
          <p:nvPr/>
        </p:nvSpPr>
        <p:spPr>
          <a:xfrm>
            <a:off x="2583210" y="5248275"/>
            <a:ext cx="937320" cy="209550"/>
          </a:xfrm>
          <a:prstGeom prst="roundRect">
            <a:avLst>
              <a:gd name="adj" fmla="val 50000"/>
            </a:avLst>
          </a:prstGeom>
          <a:solidFill>
            <a:srgbClr val="4ADE80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7" name="Shape 72"/>
          <p:cNvSpPr/>
          <p:nvPr/>
        </p:nvSpPr>
        <p:spPr>
          <a:xfrm>
            <a:off x="2659410" y="5324475"/>
            <a:ext cx="57150" cy="57150"/>
          </a:xfrm>
          <a:prstGeom prst="ellipse">
            <a:avLst/>
          </a:prstGeom>
          <a:solidFill>
            <a:srgbClr val="4ADE8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8" name="Text 73"/>
          <p:cNvSpPr/>
          <p:nvPr/>
        </p:nvSpPr>
        <p:spPr>
          <a:xfrm>
            <a:off x="2773710" y="5286375"/>
            <a:ext cx="74682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b="1" kern="0" spc="33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DISPONIBLE</a:t>
            </a:r>
            <a:endParaRPr lang="en-US" sz="825" dirty="0"/>
          </a:p>
        </p:txBody>
      </p:sp>
      <p:sp>
        <p:nvSpPr>
          <p:cNvPr id="79" name="Text 74"/>
          <p:cNvSpPr/>
          <p:nvPr/>
        </p:nvSpPr>
        <p:spPr>
          <a:xfrm>
            <a:off x="609600" y="5514975"/>
            <a:ext cx="2998257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87 av. Jean-Mermoz · 69008 · 2,4 km</a:t>
            </a:r>
            <a:endParaRPr lang="en-US" sz="825" dirty="0"/>
          </a:p>
        </p:txBody>
      </p:sp>
      <p:sp>
        <p:nvSpPr>
          <p:cNvPr id="80" name="Shape 75"/>
          <p:cNvSpPr/>
          <p:nvPr/>
        </p:nvSpPr>
        <p:spPr>
          <a:xfrm>
            <a:off x="3796754" y="5105400"/>
            <a:ext cx="3234779" cy="685800"/>
          </a:xfrm>
          <a:prstGeom prst="roundRect">
            <a:avLst>
              <a:gd name="adj" fmla="val 13889"/>
            </a:avLst>
          </a:prstGeom>
          <a:ln w="9525">
            <a:solidFill>
              <a:srgbClr val="2A2A2E">
                <a:alpha val="7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1" name="Text 76"/>
          <p:cNvSpPr/>
          <p:nvPr/>
        </p:nvSpPr>
        <p:spPr>
          <a:xfrm>
            <a:off x="3958679" y="5248275"/>
            <a:ext cx="1316236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Lyon-Croix-Rousse</a:t>
            </a:r>
            <a:endParaRPr lang="en-US" sz="1050" dirty="0"/>
          </a:p>
        </p:txBody>
      </p:sp>
      <p:sp>
        <p:nvSpPr>
          <p:cNvPr id="82" name="Shape 77"/>
          <p:cNvSpPr/>
          <p:nvPr/>
        </p:nvSpPr>
        <p:spPr>
          <a:xfrm>
            <a:off x="6133505" y="5248275"/>
            <a:ext cx="736104" cy="209550"/>
          </a:xfrm>
          <a:prstGeom prst="roundRect">
            <a:avLst>
              <a:gd name="adj" fmla="val 50000"/>
            </a:avLst>
          </a:prstGeom>
          <a:solidFill>
            <a:srgbClr val="F5A623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3" name="Shape 78"/>
          <p:cNvSpPr/>
          <p:nvPr/>
        </p:nvSpPr>
        <p:spPr>
          <a:xfrm>
            <a:off x="6209705" y="5324475"/>
            <a:ext cx="57150" cy="57150"/>
          </a:xfrm>
          <a:prstGeom prst="ellipse">
            <a:avLst/>
          </a:prstGeom>
          <a:solidFill>
            <a:srgbClr val="F5A623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4" name="Text 79"/>
          <p:cNvSpPr/>
          <p:nvPr/>
        </p:nvSpPr>
        <p:spPr>
          <a:xfrm>
            <a:off x="6324005" y="5286375"/>
            <a:ext cx="545604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b="1" kern="0" spc="33" dirty="0">
                <a:solidFill>
                  <a:srgbClr val="F5A623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COMPLET</a:t>
            </a:r>
            <a:endParaRPr lang="en-US" sz="825" dirty="0"/>
          </a:p>
        </p:txBody>
      </p:sp>
      <p:sp>
        <p:nvSpPr>
          <p:cNvPr id="85" name="Text 80"/>
          <p:cNvSpPr/>
          <p:nvPr/>
        </p:nvSpPr>
        <p:spPr>
          <a:xfrm>
            <a:off x="3958679" y="5514975"/>
            <a:ext cx="2998257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14 rue Belfort · 69004 · 0,8 km</a:t>
            </a:r>
            <a:endParaRPr lang="en-US" sz="825" dirty="0"/>
          </a:p>
        </p:txBody>
      </p:sp>
      <p:sp>
        <p:nvSpPr>
          <p:cNvPr id="86" name="Shape 81"/>
          <p:cNvSpPr/>
          <p:nvPr/>
        </p:nvSpPr>
        <p:spPr>
          <a:xfrm>
            <a:off x="266700" y="6105525"/>
            <a:ext cx="6945809" cy="1704975"/>
          </a:xfrm>
          <a:prstGeom prst="roundRect">
            <a:avLst>
              <a:gd name="adj" fmla="val 5587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7" name="Text 82"/>
          <p:cNvSpPr/>
          <p:nvPr/>
        </p:nvSpPr>
        <p:spPr>
          <a:xfrm>
            <a:off x="447675" y="6286500"/>
            <a:ext cx="6781374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OUTILS COMPLÉMENTAIRES (OPTION)</a:t>
            </a:r>
            <a:endParaRPr lang="en-US" sz="750" dirty="0"/>
          </a:p>
        </p:txBody>
      </p:sp>
      <p:sp>
        <p:nvSpPr>
          <p:cNvPr id="88" name="Shape 83"/>
          <p:cNvSpPr/>
          <p:nvPr/>
        </p:nvSpPr>
        <p:spPr>
          <a:xfrm>
            <a:off x="447675" y="6886575"/>
            <a:ext cx="658385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9" name="Shape 84"/>
          <p:cNvSpPr/>
          <p:nvPr/>
        </p:nvSpPr>
        <p:spPr>
          <a:xfrm>
            <a:off x="447675" y="6619875"/>
            <a:ext cx="171450" cy="171450"/>
          </a:xfrm>
          <a:prstGeom prst="roundRect">
            <a:avLst>
              <a:gd name="adj" fmla="val 22222"/>
            </a:avLst>
          </a:prstGeom>
          <a:ln w="9525">
            <a:solidFill>
              <a:srgbClr val="38383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0" name="Text 85"/>
          <p:cNvSpPr/>
          <p:nvPr/>
        </p:nvSpPr>
        <p:spPr>
          <a:xfrm>
            <a:off x="733425" y="6629400"/>
            <a:ext cx="5617114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Lot 24 forets HSS · neuf</a:t>
            </a:r>
            <a:endParaRPr lang="en-US" sz="975" dirty="0"/>
          </a:p>
        </p:txBody>
      </p:sp>
      <p:sp>
        <p:nvSpPr>
          <p:cNvPr id="91" name="Text 86"/>
          <p:cNvSpPr/>
          <p:nvPr/>
        </p:nvSpPr>
        <p:spPr>
          <a:xfrm>
            <a:off x="6186934" y="6638925"/>
            <a:ext cx="92080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+ 4€ consommé</a:t>
            </a:r>
            <a:endParaRPr lang="en-US" sz="825" dirty="0"/>
          </a:p>
        </p:txBody>
      </p:sp>
      <p:sp>
        <p:nvSpPr>
          <p:cNvPr id="92" name="Shape 87"/>
          <p:cNvSpPr/>
          <p:nvPr/>
        </p:nvSpPr>
        <p:spPr>
          <a:xfrm>
            <a:off x="447675" y="7258050"/>
            <a:ext cx="658385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3" name="Shape 88"/>
          <p:cNvSpPr/>
          <p:nvPr/>
        </p:nvSpPr>
        <p:spPr>
          <a:xfrm>
            <a:off x="447675" y="6991350"/>
            <a:ext cx="171450" cy="171450"/>
          </a:xfrm>
          <a:prstGeom prst="roundRect">
            <a:avLst>
              <a:gd name="adj" fmla="val 22222"/>
            </a:avLst>
          </a:prstGeom>
          <a:ln w="9525">
            <a:solidFill>
              <a:srgbClr val="38383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4" name="Text 89"/>
          <p:cNvSpPr/>
          <p:nvPr/>
        </p:nvSpPr>
        <p:spPr>
          <a:xfrm>
            <a:off x="733425" y="7000875"/>
            <a:ext cx="5617114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Embouts vissage · lot 32</a:t>
            </a:r>
            <a:endParaRPr lang="en-US" sz="975" dirty="0"/>
          </a:p>
        </p:txBody>
      </p:sp>
      <p:sp>
        <p:nvSpPr>
          <p:cNvPr id="95" name="Text 90"/>
          <p:cNvSpPr/>
          <p:nvPr/>
        </p:nvSpPr>
        <p:spPr>
          <a:xfrm>
            <a:off x="6186934" y="7010400"/>
            <a:ext cx="92080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+ 3€ consommé</a:t>
            </a:r>
            <a:endParaRPr lang="en-US" sz="825" dirty="0"/>
          </a:p>
        </p:txBody>
      </p:sp>
      <p:sp>
        <p:nvSpPr>
          <p:cNvPr id="96" name="Shape 91"/>
          <p:cNvSpPr/>
          <p:nvPr/>
        </p:nvSpPr>
        <p:spPr>
          <a:xfrm>
            <a:off x="447675" y="7362825"/>
            <a:ext cx="171450" cy="171450"/>
          </a:xfrm>
          <a:prstGeom prst="roundRect">
            <a:avLst>
              <a:gd name="adj" fmla="val 22222"/>
            </a:avLst>
          </a:prstGeom>
          <a:ln w="9525">
            <a:solidFill>
              <a:srgbClr val="38383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7" name="Text 92"/>
          <p:cNvSpPr/>
          <p:nvPr/>
        </p:nvSpPr>
        <p:spPr>
          <a:xfrm>
            <a:off x="733425" y="7372350"/>
            <a:ext cx="5750939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Sangle de fixation 2m</a:t>
            </a:r>
            <a:endParaRPr lang="en-US" sz="975" dirty="0"/>
          </a:p>
        </p:txBody>
      </p:sp>
      <p:sp>
        <p:nvSpPr>
          <p:cNvPr id="98" name="Text 93"/>
          <p:cNvSpPr/>
          <p:nvPr/>
        </p:nvSpPr>
        <p:spPr>
          <a:xfrm>
            <a:off x="6316861" y="7381875"/>
            <a:ext cx="790873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+ 2€ inclus</a:t>
            </a:r>
            <a:endParaRPr lang="en-US" sz="825" dirty="0"/>
          </a:p>
        </p:txBody>
      </p:sp>
      <p:sp>
        <p:nvSpPr>
          <p:cNvPr id="99" name="Shape 94"/>
          <p:cNvSpPr/>
          <p:nvPr/>
        </p:nvSpPr>
        <p:spPr>
          <a:xfrm>
            <a:off x="7441109" y="1866900"/>
            <a:ext cx="4341316" cy="3743325"/>
          </a:xfrm>
          <a:prstGeom prst="roundRect">
            <a:avLst>
              <a:gd name="adj" fmla="val 2545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0" name="Text 95"/>
          <p:cNvSpPr/>
          <p:nvPr/>
        </p:nvSpPr>
        <p:spPr>
          <a:xfrm>
            <a:off x="7622084" y="2047875"/>
            <a:ext cx="4098747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RÉCAPITULATIF</a:t>
            </a:r>
            <a:endParaRPr lang="en-US" sz="750" dirty="0"/>
          </a:p>
        </p:txBody>
      </p:sp>
      <p:sp>
        <p:nvSpPr>
          <p:cNvPr id="101" name="Text 96"/>
          <p:cNvSpPr/>
          <p:nvPr/>
        </p:nvSpPr>
        <p:spPr>
          <a:xfrm>
            <a:off x="7622084" y="2305050"/>
            <a:ext cx="4098747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Perceuse Bosch 18V</a:t>
            </a:r>
            <a:endParaRPr lang="en-US" sz="1050" dirty="0"/>
          </a:p>
        </p:txBody>
      </p:sp>
      <p:sp>
        <p:nvSpPr>
          <p:cNvPr id="102" name="Text 97"/>
          <p:cNvSpPr/>
          <p:nvPr/>
        </p:nvSpPr>
        <p:spPr>
          <a:xfrm>
            <a:off x="7622084" y="2495550"/>
            <a:ext cx="4098747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L-BOXX · 2 batt. 4Ah · forets</a:t>
            </a:r>
            <a:endParaRPr lang="en-US" sz="825" dirty="0"/>
          </a:p>
        </p:txBody>
      </p:sp>
      <p:sp>
        <p:nvSpPr>
          <p:cNvPr id="103" name="Shape 98"/>
          <p:cNvSpPr/>
          <p:nvPr/>
        </p:nvSpPr>
        <p:spPr>
          <a:xfrm>
            <a:off x="7622084" y="3048000"/>
            <a:ext cx="3979366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4" name="Text 99"/>
          <p:cNvSpPr/>
          <p:nvPr/>
        </p:nvSpPr>
        <p:spPr>
          <a:xfrm>
            <a:off x="7622084" y="2828925"/>
            <a:ext cx="572839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Créneau</a:t>
            </a:r>
            <a:endParaRPr lang="en-US" sz="975" dirty="0"/>
          </a:p>
        </p:txBody>
      </p:sp>
      <p:sp>
        <p:nvSpPr>
          <p:cNvPr id="105" name="Text 100"/>
          <p:cNvSpPr/>
          <p:nvPr/>
        </p:nvSpPr>
        <p:spPr>
          <a:xfrm>
            <a:off x="10177016" y="2828925"/>
            <a:ext cx="1500634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Aujourd'hui · maintenant</a:t>
            </a:r>
            <a:endParaRPr lang="en-US" sz="975" dirty="0"/>
          </a:p>
        </p:txBody>
      </p:sp>
      <p:sp>
        <p:nvSpPr>
          <p:cNvPr id="106" name="Shape 101"/>
          <p:cNvSpPr/>
          <p:nvPr/>
        </p:nvSpPr>
        <p:spPr>
          <a:xfrm>
            <a:off x="7622084" y="3343275"/>
            <a:ext cx="3979366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7" name="Text 102"/>
          <p:cNvSpPr/>
          <p:nvPr/>
        </p:nvSpPr>
        <p:spPr>
          <a:xfrm>
            <a:off x="7622084" y="3124200"/>
            <a:ext cx="427732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Durée</a:t>
            </a:r>
            <a:endParaRPr lang="en-US" sz="975" dirty="0"/>
          </a:p>
        </p:txBody>
      </p:sp>
      <p:sp>
        <p:nvSpPr>
          <p:cNvPr id="108" name="Text 103"/>
          <p:cNvSpPr/>
          <p:nvPr/>
        </p:nvSpPr>
        <p:spPr>
          <a:xfrm>
            <a:off x="11448157" y="3124200"/>
            <a:ext cx="229493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4h</a:t>
            </a:r>
            <a:endParaRPr lang="en-US" sz="975" dirty="0"/>
          </a:p>
        </p:txBody>
      </p:sp>
      <p:sp>
        <p:nvSpPr>
          <p:cNvPr id="109" name="Shape 104"/>
          <p:cNvSpPr/>
          <p:nvPr/>
        </p:nvSpPr>
        <p:spPr>
          <a:xfrm>
            <a:off x="7622084" y="3638550"/>
            <a:ext cx="3979366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0" name="Text 105"/>
          <p:cNvSpPr/>
          <p:nvPr/>
        </p:nvSpPr>
        <p:spPr>
          <a:xfrm>
            <a:off x="7622084" y="3419475"/>
            <a:ext cx="29721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Site</a:t>
            </a:r>
            <a:endParaRPr lang="en-US" sz="975" dirty="0"/>
          </a:p>
        </p:txBody>
      </p:sp>
      <p:sp>
        <p:nvSpPr>
          <p:cNvPr id="111" name="Text 106"/>
          <p:cNvSpPr/>
          <p:nvPr/>
        </p:nvSpPr>
        <p:spPr>
          <a:xfrm>
            <a:off x="10434042" y="3419475"/>
            <a:ext cx="1243608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Lyon-Est · casier 04</a:t>
            </a:r>
            <a:endParaRPr lang="en-US" sz="975" dirty="0"/>
          </a:p>
        </p:txBody>
      </p:sp>
      <p:sp>
        <p:nvSpPr>
          <p:cNvPr id="112" name="Text 107"/>
          <p:cNvSpPr/>
          <p:nvPr/>
        </p:nvSpPr>
        <p:spPr>
          <a:xfrm>
            <a:off x="7622084" y="3714750"/>
            <a:ext cx="34037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Tarif</a:t>
            </a:r>
            <a:endParaRPr lang="en-US" sz="975" dirty="0"/>
          </a:p>
        </p:txBody>
      </p:sp>
      <p:sp>
        <p:nvSpPr>
          <p:cNvPr id="113" name="Text 108"/>
          <p:cNvSpPr/>
          <p:nvPr/>
        </p:nvSpPr>
        <p:spPr>
          <a:xfrm>
            <a:off x="11144845" y="3714750"/>
            <a:ext cx="532805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20,00 €</a:t>
            </a:r>
            <a:endParaRPr lang="en-US" sz="975" dirty="0"/>
          </a:p>
        </p:txBody>
      </p:sp>
      <p:sp>
        <p:nvSpPr>
          <p:cNvPr id="114" name="Shape 109"/>
          <p:cNvSpPr/>
          <p:nvPr/>
        </p:nvSpPr>
        <p:spPr>
          <a:xfrm>
            <a:off x="7622084" y="4067175"/>
            <a:ext cx="3979366" cy="9525"/>
          </a:xfrm>
          <a:prstGeom prst="rect">
            <a:avLst/>
          </a:prstGeom>
          <a:solidFill>
            <a:srgbClr val="38383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5" name="Text 110"/>
          <p:cNvSpPr/>
          <p:nvPr/>
        </p:nvSpPr>
        <p:spPr>
          <a:xfrm>
            <a:off x="7622084" y="4210050"/>
            <a:ext cx="648742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À débiter</a:t>
            </a:r>
            <a:endParaRPr lang="en-US" sz="1050" dirty="0"/>
          </a:p>
        </p:txBody>
      </p:sp>
      <p:sp>
        <p:nvSpPr>
          <p:cNvPr id="116" name="Text 111"/>
          <p:cNvSpPr/>
          <p:nvPr/>
        </p:nvSpPr>
        <p:spPr>
          <a:xfrm>
            <a:off x="10839896" y="4210050"/>
            <a:ext cx="837754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20,00 €</a:t>
            </a:r>
            <a:endParaRPr lang="en-US" sz="1650" dirty="0"/>
          </a:p>
        </p:txBody>
      </p:sp>
      <p:sp>
        <p:nvSpPr>
          <p:cNvPr id="117" name="Text 112"/>
          <p:cNvSpPr/>
          <p:nvPr/>
        </p:nvSpPr>
        <p:spPr>
          <a:xfrm>
            <a:off x="7622084" y="4514850"/>
            <a:ext cx="4098747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+ caution 200€ pré-autorisée · libérée à la restitution</a:t>
            </a:r>
            <a:endParaRPr lang="en-US" sz="750" dirty="0"/>
          </a:p>
        </p:txBody>
      </p:sp>
      <p:sp>
        <p:nvSpPr>
          <p:cNvPr id="118" name="Shape 113"/>
          <p:cNvSpPr/>
          <p:nvPr/>
        </p:nvSpPr>
        <p:spPr>
          <a:xfrm>
            <a:off x="7622084" y="4810125"/>
            <a:ext cx="3979366" cy="390525"/>
          </a:xfrm>
          <a:prstGeom prst="roundRect">
            <a:avLst>
              <a:gd name="adj" fmla="val 17073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9" name="Text 114"/>
          <p:cNvSpPr/>
          <p:nvPr/>
        </p:nvSpPr>
        <p:spPr>
          <a:xfrm>
            <a:off x="8818215" y="4933950"/>
            <a:ext cx="1587103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75" b="1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Confirmer la réservation →</a:t>
            </a:r>
            <a:endParaRPr lang="en-US" sz="975" dirty="0"/>
          </a:p>
        </p:txBody>
      </p:sp>
      <p:sp>
        <p:nvSpPr>
          <p:cNvPr id="120" name="Text 115"/>
          <p:cNvSpPr/>
          <p:nvPr/>
        </p:nvSpPr>
        <p:spPr>
          <a:xfrm>
            <a:off x="7562393" y="5295900"/>
            <a:ext cx="4098747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825" kern="0" spc="17" dirty="0">
                <a:solidFill>
                  <a:srgbClr val="6B6B6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QR de retrait envoyé immédiatement par email + push</a:t>
            </a:r>
            <a:endParaRPr lang="en-US" sz="82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5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71450" y="133350"/>
            <a:ext cx="1844129" cy="238125"/>
          </a:xfrm>
          <a:prstGeom prst="roundRect">
            <a:avLst>
              <a:gd name="adj" fmla="val 16000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>
                <a:alpha val="6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276225" y="190500"/>
            <a:ext cx="171077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kern="0" spc="45" dirty="0">
                <a:solidFill>
                  <a:srgbClr val="6B686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MES LOCATIONS · HISTORIQUE</a:t>
            </a:r>
            <a:endParaRPr lang="en-US" sz="75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2192000" cy="7810500"/>
          </a:xfrm>
          <a:prstGeom prst="roundRect">
            <a:avLst>
              <a:gd name="adj" fmla="val 1220"/>
            </a:avLst>
          </a:prstGeom>
          <a:solidFill>
            <a:srgbClr val="35363A"/>
          </a:solidFill>
          <a:ln/>
          <a:effectLst>
            <a:outerShdw blurRad="762000" dist="2286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12192000" cy="419100"/>
          </a:xfrm>
          <a:prstGeom prst="rect">
            <a:avLst/>
          </a:prstGeom>
          <a:solidFill>
            <a:srgbClr val="202124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133350" y="152400"/>
            <a:ext cx="114300" cy="114300"/>
          </a:xfrm>
          <a:prstGeom prst="ellipse">
            <a:avLst/>
          </a:prstGeom>
          <a:solidFill>
            <a:srgbClr val="FF5F57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323850" y="152400"/>
            <a:ext cx="114300" cy="114300"/>
          </a:xfrm>
          <a:prstGeom prst="ellipse">
            <a:avLst/>
          </a:prstGeom>
          <a:solidFill>
            <a:srgbClr val="FEBC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" name="Shape 6"/>
          <p:cNvSpPr/>
          <p:nvPr/>
        </p:nvSpPr>
        <p:spPr>
          <a:xfrm>
            <a:off x="514350" y="152400"/>
            <a:ext cx="114300" cy="114300"/>
          </a:xfrm>
          <a:prstGeom prst="ellipse">
            <a:avLst/>
          </a:prstGeom>
          <a:solidFill>
            <a:srgbClr val="28C84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" name="Shape 7"/>
          <p:cNvSpPr/>
          <p:nvPr/>
        </p:nvSpPr>
        <p:spPr>
          <a:xfrm>
            <a:off x="800100" y="95250"/>
            <a:ext cx="1143000" cy="323850"/>
          </a:xfrm>
          <a:prstGeom prst="roundRect">
            <a:avLst>
              <a:gd name="adj" fmla="val 23529"/>
            </a:avLst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900" y="323850"/>
            <a:ext cx="76200" cy="95250"/>
          </a:xfrm>
          <a:prstGeom prst="rect">
            <a:avLst/>
          </a:prstGeom>
        </p:spPr>
      </p:pic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1943100" y="323850"/>
            <a:ext cx="76200" cy="95250"/>
          </a:xfrm>
          <a:prstGeom prst="rect">
            <a:avLst/>
          </a:prstGeom>
        </p:spPr>
      </p:pic>
      <p:sp>
        <p:nvSpPr>
          <p:cNvPr id="12" name="Shape 8"/>
          <p:cNvSpPr/>
          <p:nvPr/>
        </p:nvSpPr>
        <p:spPr>
          <a:xfrm>
            <a:off x="914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" name="Text 9"/>
          <p:cNvSpPr/>
          <p:nvPr/>
        </p:nvSpPr>
        <p:spPr>
          <a:xfrm>
            <a:off x="1123950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Mes locations</a:t>
            </a:r>
            <a:endParaRPr lang="en-US" sz="900" dirty="0"/>
          </a:p>
        </p:txBody>
      </p:sp>
      <p:sp>
        <p:nvSpPr>
          <p:cNvPr id="14" name="Shape 10"/>
          <p:cNvSpPr/>
          <p:nvPr/>
        </p:nvSpPr>
        <p:spPr>
          <a:xfrm>
            <a:off x="2057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" name="Text 11"/>
          <p:cNvSpPr/>
          <p:nvPr/>
        </p:nvSpPr>
        <p:spPr>
          <a:xfrm>
            <a:off x="2266950" y="180975"/>
            <a:ext cx="94863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Stripe Dashboard</a:t>
            </a:r>
            <a:endParaRPr lang="en-US" sz="900" dirty="0"/>
          </a:p>
        </p:txBody>
      </p:sp>
      <p:sp>
        <p:nvSpPr>
          <p:cNvPr id="16" name="Shape 12"/>
          <p:cNvSpPr/>
          <p:nvPr/>
        </p:nvSpPr>
        <p:spPr>
          <a:xfrm>
            <a:off x="336798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" name="Text 13"/>
          <p:cNvSpPr/>
          <p:nvPr/>
        </p:nvSpPr>
        <p:spPr>
          <a:xfrm>
            <a:off x="3577530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Notion</a:t>
            </a:r>
            <a:endParaRPr lang="en-US" sz="900" dirty="0"/>
          </a:p>
        </p:txBody>
      </p:sp>
      <p:sp>
        <p:nvSpPr>
          <p:cNvPr id="18" name="Shape 14"/>
          <p:cNvSpPr/>
          <p:nvPr/>
        </p:nvSpPr>
        <p:spPr>
          <a:xfrm>
            <a:off x="0" y="419100"/>
            <a:ext cx="12192000" cy="381000"/>
          </a:xfrm>
          <a:prstGeom prst="rect">
            <a:avLst/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" name="Shape 15"/>
          <p:cNvSpPr/>
          <p:nvPr/>
        </p:nvSpPr>
        <p:spPr>
          <a:xfrm>
            <a:off x="1333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" name="Shape 16"/>
          <p:cNvSpPr/>
          <p:nvPr/>
        </p:nvSpPr>
        <p:spPr>
          <a:xfrm>
            <a:off x="438150" y="466725"/>
            <a:ext cx="11315700" cy="285750"/>
          </a:xfrm>
          <a:prstGeom prst="roundRect">
            <a:avLst>
              <a:gd name="adj" fmla="val 50000"/>
            </a:avLst>
          </a:prstGeom>
          <a:solidFill>
            <a:srgbClr val="282A2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" name="Shape 17"/>
          <p:cNvSpPr/>
          <p:nvPr/>
        </p:nvSpPr>
        <p:spPr>
          <a:xfrm>
            <a:off x="571500" y="552450"/>
            <a:ext cx="114300" cy="1143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" name="Text 18"/>
          <p:cNvSpPr/>
          <p:nvPr/>
        </p:nvSpPr>
        <p:spPr>
          <a:xfrm>
            <a:off x="762000" y="528638"/>
            <a:ext cx="11184255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toolbox24.fr/mes-locations</a:t>
            </a:r>
            <a:endParaRPr lang="en-US" sz="975" dirty="0"/>
          </a:p>
        </p:txBody>
      </p:sp>
      <p:sp>
        <p:nvSpPr>
          <p:cNvPr id="23" name="Shape 19"/>
          <p:cNvSpPr/>
          <p:nvPr/>
        </p:nvSpPr>
        <p:spPr>
          <a:xfrm>
            <a:off x="119062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" name="Shape 20"/>
          <p:cNvSpPr/>
          <p:nvPr/>
        </p:nvSpPr>
        <p:spPr>
          <a:xfrm>
            <a:off x="0" y="800100"/>
            <a:ext cx="12192000" cy="70104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" name="Shape 21"/>
          <p:cNvSpPr/>
          <p:nvPr/>
        </p:nvSpPr>
        <p:spPr>
          <a:xfrm>
            <a:off x="0" y="800100"/>
            <a:ext cx="12192000" cy="7010400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6" name="Shape 22"/>
          <p:cNvSpPr/>
          <p:nvPr/>
        </p:nvSpPr>
        <p:spPr>
          <a:xfrm>
            <a:off x="0" y="800100"/>
            <a:ext cx="12192000" cy="657225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7" name="Shape 23"/>
          <p:cNvSpPr/>
          <p:nvPr/>
        </p:nvSpPr>
        <p:spPr>
          <a:xfrm>
            <a:off x="0" y="1447800"/>
            <a:ext cx="1219200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8" name="Text 24"/>
          <p:cNvSpPr/>
          <p:nvPr/>
        </p:nvSpPr>
        <p:spPr>
          <a:xfrm>
            <a:off x="266700" y="1028700"/>
            <a:ext cx="97542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b="1" kern="0" spc="-27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TOOLBOX</a:t>
            </a:r>
            <a:endParaRPr lang="en-US" sz="1350" dirty="0"/>
          </a:p>
        </p:txBody>
      </p:sp>
      <p:sp>
        <p:nvSpPr>
          <p:cNvPr id="29" name="Shape 25"/>
          <p:cNvSpPr/>
          <p:nvPr/>
        </p:nvSpPr>
        <p:spPr>
          <a:xfrm>
            <a:off x="1184970" y="1028700"/>
            <a:ext cx="298103" cy="190500"/>
          </a:xfrm>
          <a:prstGeom prst="roundRect">
            <a:avLst>
              <a:gd name="adj" fmla="val 10000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0" name="Text 26"/>
          <p:cNvSpPr/>
          <p:nvPr/>
        </p:nvSpPr>
        <p:spPr>
          <a:xfrm>
            <a:off x="1223070" y="1028700"/>
            <a:ext cx="298103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b="1" kern="0" spc="-27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24</a:t>
            </a:r>
            <a:endParaRPr lang="en-US" sz="1350" dirty="0"/>
          </a:p>
        </p:txBody>
      </p:sp>
      <p:sp>
        <p:nvSpPr>
          <p:cNvPr id="31" name="Text 27"/>
          <p:cNvSpPr/>
          <p:nvPr/>
        </p:nvSpPr>
        <p:spPr>
          <a:xfrm>
            <a:off x="1787872" y="1047750"/>
            <a:ext cx="680442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Catalogue</a:t>
            </a:r>
            <a:endParaRPr lang="en-US" sz="975" dirty="0"/>
          </a:p>
        </p:txBody>
      </p:sp>
      <p:sp>
        <p:nvSpPr>
          <p:cNvPr id="32" name="Text 28"/>
          <p:cNvSpPr/>
          <p:nvPr/>
        </p:nvSpPr>
        <p:spPr>
          <a:xfrm>
            <a:off x="2563564" y="1047750"/>
            <a:ext cx="899964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Mes locations</a:t>
            </a:r>
            <a:endParaRPr lang="en-US" sz="975" dirty="0"/>
          </a:p>
        </p:txBody>
      </p:sp>
      <p:sp>
        <p:nvSpPr>
          <p:cNvPr id="33" name="Text 29"/>
          <p:cNvSpPr/>
          <p:nvPr/>
        </p:nvSpPr>
        <p:spPr>
          <a:xfrm>
            <a:off x="3558778" y="1047750"/>
            <a:ext cx="589955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Factures</a:t>
            </a:r>
            <a:endParaRPr lang="en-US" sz="975" dirty="0"/>
          </a:p>
        </p:txBody>
      </p:sp>
      <p:sp>
        <p:nvSpPr>
          <p:cNvPr id="34" name="Text 30"/>
          <p:cNvSpPr/>
          <p:nvPr/>
        </p:nvSpPr>
        <p:spPr>
          <a:xfrm>
            <a:off x="4243983" y="1047750"/>
            <a:ext cx="550813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Support</a:t>
            </a:r>
            <a:endParaRPr lang="en-US" sz="975" dirty="0"/>
          </a:p>
        </p:txBody>
      </p:sp>
      <p:sp>
        <p:nvSpPr>
          <p:cNvPr id="35" name="Shape 31"/>
          <p:cNvSpPr/>
          <p:nvPr/>
        </p:nvSpPr>
        <p:spPr>
          <a:xfrm>
            <a:off x="8900964" y="1004887"/>
            <a:ext cx="1767929" cy="238125"/>
          </a:xfrm>
          <a:prstGeom prst="roundRect">
            <a:avLst>
              <a:gd name="adj" fmla="val 50000"/>
            </a:avLst>
          </a:prstGeom>
          <a:solidFill>
            <a:srgbClr val="4ADE80">
              <a:alpha val="8000"/>
            </a:srgbClr>
          </a:solidFill>
          <a:ln w="9525">
            <a:solidFill>
              <a:srgbClr val="4ADE80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6" name="Shape 32"/>
          <p:cNvSpPr/>
          <p:nvPr/>
        </p:nvSpPr>
        <p:spPr>
          <a:xfrm>
            <a:off x="9005739" y="1095375"/>
            <a:ext cx="57150" cy="57150"/>
          </a:xfrm>
          <a:prstGeom prst="ellipse">
            <a:avLst/>
          </a:prstGeom>
          <a:solidFill>
            <a:srgbClr val="4ADE80">
              <a:alpha val="99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7" name="Text 33"/>
          <p:cNvSpPr/>
          <p:nvPr/>
        </p:nvSpPr>
        <p:spPr>
          <a:xfrm>
            <a:off x="9139089" y="1062038"/>
            <a:ext cx="150122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SITE LYON-EST · OUVERT</a:t>
            </a:r>
            <a:endParaRPr lang="en-US" sz="750" dirty="0"/>
          </a:p>
        </p:txBody>
      </p:sp>
      <p:sp>
        <p:nvSpPr>
          <p:cNvPr id="38" name="Shape 34"/>
          <p:cNvSpPr/>
          <p:nvPr/>
        </p:nvSpPr>
        <p:spPr>
          <a:xfrm>
            <a:off x="10897493" y="933450"/>
            <a:ext cx="1027807" cy="381000"/>
          </a:xfrm>
          <a:prstGeom prst="roundRect">
            <a:avLst>
              <a:gd name="adj" fmla="val 50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9" name="Shape 35"/>
          <p:cNvSpPr/>
          <p:nvPr/>
        </p:nvSpPr>
        <p:spPr>
          <a:xfrm>
            <a:off x="10964168" y="1000125"/>
            <a:ext cx="247650" cy="247650"/>
          </a:xfrm>
          <a:prstGeom prst="ellipse">
            <a:avLst/>
          </a:prstGeom>
          <a:solidFill>
            <a:srgbClr val="1C1C1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40" name="Text 36"/>
          <p:cNvSpPr/>
          <p:nvPr/>
        </p:nvSpPr>
        <p:spPr>
          <a:xfrm>
            <a:off x="11014174" y="1066800"/>
            <a:ext cx="223689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CT</a:t>
            </a:r>
            <a:endParaRPr lang="en-US" sz="825" dirty="0"/>
          </a:p>
        </p:txBody>
      </p:sp>
      <p:sp>
        <p:nvSpPr>
          <p:cNvPr id="41" name="Text 37"/>
          <p:cNvSpPr/>
          <p:nvPr/>
        </p:nvSpPr>
        <p:spPr>
          <a:xfrm>
            <a:off x="11288018" y="1052513"/>
            <a:ext cx="608707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Camille T.</a:t>
            </a:r>
            <a:endParaRPr lang="en-US" sz="900" dirty="0"/>
          </a:p>
        </p:txBody>
      </p:sp>
      <p:sp>
        <p:nvSpPr>
          <p:cNvPr id="42" name="Shape 38"/>
          <p:cNvSpPr/>
          <p:nvPr/>
        </p:nvSpPr>
        <p:spPr>
          <a:xfrm>
            <a:off x="0" y="2371725"/>
            <a:ext cx="1219200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43" name="Text 39"/>
          <p:cNvSpPr/>
          <p:nvPr/>
        </p:nvSpPr>
        <p:spPr>
          <a:xfrm>
            <a:off x="266700" y="1724025"/>
            <a:ext cx="2684313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12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12 LOCATIONS · 0 INCIDENT · SCORE A+</a:t>
            </a:r>
            <a:endParaRPr lang="en-US" sz="750" dirty="0"/>
          </a:p>
        </p:txBody>
      </p:sp>
      <p:sp>
        <p:nvSpPr>
          <p:cNvPr id="44" name="Text 40"/>
          <p:cNvSpPr/>
          <p:nvPr/>
        </p:nvSpPr>
        <p:spPr>
          <a:xfrm>
            <a:off x="266700" y="1905000"/>
            <a:ext cx="2684313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kern="0" spc="-42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Mes locations</a:t>
            </a:r>
            <a:endParaRPr lang="en-US" sz="2100" dirty="0"/>
          </a:p>
        </p:txBody>
      </p:sp>
      <p:sp>
        <p:nvSpPr>
          <p:cNvPr id="45" name="Shape 41"/>
          <p:cNvSpPr/>
          <p:nvPr/>
        </p:nvSpPr>
        <p:spPr>
          <a:xfrm>
            <a:off x="9447907" y="1895475"/>
            <a:ext cx="1147614" cy="304800"/>
          </a:xfrm>
          <a:prstGeom prst="roundRect">
            <a:avLst>
              <a:gd name="adj" fmla="val 21875"/>
            </a:avLst>
          </a:prstGeom>
          <a:solidFill>
            <a:srgbClr val="131315"/>
          </a:solidFill>
          <a:ln w="9525">
            <a:solidFill>
              <a:srgbClr val="38383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6" name="Text 42"/>
          <p:cNvSpPr/>
          <p:nvPr/>
        </p:nvSpPr>
        <p:spPr>
          <a:xfrm>
            <a:off x="9552682" y="1981200"/>
            <a:ext cx="938064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7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Exporter (CSV)</a:t>
            </a:r>
            <a:endParaRPr lang="en-US" sz="975" dirty="0"/>
          </a:p>
        </p:txBody>
      </p:sp>
      <p:sp>
        <p:nvSpPr>
          <p:cNvPr id="47" name="Shape 43"/>
          <p:cNvSpPr/>
          <p:nvPr/>
        </p:nvSpPr>
        <p:spPr>
          <a:xfrm>
            <a:off x="10671721" y="1895475"/>
            <a:ext cx="1253579" cy="304800"/>
          </a:xfrm>
          <a:prstGeom prst="roundRect">
            <a:avLst>
              <a:gd name="adj" fmla="val 21875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48" name="Text 44"/>
          <p:cNvSpPr/>
          <p:nvPr/>
        </p:nvSpPr>
        <p:spPr>
          <a:xfrm>
            <a:off x="10766971" y="1981200"/>
            <a:ext cx="1063079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75" b="1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Nouvelle location</a:t>
            </a:r>
            <a:endParaRPr lang="en-US" sz="975" dirty="0"/>
          </a:p>
        </p:txBody>
      </p:sp>
      <p:sp>
        <p:nvSpPr>
          <p:cNvPr id="49" name="Shape 45"/>
          <p:cNvSpPr/>
          <p:nvPr/>
        </p:nvSpPr>
        <p:spPr>
          <a:xfrm>
            <a:off x="266700" y="2609850"/>
            <a:ext cx="2814638" cy="981075"/>
          </a:xfrm>
          <a:prstGeom prst="roundRect">
            <a:avLst>
              <a:gd name="adj" fmla="val 9709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0" name="Text 46"/>
          <p:cNvSpPr/>
          <p:nvPr/>
        </p:nvSpPr>
        <p:spPr>
          <a:xfrm>
            <a:off x="428625" y="2771775"/>
            <a:ext cx="2566988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9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EN COURS</a:t>
            </a:r>
            <a:endParaRPr lang="en-US" sz="750" dirty="0"/>
          </a:p>
        </p:txBody>
      </p:sp>
      <p:sp>
        <p:nvSpPr>
          <p:cNvPr id="51" name="Text 47"/>
          <p:cNvSpPr/>
          <p:nvPr/>
        </p:nvSpPr>
        <p:spPr>
          <a:xfrm>
            <a:off x="428625" y="2952750"/>
            <a:ext cx="2566988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b="1" kern="0" spc="-45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1</a:t>
            </a:r>
            <a:endParaRPr lang="en-US" sz="2250" dirty="0"/>
          </a:p>
        </p:txBody>
      </p:sp>
      <p:sp>
        <p:nvSpPr>
          <p:cNvPr id="52" name="Text 48"/>
          <p:cNvSpPr/>
          <p:nvPr/>
        </p:nvSpPr>
        <p:spPr>
          <a:xfrm>
            <a:off x="428625" y="3295650"/>
            <a:ext cx="2566988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2h 47 restantes</a:t>
            </a:r>
            <a:endParaRPr lang="en-US" sz="825" dirty="0"/>
          </a:p>
        </p:txBody>
      </p:sp>
      <p:sp>
        <p:nvSpPr>
          <p:cNvPr id="53" name="Shape 49"/>
          <p:cNvSpPr/>
          <p:nvPr/>
        </p:nvSpPr>
        <p:spPr>
          <a:xfrm>
            <a:off x="3214688" y="2609850"/>
            <a:ext cx="2814638" cy="981075"/>
          </a:xfrm>
          <a:prstGeom prst="roundRect">
            <a:avLst>
              <a:gd name="adj" fmla="val 9709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4" name="Text 50"/>
          <p:cNvSpPr/>
          <p:nvPr/>
        </p:nvSpPr>
        <p:spPr>
          <a:xfrm>
            <a:off x="3376613" y="2771775"/>
            <a:ext cx="2566988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9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CAUTION EN ATTENTE</a:t>
            </a:r>
            <a:endParaRPr lang="en-US" sz="750" dirty="0"/>
          </a:p>
        </p:txBody>
      </p:sp>
      <p:sp>
        <p:nvSpPr>
          <p:cNvPr id="55" name="Text 51"/>
          <p:cNvSpPr/>
          <p:nvPr/>
        </p:nvSpPr>
        <p:spPr>
          <a:xfrm>
            <a:off x="3376613" y="2952750"/>
            <a:ext cx="2566988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b="1" kern="0" spc="-45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200€</a:t>
            </a:r>
            <a:endParaRPr lang="en-US" sz="2250" dirty="0"/>
          </a:p>
        </p:txBody>
      </p:sp>
      <p:sp>
        <p:nvSpPr>
          <p:cNvPr id="56" name="Text 52"/>
          <p:cNvSpPr/>
          <p:nvPr/>
        </p:nvSpPr>
        <p:spPr>
          <a:xfrm>
            <a:off x="3376613" y="3295650"/>
            <a:ext cx="2566988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Libérée demain 18:00</a:t>
            </a:r>
            <a:endParaRPr lang="en-US" sz="825" dirty="0"/>
          </a:p>
        </p:txBody>
      </p:sp>
      <p:sp>
        <p:nvSpPr>
          <p:cNvPr id="57" name="Shape 53"/>
          <p:cNvSpPr/>
          <p:nvPr/>
        </p:nvSpPr>
        <p:spPr>
          <a:xfrm>
            <a:off x="6162675" y="2609850"/>
            <a:ext cx="2814638" cy="981075"/>
          </a:xfrm>
          <a:prstGeom prst="roundRect">
            <a:avLst>
              <a:gd name="adj" fmla="val 9709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8" name="Text 54"/>
          <p:cNvSpPr/>
          <p:nvPr/>
        </p:nvSpPr>
        <p:spPr>
          <a:xfrm>
            <a:off x="6324600" y="2771775"/>
            <a:ext cx="2566988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9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TOTAL DÉPENSÉ · 2026</a:t>
            </a:r>
            <a:endParaRPr lang="en-US" sz="750" dirty="0"/>
          </a:p>
        </p:txBody>
      </p:sp>
      <p:sp>
        <p:nvSpPr>
          <p:cNvPr id="59" name="Text 55"/>
          <p:cNvSpPr/>
          <p:nvPr/>
        </p:nvSpPr>
        <p:spPr>
          <a:xfrm>
            <a:off x="6324600" y="2952750"/>
            <a:ext cx="2566988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b="1" kern="0" spc="-45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486€</a:t>
            </a:r>
            <a:endParaRPr lang="en-US" sz="2250" dirty="0"/>
          </a:p>
        </p:txBody>
      </p:sp>
      <p:sp>
        <p:nvSpPr>
          <p:cNvPr id="60" name="Text 56"/>
          <p:cNvSpPr/>
          <p:nvPr/>
        </p:nvSpPr>
        <p:spPr>
          <a:xfrm>
            <a:off x="6324600" y="3295650"/>
            <a:ext cx="2566988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+12% vs 2025</a:t>
            </a:r>
            <a:endParaRPr lang="en-US" sz="825" dirty="0"/>
          </a:p>
        </p:txBody>
      </p:sp>
      <p:sp>
        <p:nvSpPr>
          <p:cNvPr id="61" name="Shape 57"/>
          <p:cNvSpPr/>
          <p:nvPr/>
        </p:nvSpPr>
        <p:spPr>
          <a:xfrm>
            <a:off x="9110663" y="2609850"/>
            <a:ext cx="2814638" cy="981075"/>
          </a:xfrm>
          <a:prstGeom prst="roundRect">
            <a:avLst>
              <a:gd name="adj" fmla="val 9709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2" name="Text 58"/>
          <p:cNvSpPr/>
          <p:nvPr/>
        </p:nvSpPr>
        <p:spPr>
          <a:xfrm>
            <a:off x="9272588" y="2771775"/>
            <a:ext cx="2566988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90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SCORE PROFIL</a:t>
            </a:r>
            <a:endParaRPr lang="en-US" sz="750" dirty="0"/>
          </a:p>
        </p:txBody>
      </p:sp>
      <p:sp>
        <p:nvSpPr>
          <p:cNvPr id="63" name="Text 59"/>
          <p:cNvSpPr/>
          <p:nvPr/>
        </p:nvSpPr>
        <p:spPr>
          <a:xfrm>
            <a:off x="9272588" y="2952750"/>
            <a:ext cx="2566988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b="1" kern="0" spc="-45" dirty="0">
                <a:solidFill>
                  <a:srgbClr val="4ADE8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A+</a:t>
            </a:r>
            <a:endParaRPr lang="en-US" sz="2250" dirty="0"/>
          </a:p>
        </p:txBody>
      </p:sp>
      <p:sp>
        <p:nvSpPr>
          <p:cNvPr id="64" name="Text 60"/>
          <p:cNvSpPr/>
          <p:nvPr/>
        </p:nvSpPr>
        <p:spPr>
          <a:xfrm>
            <a:off x="9272588" y="3295650"/>
            <a:ext cx="2566988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Validation prioritaire</a:t>
            </a:r>
            <a:endParaRPr lang="en-US" sz="825" dirty="0"/>
          </a:p>
        </p:txBody>
      </p:sp>
      <p:sp>
        <p:nvSpPr>
          <p:cNvPr id="65" name="Shape 61"/>
          <p:cNvSpPr/>
          <p:nvPr/>
        </p:nvSpPr>
        <p:spPr>
          <a:xfrm>
            <a:off x="266700" y="3819525"/>
            <a:ext cx="857399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6" name="Shape 62"/>
          <p:cNvSpPr/>
          <p:nvPr/>
        </p:nvSpPr>
        <p:spPr>
          <a:xfrm>
            <a:off x="266700" y="4129088"/>
            <a:ext cx="85739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7" name="Text 63"/>
          <p:cNvSpPr/>
          <p:nvPr/>
        </p:nvSpPr>
        <p:spPr>
          <a:xfrm>
            <a:off x="381000" y="3914775"/>
            <a:ext cx="704999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SESSION</a:t>
            </a:r>
            <a:endParaRPr lang="en-US" sz="750" dirty="0"/>
          </a:p>
        </p:txBody>
      </p:sp>
      <p:sp>
        <p:nvSpPr>
          <p:cNvPr id="68" name="Shape 64"/>
          <p:cNvSpPr/>
          <p:nvPr/>
        </p:nvSpPr>
        <p:spPr>
          <a:xfrm>
            <a:off x="1124099" y="3819525"/>
            <a:ext cx="2312045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9" name="Shape 65"/>
          <p:cNvSpPr/>
          <p:nvPr/>
        </p:nvSpPr>
        <p:spPr>
          <a:xfrm>
            <a:off x="1124099" y="4129088"/>
            <a:ext cx="231204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0" name="Text 66"/>
          <p:cNvSpPr/>
          <p:nvPr/>
        </p:nvSpPr>
        <p:spPr>
          <a:xfrm>
            <a:off x="1238399" y="3914775"/>
            <a:ext cx="2159645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OUTIL</a:t>
            </a:r>
            <a:endParaRPr lang="en-US" sz="750" dirty="0"/>
          </a:p>
        </p:txBody>
      </p:sp>
      <p:sp>
        <p:nvSpPr>
          <p:cNvPr id="71" name="Shape 67"/>
          <p:cNvSpPr/>
          <p:nvPr/>
        </p:nvSpPr>
        <p:spPr>
          <a:xfrm>
            <a:off x="3436144" y="3819525"/>
            <a:ext cx="2656284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2" name="Shape 68"/>
          <p:cNvSpPr/>
          <p:nvPr/>
        </p:nvSpPr>
        <p:spPr>
          <a:xfrm>
            <a:off x="3436144" y="4129088"/>
            <a:ext cx="265628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3" name="Text 69"/>
          <p:cNvSpPr/>
          <p:nvPr/>
        </p:nvSpPr>
        <p:spPr>
          <a:xfrm>
            <a:off x="3550444" y="3914775"/>
            <a:ext cx="2507373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PÉRIODE</a:t>
            </a:r>
            <a:endParaRPr lang="en-US" sz="750" dirty="0"/>
          </a:p>
        </p:txBody>
      </p:sp>
      <p:sp>
        <p:nvSpPr>
          <p:cNvPr id="74" name="Shape 70"/>
          <p:cNvSpPr/>
          <p:nvPr/>
        </p:nvSpPr>
        <p:spPr>
          <a:xfrm>
            <a:off x="6092428" y="3819525"/>
            <a:ext cx="739973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5" name="Shape 71"/>
          <p:cNvSpPr/>
          <p:nvPr/>
        </p:nvSpPr>
        <p:spPr>
          <a:xfrm>
            <a:off x="6092428" y="4129088"/>
            <a:ext cx="73997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6" name="Text 72"/>
          <p:cNvSpPr/>
          <p:nvPr/>
        </p:nvSpPr>
        <p:spPr>
          <a:xfrm>
            <a:off x="6206728" y="3914775"/>
            <a:ext cx="587573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DURÉE</a:t>
            </a:r>
            <a:endParaRPr lang="en-US" sz="750" dirty="0"/>
          </a:p>
        </p:txBody>
      </p:sp>
      <p:sp>
        <p:nvSpPr>
          <p:cNvPr id="77" name="Shape 73"/>
          <p:cNvSpPr/>
          <p:nvPr/>
        </p:nvSpPr>
        <p:spPr>
          <a:xfrm>
            <a:off x="6832402" y="3819525"/>
            <a:ext cx="1014859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8" name="Shape 74"/>
          <p:cNvSpPr/>
          <p:nvPr/>
        </p:nvSpPr>
        <p:spPr>
          <a:xfrm>
            <a:off x="6832402" y="4129088"/>
            <a:ext cx="101485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9" name="Text 75"/>
          <p:cNvSpPr/>
          <p:nvPr/>
        </p:nvSpPr>
        <p:spPr>
          <a:xfrm>
            <a:off x="6946702" y="3914775"/>
            <a:ext cx="862459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MONTANT</a:t>
            </a:r>
            <a:endParaRPr lang="en-US" sz="750" dirty="0"/>
          </a:p>
        </p:txBody>
      </p:sp>
      <p:sp>
        <p:nvSpPr>
          <p:cNvPr id="80" name="Shape 76"/>
          <p:cNvSpPr/>
          <p:nvPr/>
        </p:nvSpPr>
        <p:spPr>
          <a:xfrm>
            <a:off x="7847261" y="3819525"/>
            <a:ext cx="1931045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1" name="Shape 77"/>
          <p:cNvSpPr/>
          <p:nvPr/>
        </p:nvSpPr>
        <p:spPr>
          <a:xfrm>
            <a:off x="7847261" y="4129088"/>
            <a:ext cx="193104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2" name="Text 78"/>
          <p:cNvSpPr/>
          <p:nvPr/>
        </p:nvSpPr>
        <p:spPr>
          <a:xfrm>
            <a:off x="7961561" y="3914775"/>
            <a:ext cx="1778645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CAUTION</a:t>
            </a:r>
            <a:endParaRPr lang="en-US" sz="750" dirty="0"/>
          </a:p>
        </p:txBody>
      </p:sp>
      <p:sp>
        <p:nvSpPr>
          <p:cNvPr id="83" name="Shape 79"/>
          <p:cNvSpPr/>
          <p:nvPr/>
        </p:nvSpPr>
        <p:spPr>
          <a:xfrm>
            <a:off x="9778305" y="3819525"/>
            <a:ext cx="1085255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4" name="Shape 80"/>
          <p:cNvSpPr/>
          <p:nvPr/>
        </p:nvSpPr>
        <p:spPr>
          <a:xfrm>
            <a:off x="9778305" y="4129088"/>
            <a:ext cx="108525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5" name="Text 81"/>
          <p:cNvSpPr/>
          <p:nvPr/>
        </p:nvSpPr>
        <p:spPr>
          <a:xfrm>
            <a:off x="9892605" y="3914775"/>
            <a:ext cx="932855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STATUT</a:t>
            </a:r>
            <a:endParaRPr lang="en-US" sz="750" dirty="0"/>
          </a:p>
        </p:txBody>
      </p:sp>
      <p:sp>
        <p:nvSpPr>
          <p:cNvPr id="86" name="Shape 82"/>
          <p:cNvSpPr/>
          <p:nvPr/>
        </p:nvSpPr>
        <p:spPr>
          <a:xfrm>
            <a:off x="10863560" y="3819525"/>
            <a:ext cx="1061740" cy="319088"/>
          </a:xfrm>
          <a:prstGeom prst="rect">
            <a:avLst/>
          </a:prstGeom>
          <a:solidFill>
            <a:srgbClr val="0E0E1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7" name="Shape 83"/>
          <p:cNvSpPr/>
          <p:nvPr/>
        </p:nvSpPr>
        <p:spPr>
          <a:xfrm>
            <a:off x="10863560" y="4129088"/>
            <a:ext cx="106174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8" name="Shape 84"/>
          <p:cNvSpPr/>
          <p:nvPr/>
        </p:nvSpPr>
        <p:spPr>
          <a:xfrm>
            <a:off x="266700" y="4652963"/>
            <a:ext cx="85739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9" name="Text 85"/>
          <p:cNvSpPr/>
          <p:nvPr/>
        </p:nvSpPr>
        <p:spPr>
          <a:xfrm>
            <a:off x="381000" y="4252913"/>
            <a:ext cx="704999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A7K9X</a:t>
            </a:r>
            <a:endParaRPr lang="en-US" sz="825" dirty="0"/>
          </a:p>
        </p:txBody>
      </p:sp>
      <p:sp>
        <p:nvSpPr>
          <p:cNvPr id="90" name="Shape 86"/>
          <p:cNvSpPr/>
          <p:nvPr/>
        </p:nvSpPr>
        <p:spPr>
          <a:xfrm>
            <a:off x="1124099" y="4652963"/>
            <a:ext cx="231204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1" name="Shape 87"/>
          <p:cNvSpPr/>
          <p:nvPr/>
        </p:nvSpPr>
        <p:spPr>
          <a:xfrm>
            <a:off x="1238399" y="4257675"/>
            <a:ext cx="285750" cy="285750"/>
          </a:xfrm>
          <a:prstGeom prst="ellipse">
            <a:avLst/>
          </a:prstGeom>
          <a:solidFill>
            <a:srgbClr val="1C1416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92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14599" y="4333875"/>
            <a:ext cx="133350" cy="133350"/>
          </a:xfrm>
          <a:prstGeom prst="rect">
            <a:avLst/>
          </a:prstGeom>
        </p:spPr>
      </p:pic>
      <p:sp>
        <p:nvSpPr>
          <p:cNvPr id="93" name="Text 88"/>
          <p:cNvSpPr/>
          <p:nvPr/>
        </p:nvSpPr>
        <p:spPr>
          <a:xfrm>
            <a:off x="1619399" y="4324350"/>
            <a:ext cx="1271736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Perceuse Bosch 18V</a:t>
            </a:r>
            <a:endParaRPr lang="en-US" sz="975" dirty="0"/>
          </a:p>
        </p:txBody>
      </p:sp>
      <p:sp>
        <p:nvSpPr>
          <p:cNvPr id="94" name="Shape 89"/>
          <p:cNvSpPr/>
          <p:nvPr/>
        </p:nvSpPr>
        <p:spPr>
          <a:xfrm>
            <a:off x="3436144" y="4652963"/>
            <a:ext cx="265628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5" name="Text 90"/>
          <p:cNvSpPr/>
          <p:nvPr/>
        </p:nvSpPr>
        <p:spPr>
          <a:xfrm>
            <a:off x="3550444" y="4252913"/>
            <a:ext cx="2507373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14 sept · 14:06 → en cours</a:t>
            </a:r>
            <a:endParaRPr lang="en-US" sz="975" dirty="0"/>
          </a:p>
        </p:txBody>
      </p:sp>
      <p:sp>
        <p:nvSpPr>
          <p:cNvPr id="96" name="Shape 91"/>
          <p:cNvSpPr/>
          <p:nvPr/>
        </p:nvSpPr>
        <p:spPr>
          <a:xfrm>
            <a:off x="6092428" y="4652963"/>
            <a:ext cx="73997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7" name="Text 92"/>
          <p:cNvSpPr/>
          <p:nvPr/>
        </p:nvSpPr>
        <p:spPr>
          <a:xfrm>
            <a:off x="6206728" y="4252913"/>
            <a:ext cx="587573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2h 12</a:t>
            </a:r>
            <a:endParaRPr lang="en-US" sz="975" dirty="0"/>
          </a:p>
        </p:txBody>
      </p:sp>
      <p:sp>
        <p:nvSpPr>
          <p:cNvPr id="98" name="Shape 93"/>
          <p:cNvSpPr/>
          <p:nvPr/>
        </p:nvSpPr>
        <p:spPr>
          <a:xfrm>
            <a:off x="6832402" y="4652963"/>
            <a:ext cx="101485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9" name="Text 94"/>
          <p:cNvSpPr/>
          <p:nvPr/>
        </p:nvSpPr>
        <p:spPr>
          <a:xfrm>
            <a:off x="6946702" y="4252913"/>
            <a:ext cx="862459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13,20 €</a:t>
            </a:r>
            <a:endParaRPr lang="en-US" sz="975" dirty="0"/>
          </a:p>
        </p:txBody>
      </p:sp>
      <p:sp>
        <p:nvSpPr>
          <p:cNvPr id="100" name="Shape 95"/>
          <p:cNvSpPr/>
          <p:nvPr/>
        </p:nvSpPr>
        <p:spPr>
          <a:xfrm>
            <a:off x="7847261" y="4652963"/>
            <a:ext cx="193104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1" name="Text 96"/>
          <p:cNvSpPr/>
          <p:nvPr/>
        </p:nvSpPr>
        <p:spPr>
          <a:xfrm>
            <a:off x="7961561" y="4252913"/>
            <a:ext cx="1778645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A623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200€ pré-autorisée</a:t>
            </a:r>
            <a:endParaRPr lang="en-US" sz="975" dirty="0"/>
          </a:p>
        </p:txBody>
      </p:sp>
      <p:sp>
        <p:nvSpPr>
          <p:cNvPr id="102" name="Shape 97"/>
          <p:cNvSpPr/>
          <p:nvPr/>
        </p:nvSpPr>
        <p:spPr>
          <a:xfrm>
            <a:off x="9778305" y="4652963"/>
            <a:ext cx="108525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3" name="Shape 98"/>
          <p:cNvSpPr/>
          <p:nvPr/>
        </p:nvSpPr>
        <p:spPr>
          <a:xfrm>
            <a:off x="9892605" y="4310063"/>
            <a:ext cx="651570" cy="180975"/>
          </a:xfrm>
          <a:prstGeom prst="roundRect">
            <a:avLst>
              <a:gd name="adj" fmla="val 21053"/>
            </a:avLst>
          </a:prstGeom>
          <a:solidFill>
            <a:srgbClr val="F5A623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4" name="Text 99"/>
          <p:cNvSpPr/>
          <p:nvPr/>
        </p:nvSpPr>
        <p:spPr>
          <a:xfrm>
            <a:off x="9959280" y="4338638"/>
            <a:ext cx="59442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F5A623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EN COURS</a:t>
            </a:r>
            <a:endParaRPr lang="en-US" sz="750" dirty="0"/>
          </a:p>
        </p:txBody>
      </p:sp>
      <p:sp>
        <p:nvSpPr>
          <p:cNvPr id="105" name="Shape 100"/>
          <p:cNvSpPr/>
          <p:nvPr/>
        </p:nvSpPr>
        <p:spPr>
          <a:xfrm>
            <a:off x="10863560" y="4652963"/>
            <a:ext cx="106174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6" name="Text 101"/>
          <p:cNvSpPr/>
          <p:nvPr/>
        </p:nvSpPr>
        <p:spPr>
          <a:xfrm>
            <a:off x="11035010" y="4333875"/>
            <a:ext cx="517773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Détail →</a:t>
            </a:r>
            <a:endParaRPr lang="en-US" sz="900" dirty="0"/>
          </a:p>
        </p:txBody>
      </p:sp>
      <p:sp>
        <p:nvSpPr>
          <p:cNvPr id="107" name="Shape 102"/>
          <p:cNvSpPr/>
          <p:nvPr/>
        </p:nvSpPr>
        <p:spPr>
          <a:xfrm>
            <a:off x="266700" y="5176838"/>
            <a:ext cx="85739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8" name="Text 103"/>
          <p:cNvSpPr/>
          <p:nvPr/>
        </p:nvSpPr>
        <p:spPr>
          <a:xfrm>
            <a:off x="381000" y="4776788"/>
            <a:ext cx="704999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BR3MQ</a:t>
            </a:r>
            <a:endParaRPr lang="en-US" sz="825" dirty="0"/>
          </a:p>
        </p:txBody>
      </p:sp>
      <p:sp>
        <p:nvSpPr>
          <p:cNvPr id="109" name="Shape 104"/>
          <p:cNvSpPr/>
          <p:nvPr/>
        </p:nvSpPr>
        <p:spPr>
          <a:xfrm>
            <a:off x="1124099" y="5176838"/>
            <a:ext cx="231204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0" name="Shape 105"/>
          <p:cNvSpPr/>
          <p:nvPr/>
        </p:nvSpPr>
        <p:spPr>
          <a:xfrm>
            <a:off x="1238399" y="4781550"/>
            <a:ext cx="285750" cy="285750"/>
          </a:xfrm>
          <a:prstGeom prst="ellipse">
            <a:avLst/>
          </a:prstGeom>
          <a:solidFill>
            <a:srgbClr val="1C1416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111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14599" y="4857750"/>
            <a:ext cx="133350" cy="133350"/>
          </a:xfrm>
          <a:prstGeom prst="rect">
            <a:avLst/>
          </a:prstGeom>
        </p:spPr>
      </p:pic>
      <p:sp>
        <p:nvSpPr>
          <p:cNvPr id="112" name="Text 106"/>
          <p:cNvSpPr/>
          <p:nvPr/>
        </p:nvSpPr>
        <p:spPr>
          <a:xfrm>
            <a:off x="1619399" y="4848225"/>
            <a:ext cx="130552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Meuleuse Makita 125</a:t>
            </a:r>
            <a:endParaRPr lang="en-US" sz="975" dirty="0"/>
          </a:p>
        </p:txBody>
      </p:sp>
      <p:sp>
        <p:nvSpPr>
          <p:cNvPr id="113" name="Shape 107"/>
          <p:cNvSpPr/>
          <p:nvPr/>
        </p:nvSpPr>
        <p:spPr>
          <a:xfrm>
            <a:off x="3436144" y="5176838"/>
            <a:ext cx="265628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4" name="Text 108"/>
          <p:cNvSpPr/>
          <p:nvPr/>
        </p:nvSpPr>
        <p:spPr>
          <a:xfrm>
            <a:off x="3550444" y="4776788"/>
            <a:ext cx="2507373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08 sept</a:t>
            </a:r>
            <a:endParaRPr lang="en-US" sz="975" dirty="0"/>
          </a:p>
        </p:txBody>
      </p:sp>
      <p:sp>
        <p:nvSpPr>
          <p:cNvPr id="115" name="Shape 109"/>
          <p:cNvSpPr/>
          <p:nvPr/>
        </p:nvSpPr>
        <p:spPr>
          <a:xfrm>
            <a:off x="6092428" y="5176838"/>
            <a:ext cx="73997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6" name="Text 110"/>
          <p:cNvSpPr/>
          <p:nvPr/>
        </p:nvSpPr>
        <p:spPr>
          <a:xfrm>
            <a:off x="6206728" y="4776788"/>
            <a:ext cx="587573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2h 10</a:t>
            </a:r>
            <a:endParaRPr lang="en-US" sz="975" dirty="0"/>
          </a:p>
        </p:txBody>
      </p:sp>
      <p:sp>
        <p:nvSpPr>
          <p:cNvPr id="117" name="Shape 111"/>
          <p:cNvSpPr/>
          <p:nvPr/>
        </p:nvSpPr>
        <p:spPr>
          <a:xfrm>
            <a:off x="6832402" y="5176838"/>
            <a:ext cx="101485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8" name="Text 112"/>
          <p:cNvSpPr/>
          <p:nvPr/>
        </p:nvSpPr>
        <p:spPr>
          <a:xfrm>
            <a:off x="6946702" y="4776788"/>
            <a:ext cx="862459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17,50 €</a:t>
            </a:r>
            <a:endParaRPr lang="en-US" sz="975" dirty="0"/>
          </a:p>
        </p:txBody>
      </p:sp>
      <p:sp>
        <p:nvSpPr>
          <p:cNvPr id="119" name="Shape 113"/>
          <p:cNvSpPr/>
          <p:nvPr/>
        </p:nvSpPr>
        <p:spPr>
          <a:xfrm>
            <a:off x="7847261" y="5176838"/>
            <a:ext cx="193104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0" name="Text 114"/>
          <p:cNvSpPr/>
          <p:nvPr/>
        </p:nvSpPr>
        <p:spPr>
          <a:xfrm>
            <a:off x="7961561" y="4776788"/>
            <a:ext cx="1778645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Libérée</a:t>
            </a:r>
            <a:endParaRPr lang="en-US" sz="975" dirty="0"/>
          </a:p>
        </p:txBody>
      </p:sp>
      <p:sp>
        <p:nvSpPr>
          <p:cNvPr id="121" name="Shape 115"/>
          <p:cNvSpPr/>
          <p:nvPr/>
        </p:nvSpPr>
        <p:spPr>
          <a:xfrm>
            <a:off x="9778305" y="5176838"/>
            <a:ext cx="108525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2" name="Shape 116"/>
          <p:cNvSpPr/>
          <p:nvPr/>
        </p:nvSpPr>
        <p:spPr>
          <a:xfrm>
            <a:off x="9892605" y="4833938"/>
            <a:ext cx="392460" cy="180975"/>
          </a:xfrm>
          <a:prstGeom prst="roundRect">
            <a:avLst>
              <a:gd name="adj" fmla="val 21053"/>
            </a:avLst>
          </a:prstGeom>
          <a:solidFill>
            <a:srgbClr val="4ADE80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3" name="Text 117"/>
          <p:cNvSpPr/>
          <p:nvPr/>
        </p:nvSpPr>
        <p:spPr>
          <a:xfrm>
            <a:off x="9959280" y="4862513"/>
            <a:ext cx="33531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VERT</a:t>
            </a:r>
            <a:endParaRPr lang="en-US" sz="750" dirty="0"/>
          </a:p>
        </p:txBody>
      </p:sp>
      <p:sp>
        <p:nvSpPr>
          <p:cNvPr id="124" name="Shape 118"/>
          <p:cNvSpPr/>
          <p:nvPr/>
        </p:nvSpPr>
        <p:spPr>
          <a:xfrm>
            <a:off x="10863560" y="5176838"/>
            <a:ext cx="106174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5" name="Text 119"/>
          <p:cNvSpPr/>
          <p:nvPr/>
        </p:nvSpPr>
        <p:spPr>
          <a:xfrm>
            <a:off x="11035010" y="4857750"/>
            <a:ext cx="517773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Détail →</a:t>
            </a:r>
            <a:endParaRPr lang="en-US" sz="900" dirty="0"/>
          </a:p>
        </p:txBody>
      </p:sp>
      <p:sp>
        <p:nvSpPr>
          <p:cNvPr id="126" name="Shape 120"/>
          <p:cNvSpPr/>
          <p:nvPr/>
        </p:nvSpPr>
        <p:spPr>
          <a:xfrm>
            <a:off x="266700" y="5700713"/>
            <a:ext cx="85739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7" name="Text 121"/>
          <p:cNvSpPr/>
          <p:nvPr/>
        </p:nvSpPr>
        <p:spPr>
          <a:xfrm>
            <a:off x="381000" y="5300663"/>
            <a:ext cx="704999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7XQA2</a:t>
            </a:r>
            <a:endParaRPr lang="en-US" sz="825" dirty="0"/>
          </a:p>
        </p:txBody>
      </p:sp>
      <p:sp>
        <p:nvSpPr>
          <p:cNvPr id="128" name="Shape 122"/>
          <p:cNvSpPr/>
          <p:nvPr/>
        </p:nvSpPr>
        <p:spPr>
          <a:xfrm>
            <a:off x="1124099" y="5700713"/>
            <a:ext cx="231204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9" name="Shape 123"/>
          <p:cNvSpPr/>
          <p:nvPr/>
        </p:nvSpPr>
        <p:spPr>
          <a:xfrm>
            <a:off x="1238399" y="5305425"/>
            <a:ext cx="285750" cy="285750"/>
          </a:xfrm>
          <a:prstGeom prst="ellipse">
            <a:avLst/>
          </a:prstGeom>
          <a:solidFill>
            <a:srgbClr val="1C1416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130" name="Image 4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14599" y="5381625"/>
            <a:ext cx="133350" cy="133350"/>
          </a:xfrm>
          <a:prstGeom prst="rect">
            <a:avLst/>
          </a:prstGeom>
        </p:spPr>
      </p:pic>
      <p:sp>
        <p:nvSpPr>
          <p:cNvPr id="131" name="Text 124"/>
          <p:cNvSpPr/>
          <p:nvPr/>
        </p:nvSpPr>
        <p:spPr>
          <a:xfrm>
            <a:off x="1619399" y="5372100"/>
            <a:ext cx="1341537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Scie sauteuse DeWalt</a:t>
            </a:r>
            <a:endParaRPr lang="en-US" sz="975" dirty="0"/>
          </a:p>
        </p:txBody>
      </p:sp>
      <p:sp>
        <p:nvSpPr>
          <p:cNvPr id="132" name="Shape 125"/>
          <p:cNvSpPr/>
          <p:nvPr/>
        </p:nvSpPr>
        <p:spPr>
          <a:xfrm>
            <a:off x="3436144" y="5700713"/>
            <a:ext cx="265628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3" name="Text 126"/>
          <p:cNvSpPr/>
          <p:nvPr/>
        </p:nvSpPr>
        <p:spPr>
          <a:xfrm>
            <a:off x="3550444" y="5300663"/>
            <a:ext cx="2507373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01 sept</a:t>
            </a:r>
            <a:endParaRPr lang="en-US" sz="975" dirty="0"/>
          </a:p>
        </p:txBody>
      </p:sp>
      <p:sp>
        <p:nvSpPr>
          <p:cNvPr id="134" name="Shape 127"/>
          <p:cNvSpPr/>
          <p:nvPr/>
        </p:nvSpPr>
        <p:spPr>
          <a:xfrm>
            <a:off x="6092428" y="5700713"/>
            <a:ext cx="73997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5" name="Text 128"/>
          <p:cNvSpPr/>
          <p:nvPr/>
        </p:nvSpPr>
        <p:spPr>
          <a:xfrm>
            <a:off x="6206728" y="5300663"/>
            <a:ext cx="587573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6h 02</a:t>
            </a:r>
            <a:endParaRPr lang="en-US" sz="975" dirty="0"/>
          </a:p>
        </p:txBody>
      </p:sp>
      <p:sp>
        <p:nvSpPr>
          <p:cNvPr id="136" name="Shape 129"/>
          <p:cNvSpPr/>
          <p:nvPr/>
        </p:nvSpPr>
        <p:spPr>
          <a:xfrm>
            <a:off x="6832402" y="5700713"/>
            <a:ext cx="101485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7" name="Text 130"/>
          <p:cNvSpPr/>
          <p:nvPr/>
        </p:nvSpPr>
        <p:spPr>
          <a:xfrm>
            <a:off x="6946702" y="5300663"/>
            <a:ext cx="862459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44,20 €</a:t>
            </a:r>
            <a:endParaRPr lang="en-US" sz="975" dirty="0"/>
          </a:p>
        </p:txBody>
      </p:sp>
      <p:sp>
        <p:nvSpPr>
          <p:cNvPr id="138" name="Shape 131"/>
          <p:cNvSpPr/>
          <p:nvPr/>
        </p:nvSpPr>
        <p:spPr>
          <a:xfrm>
            <a:off x="7847261" y="5700713"/>
            <a:ext cx="193104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9" name="Text 132"/>
          <p:cNvSpPr/>
          <p:nvPr/>
        </p:nvSpPr>
        <p:spPr>
          <a:xfrm>
            <a:off x="7961561" y="5300663"/>
            <a:ext cx="1778645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Libérée</a:t>
            </a:r>
            <a:endParaRPr lang="en-US" sz="975" dirty="0"/>
          </a:p>
        </p:txBody>
      </p:sp>
      <p:sp>
        <p:nvSpPr>
          <p:cNvPr id="140" name="Shape 133"/>
          <p:cNvSpPr/>
          <p:nvPr/>
        </p:nvSpPr>
        <p:spPr>
          <a:xfrm>
            <a:off x="9778305" y="5700713"/>
            <a:ext cx="108525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1" name="Shape 134"/>
          <p:cNvSpPr/>
          <p:nvPr/>
        </p:nvSpPr>
        <p:spPr>
          <a:xfrm>
            <a:off x="9892605" y="5357813"/>
            <a:ext cx="522089" cy="180975"/>
          </a:xfrm>
          <a:prstGeom prst="roundRect">
            <a:avLst>
              <a:gd name="adj" fmla="val 21053"/>
            </a:avLst>
          </a:prstGeom>
          <a:solidFill>
            <a:srgbClr val="F5A623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2" name="Text 135"/>
          <p:cNvSpPr/>
          <p:nvPr/>
        </p:nvSpPr>
        <p:spPr>
          <a:xfrm>
            <a:off x="9959280" y="5386388"/>
            <a:ext cx="46493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F5A623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ORANGE</a:t>
            </a:r>
            <a:endParaRPr lang="en-US" sz="750" dirty="0"/>
          </a:p>
        </p:txBody>
      </p:sp>
      <p:sp>
        <p:nvSpPr>
          <p:cNvPr id="143" name="Shape 136"/>
          <p:cNvSpPr/>
          <p:nvPr/>
        </p:nvSpPr>
        <p:spPr>
          <a:xfrm>
            <a:off x="10863560" y="5700713"/>
            <a:ext cx="106174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4" name="Text 137"/>
          <p:cNvSpPr/>
          <p:nvPr/>
        </p:nvSpPr>
        <p:spPr>
          <a:xfrm>
            <a:off x="11035010" y="5381625"/>
            <a:ext cx="517773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Détail →</a:t>
            </a:r>
            <a:endParaRPr lang="en-US" sz="900" dirty="0"/>
          </a:p>
        </p:txBody>
      </p:sp>
      <p:sp>
        <p:nvSpPr>
          <p:cNvPr id="145" name="Shape 138"/>
          <p:cNvSpPr/>
          <p:nvPr/>
        </p:nvSpPr>
        <p:spPr>
          <a:xfrm>
            <a:off x="266700" y="6224588"/>
            <a:ext cx="85739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6" name="Text 139"/>
          <p:cNvSpPr/>
          <p:nvPr/>
        </p:nvSpPr>
        <p:spPr>
          <a:xfrm>
            <a:off x="381000" y="5824538"/>
            <a:ext cx="704999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KP44L</a:t>
            </a:r>
            <a:endParaRPr lang="en-US" sz="825" dirty="0"/>
          </a:p>
        </p:txBody>
      </p:sp>
      <p:sp>
        <p:nvSpPr>
          <p:cNvPr id="147" name="Shape 140"/>
          <p:cNvSpPr/>
          <p:nvPr/>
        </p:nvSpPr>
        <p:spPr>
          <a:xfrm>
            <a:off x="1124099" y="6224588"/>
            <a:ext cx="231204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8" name="Shape 141"/>
          <p:cNvSpPr/>
          <p:nvPr/>
        </p:nvSpPr>
        <p:spPr>
          <a:xfrm>
            <a:off x="1238399" y="5829300"/>
            <a:ext cx="285750" cy="285750"/>
          </a:xfrm>
          <a:prstGeom prst="ellipse">
            <a:avLst/>
          </a:prstGeom>
          <a:solidFill>
            <a:srgbClr val="1C1416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149" name="Image 5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14599" y="5905500"/>
            <a:ext cx="133350" cy="133350"/>
          </a:xfrm>
          <a:prstGeom prst="rect">
            <a:avLst/>
          </a:prstGeom>
        </p:spPr>
      </p:pic>
      <p:sp>
        <p:nvSpPr>
          <p:cNvPr id="150" name="Text 142"/>
          <p:cNvSpPr/>
          <p:nvPr/>
        </p:nvSpPr>
        <p:spPr>
          <a:xfrm>
            <a:off x="1619399" y="5895975"/>
            <a:ext cx="1271736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Perceuse Bosch 18V</a:t>
            </a:r>
            <a:endParaRPr lang="en-US" sz="975" dirty="0"/>
          </a:p>
        </p:txBody>
      </p:sp>
      <p:sp>
        <p:nvSpPr>
          <p:cNvPr id="151" name="Shape 143"/>
          <p:cNvSpPr/>
          <p:nvPr/>
        </p:nvSpPr>
        <p:spPr>
          <a:xfrm>
            <a:off x="3436144" y="6224588"/>
            <a:ext cx="265628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2" name="Text 144"/>
          <p:cNvSpPr/>
          <p:nvPr/>
        </p:nvSpPr>
        <p:spPr>
          <a:xfrm>
            <a:off x="3550444" y="5824538"/>
            <a:ext cx="2507373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24 août</a:t>
            </a:r>
            <a:endParaRPr lang="en-US" sz="975" dirty="0"/>
          </a:p>
        </p:txBody>
      </p:sp>
      <p:sp>
        <p:nvSpPr>
          <p:cNvPr id="153" name="Shape 145"/>
          <p:cNvSpPr/>
          <p:nvPr/>
        </p:nvSpPr>
        <p:spPr>
          <a:xfrm>
            <a:off x="6092428" y="6224588"/>
            <a:ext cx="73997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4" name="Text 146"/>
          <p:cNvSpPr/>
          <p:nvPr/>
        </p:nvSpPr>
        <p:spPr>
          <a:xfrm>
            <a:off x="6206728" y="5824538"/>
            <a:ext cx="587573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4h 47</a:t>
            </a:r>
            <a:endParaRPr lang="en-US" sz="975" dirty="0"/>
          </a:p>
        </p:txBody>
      </p:sp>
      <p:sp>
        <p:nvSpPr>
          <p:cNvPr id="155" name="Shape 147"/>
          <p:cNvSpPr/>
          <p:nvPr/>
        </p:nvSpPr>
        <p:spPr>
          <a:xfrm>
            <a:off x="6832402" y="6224588"/>
            <a:ext cx="101485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6" name="Text 148"/>
          <p:cNvSpPr/>
          <p:nvPr/>
        </p:nvSpPr>
        <p:spPr>
          <a:xfrm>
            <a:off x="6946702" y="5824538"/>
            <a:ext cx="862459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34,80 €</a:t>
            </a:r>
            <a:endParaRPr lang="en-US" sz="975" dirty="0"/>
          </a:p>
        </p:txBody>
      </p:sp>
      <p:sp>
        <p:nvSpPr>
          <p:cNvPr id="157" name="Shape 149"/>
          <p:cNvSpPr/>
          <p:nvPr/>
        </p:nvSpPr>
        <p:spPr>
          <a:xfrm>
            <a:off x="7847261" y="6224588"/>
            <a:ext cx="193104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8" name="Text 150"/>
          <p:cNvSpPr/>
          <p:nvPr/>
        </p:nvSpPr>
        <p:spPr>
          <a:xfrm>
            <a:off x="7961561" y="5824538"/>
            <a:ext cx="1778645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Libérée</a:t>
            </a:r>
            <a:endParaRPr lang="en-US" sz="975" dirty="0"/>
          </a:p>
        </p:txBody>
      </p:sp>
      <p:sp>
        <p:nvSpPr>
          <p:cNvPr id="159" name="Shape 151"/>
          <p:cNvSpPr/>
          <p:nvPr/>
        </p:nvSpPr>
        <p:spPr>
          <a:xfrm>
            <a:off x="9778305" y="6224588"/>
            <a:ext cx="108525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0" name="Shape 152"/>
          <p:cNvSpPr/>
          <p:nvPr/>
        </p:nvSpPr>
        <p:spPr>
          <a:xfrm>
            <a:off x="9892605" y="5881688"/>
            <a:ext cx="392460" cy="180975"/>
          </a:xfrm>
          <a:prstGeom prst="roundRect">
            <a:avLst>
              <a:gd name="adj" fmla="val 21053"/>
            </a:avLst>
          </a:prstGeom>
          <a:solidFill>
            <a:srgbClr val="4ADE80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1" name="Text 153"/>
          <p:cNvSpPr/>
          <p:nvPr/>
        </p:nvSpPr>
        <p:spPr>
          <a:xfrm>
            <a:off x="9959280" y="5910263"/>
            <a:ext cx="33531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VERT</a:t>
            </a:r>
            <a:endParaRPr lang="en-US" sz="750" dirty="0"/>
          </a:p>
        </p:txBody>
      </p:sp>
      <p:sp>
        <p:nvSpPr>
          <p:cNvPr id="162" name="Shape 154"/>
          <p:cNvSpPr/>
          <p:nvPr/>
        </p:nvSpPr>
        <p:spPr>
          <a:xfrm>
            <a:off x="10863560" y="6224588"/>
            <a:ext cx="106174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3" name="Text 155"/>
          <p:cNvSpPr/>
          <p:nvPr/>
        </p:nvSpPr>
        <p:spPr>
          <a:xfrm>
            <a:off x="11035010" y="5905500"/>
            <a:ext cx="517773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Détail →</a:t>
            </a:r>
            <a:endParaRPr lang="en-US" sz="900" dirty="0"/>
          </a:p>
        </p:txBody>
      </p:sp>
      <p:sp>
        <p:nvSpPr>
          <p:cNvPr id="164" name="Shape 156"/>
          <p:cNvSpPr/>
          <p:nvPr/>
        </p:nvSpPr>
        <p:spPr>
          <a:xfrm>
            <a:off x="266700" y="6748463"/>
            <a:ext cx="85739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5" name="Text 157"/>
          <p:cNvSpPr/>
          <p:nvPr/>
        </p:nvSpPr>
        <p:spPr>
          <a:xfrm>
            <a:off x="381000" y="6348413"/>
            <a:ext cx="704999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WV8N1</a:t>
            </a:r>
            <a:endParaRPr lang="en-US" sz="825" dirty="0"/>
          </a:p>
        </p:txBody>
      </p:sp>
      <p:sp>
        <p:nvSpPr>
          <p:cNvPr id="166" name="Shape 158"/>
          <p:cNvSpPr/>
          <p:nvPr/>
        </p:nvSpPr>
        <p:spPr>
          <a:xfrm>
            <a:off x="1124099" y="6748463"/>
            <a:ext cx="231204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7" name="Shape 159"/>
          <p:cNvSpPr/>
          <p:nvPr/>
        </p:nvSpPr>
        <p:spPr>
          <a:xfrm>
            <a:off x="1238399" y="6353175"/>
            <a:ext cx="285750" cy="285750"/>
          </a:xfrm>
          <a:prstGeom prst="ellipse">
            <a:avLst/>
          </a:prstGeom>
          <a:solidFill>
            <a:srgbClr val="1C1416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168" name="Image 6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14599" y="6429375"/>
            <a:ext cx="133350" cy="133350"/>
          </a:xfrm>
          <a:prstGeom prst="rect">
            <a:avLst/>
          </a:prstGeom>
        </p:spPr>
      </p:pic>
      <p:sp>
        <p:nvSpPr>
          <p:cNvPr id="169" name="Text 160"/>
          <p:cNvSpPr/>
          <p:nvPr/>
        </p:nvSpPr>
        <p:spPr>
          <a:xfrm>
            <a:off x="1619399" y="6419850"/>
            <a:ext cx="998488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Perforateur Hilti</a:t>
            </a:r>
            <a:endParaRPr lang="en-US" sz="975" dirty="0"/>
          </a:p>
        </p:txBody>
      </p:sp>
      <p:sp>
        <p:nvSpPr>
          <p:cNvPr id="170" name="Shape 161"/>
          <p:cNvSpPr/>
          <p:nvPr/>
        </p:nvSpPr>
        <p:spPr>
          <a:xfrm>
            <a:off x="3436144" y="6748463"/>
            <a:ext cx="2656284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1" name="Text 162"/>
          <p:cNvSpPr/>
          <p:nvPr/>
        </p:nvSpPr>
        <p:spPr>
          <a:xfrm>
            <a:off x="3550444" y="6348413"/>
            <a:ext cx="2507373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15 août</a:t>
            </a:r>
            <a:endParaRPr lang="en-US" sz="975" dirty="0"/>
          </a:p>
        </p:txBody>
      </p:sp>
      <p:sp>
        <p:nvSpPr>
          <p:cNvPr id="172" name="Shape 163"/>
          <p:cNvSpPr/>
          <p:nvPr/>
        </p:nvSpPr>
        <p:spPr>
          <a:xfrm>
            <a:off x="6092428" y="6748463"/>
            <a:ext cx="739973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3" name="Text 164"/>
          <p:cNvSpPr/>
          <p:nvPr/>
        </p:nvSpPr>
        <p:spPr>
          <a:xfrm>
            <a:off x="6206728" y="6348413"/>
            <a:ext cx="587573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8h 30</a:t>
            </a:r>
            <a:endParaRPr lang="en-US" sz="975" dirty="0"/>
          </a:p>
        </p:txBody>
      </p:sp>
      <p:sp>
        <p:nvSpPr>
          <p:cNvPr id="174" name="Shape 165"/>
          <p:cNvSpPr/>
          <p:nvPr/>
        </p:nvSpPr>
        <p:spPr>
          <a:xfrm>
            <a:off x="6832402" y="6748463"/>
            <a:ext cx="1014859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5" name="Text 166"/>
          <p:cNvSpPr/>
          <p:nvPr/>
        </p:nvSpPr>
        <p:spPr>
          <a:xfrm>
            <a:off x="6946702" y="6348413"/>
            <a:ext cx="862459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126,00 €</a:t>
            </a:r>
            <a:endParaRPr lang="en-US" sz="975" dirty="0"/>
          </a:p>
        </p:txBody>
      </p:sp>
      <p:sp>
        <p:nvSpPr>
          <p:cNvPr id="176" name="Shape 167"/>
          <p:cNvSpPr/>
          <p:nvPr/>
        </p:nvSpPr>
        <p:spPr>
          <a:xfrm>
            <a:off x="7847261" y="6748463"/>
            <a:ext cx="193104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7" name="Text 168"/>
          <p:cNvSpPr/>
          <p:nvPr/>
        </p:nvSpPr>
        <p:spPr>
          <a:xfrm>
            <a:off x="7961561" y="6348413"/>
            <a:ext cx="1778645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Libérée</a:t>
            </a:r>
            <a:endParaRPr lang="en-US" sz="975" dirty="0"/>
          </a:p>
        </p:txBody>
      </p:sp>
      <p:sp>
        <p:nvSpPr>
          <p:cNvPr id="178" name="Shape 169"/>
          <p:cNvSpPr/>
          <p:nvPr/>
        </p:nvSpPr>
        <p:spPr>
          <a:xfrm>
            <a:off x="9778305" y="6748463"/>
            <a:ext cx="108525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9" name="Shape 170"/>
          <p:cNvSpPr/>
          <p:nvPr/>
        </p:nvSpPr>
        <p:spPr>
          <a:xfrm>
            <a:off x="9892605" y="6405563"/>
            <a:ext cx="392460" cy="180975"/>
          </a:xfrm>
          <a:prstGeom prst="roundRect">
            <a:avLst>
              <a:gd name="adj" fmla="val 21053"/>
            </a:avLst>
          </a:prstGeom>
          <a:solidFill>
            <a:srgbClr val="4ADE80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0" name="Text 171"/>
          <p:cNvSpPr/>
          <p:nvPr/>
        </p:nvSpPr>
        <p:spPr>
          <a:xfrm>
            <a:off x="9959280" y="6434138"/>
            <a:ext cx="335310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750" b="1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VERT</a:t>
            </a:r>
            <a:endParaRPr lang="en-US" sz="750" dirty="0"/>
          </a:p>
        </p:txBody>
      </p:sp>
      <p:sp>
        <p:nvSpPr>
          <p:cNvPr id="181" name="Shape 172"/>
          <p:cNvSpPr/>
          <p:nvPr/>
        </p:nvSpPr>
        <p:spPr>
          <a:xfrm>
            <a:off x="10863560" y="6748463"/>
            <a:ext cx="1061740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2" name="Text 173"/>
          <p:cNvSpPr/>
          <p:nvPr/>
        </p:nvSpPr>
        <p:spPr>
          <a:xfrm>
            <a:off x="11035010" y="6429375"/>
            <a:ext cx="517773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9B9B97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Détail →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5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71450" y="133350"/>
            <a:ext cx="1655564" cy="238125"/>
          </a:xfrm>
          <a:prstGeom prst="roundRect">
            <a:avLst>
              <a:gd name="adj" fmla="val 16000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>
                <a:alpha val="6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276225" y="190500"/>
            <a:ext cx="1522214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kern="0" spc="45" dirty="0">
                <a:solidFill>
                  <a:srgbClr val="6B686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FACTURE DÉTAILLÉE · PDF</a:t>
            </a:r>
            <a:endParaRPr lang="en-US" sz="75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2192000" cy="7810500"/>
          </a:xfrm>
          <a:prstGeom prst="roundRect">
            <a:avLst>
              <a:gd name="adj" fmla="val 1220"/>
            </a:avLst>
          </a:prstGeom>
          <a:solidFill>
            <a:srgbClr val="35363A"/>
          </a:solidFill>
          <a:ln/>
          <a:effectLst>
            <a:outerShdw blurRad="762000" dist="2286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12192000" cy="419100"/>
          </a:xfrm>
          <a:prstGeom prst="rect">
            <a:avLst/>
          </a:prstGeom>
          <a:solidFill>
            <a:srgbClr val="202124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133350" y="152400"/>
            <a:ext cx="114300" cy="114300"/>
          </a:xfrm>
          <a:prstGeom prst="ellipse">
            <a:avLst/>
          </a:prstGeom>
          <a:solidFill>
            <a:srgbClr val="FF5F57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323850" y="152400"/>
            <a:ext cx="114300" cy="114300"/>
          </a:xfrm>
          <a:prstGeom prst="ellipse">
            <a:avLst/>
          </a:prstGeom>
          <a:solidFill>
            <a:srgbClr val="FEBC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" name="Shape 6"/>
          <p:cNvSpPr/>
          <p:nvPr/>
        </p:nvSpPr>
        <p:spPr>
          <a:xfrm>
            <a:off x="514350" y="152400"/>
            <a:ext cx="114300" cy="114300"/>
          </a:xfrm>
          <a:prstGeom prst="ellipse">
            <a:avLst/>
          </a:prstGeom>
          <a:solidFill>
            <a:srgbClr val="28C84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" name="Shape 7"/>
          <p:cNvSpPr/>
          <p:nvPr/>
        </p:nvSpPr>
        <p:spPr>
          <a:xfrm>
            <a:off x="800100" y="95250"/>
            <a:ext cx="1143000" cy="323850"/>
          </a:xfrm>
          <a:prstGeom prst="roundRect">
            <a:avLst>
              <a:gd name="adj" fmla="val 23529"/>
            </a:avLst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900" y="323850"/>
            <a:ext cx="76200" cy="95250"/>
          </a:xfrm>
          <a:prstGeom prst="rect">
            <a:avLst/>
          </a:prstGeom>
        </p:spPr>
      </p:pic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1943100" y="323850"/>
            <a:ext cx="76200" cy="95250"/>
          </a:xfrm>
          <a:prstGeom prst="rect">
            <a:avLst/>
          </a:prstGeom>
        </p:spPr>
      </p:pic>
      <p:sp>
        <p:nvSpPr>
          <p:cNvPr id="12" name="Shape 8"/>
          <p:cNvSpPr/>
          <p:nvPr/>
        </p:nvSpPr>
        <p:spPr>
          <a:xfrm>
            <a:off x="914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" name="Text 9"/>
          <p:cNvSpPr/>
          <p:nvPr/>
        </p:nvSpPr>
        <p:spPr>
          <a:xfrm>
            <a:off x="1123950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Facture</a:t>
            </a:r>
            <a:endParaRPr lang="en-US" sz="900" dirty="0"/>
          </a:p>
        </p:txBody>
      </p:sp>
      <p:sp>
        <p:nvSpPr>
          <p:cNvPr id="14" name="Shape 10"/>
          <p:cNvSpPr/>
          <p:nvPr/>
        </p:nvSpPr>
        <p:spPr>
          <a:xfrm>
            <a:off x="205740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" name="Text 11"/>
          <p:cNvSpPr/>
          <p:nvPr/>
        </p:nvSpPr>
        <p:spPr>
          <a:xfrm>
            <a:off x="2266950" y="180975"/>
            <a:ext cx="94863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Stripe Dashboard</a:t>
            </a:r>
            <a:endParaRPr lang="en-US" sz="900" dirty="0"/>
          </a:p>
        </p:txBody>
      </p:sp>
      <p:sp>
        <p:nvSpPr>
          <p:cNvPr id="16" name="Shape 12"/>
          <p:cNvSpPr/>
          <p:nvPr/>
        </p:nvSpPr>
        <p:spPr>
          <a:xfrm>
            <a:off x="3367980" y="190500"/>
            <a:ext cx="133350" cy="133350"/>
          </a:xfrm>
          <a:prstGeom prst="ellipse">
            <a:avLst/>
          </a:prstGeom>
          <a:solidFill>
            <a:srgbClr val="5F636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" name="Text 13"/>
          <p:cNvSpPr/>
          <p:nvPr/>
        </p:nvSpPr>
        <p:spPr>
          <a:xfrm>
            <a:off x="3577530" y="180975"/>
            <a:ext cx="78105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9AA0A6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Notion</a:t>
            </a:r>
            <a:endParaRPr lang="en-US" sz="900" dirty="0"/>
          </a:p>
        </p:txBody>
      </p:sp>
      <p:sp>
        <p:nvSpPr>
          <p:cNvPr id="18" name="Shape 14"/>
          <p:cNvSpPr/>
          <p:nvPr/>
        </p:nvSpPr>
        <p:spPr>
          <a:xfrm>
            <a:off x="0" y="419100"/>
            <a:ext cx="12192000" cy="381000"/>
          </a:xfrm>
          <a:prstGeom prst="rect">
            <a:avLst/>
          </a:prstGeom>
          <a:solidFill>
            <a:srgbClr val="35363A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" name="Shape 15"/>
          <p:cNvSpPr/>
          <p:nvPr/>
        </p:nvSpPr>
        <p:spPr>
          <a:xfrm>
            <a:off x="1333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" name="Shape 16"/>
          <p:cNvSpPr/>
          <p:nvPr/>
        </p:nvSpPr>
        <p:spPr>
          <a:xfrm>
            <a:off x="438150" y="466725"/>
            <a:ext cx="11315700" cy="285750"/>
          </a:xfrm>
          <a:prstGeom prst="roundRect">
            <a:avLst>
              <a:gd name="adj" fmla="val 50000"/>
            </a:avLst>
          </a:prstGeom>
          <a:solidFill>
            <a:srgbClr val="282A2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" name="Shape 17"/>
          <p:cNvSpPr/>
          <p:nvPr/>
        </p:nvSpPr>
        <p:spPr>
          <a:xfrm>
            <a:off x="571500" y="552450"/>
            <a:ext cx="114300" cy="1143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" name="Text 18"/>
          <p:cNvSpPr/>
          <p:nvPr/>
        </p:nvSpPr>
        <p:spPr>
          <a:xfrm>
            <a:off x="762000" y="528638"/>
            <a:ext cx="11184255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E8EAED"/>
                </a:solidFill>
                <a:latin typeface="system-ui" pitchFamily="34" charset="0"/>
                <a:ea typeface="system-ui" pitchFamily="34" charset="-122"/>
                <a:cs typeface="system-ui" pitchFamily="34" charset="-120"/>
              </a:rPr>
              <a:t>toolbox24.fr/factures/FAC-2026-0814</a:t>
            </a:r>
            <a:endParaRPr lang="en-US" sz="975" dirty="0"/>
          </a:p>
        </p:txBody>
      </p:sp>
      <p:sp>
        <p:nvSpPr>
          <p:cNvPr id="23" name="Shape 19"/>
          <p:cNvSpPr/>
          <p:nvPr/>
        </p:nvSpPr>
        <p:spPr>
          <a:xfrm>
            <a:off x="11906250" y="533400"/>
            <a:ext cx="152400" cy="152400"/>
          </a:xfrm>
          <a:prstGeom prst="ellipse">
            <a:avLst/>
          </a:prstGeom>
          <a:solidFill>
            <a:srgbClr val="9AA0A6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" name="Shape 20"/>
          <p:cNvSpPr/>
          <p:nvPr/>
        </p:nvSpPr>
        <p:spPr>
          <a:xfrm>
            <a:off x="0" y="800100"/>
            <a:ext cx="12192000" cy="70104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5" name="Shape 21"/>
          <p:cNvSpPr/>
          <p:nvPr/>
        </p:nvSpPr>
        <p:spPr>
          <a:xfrm>
            <a:off x="0" y="800100"/>
            <a:ext cx="12049125" cy="7010400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6" name="Shape 22"/>
          <p:cNvSpPr/>
          <p:nvPr/>
        </p:nvSpPr>
        <p:spPr>
          <a:xfrm>
            <a:off x="0" y="800100"/>
            <a:ext cx="12049125" cy="657225"/>
          </a:xfrm>
          <a:prstGeom prst="rect">
            <a:avLst/>
          </a:prstGeom>
          <a:solidFill>
            <a:srgbClr val="0A0A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7" name="Shape 23"/>
          <p:cNvSpPr/>
          <p:nvPr/>
        </p:nvSpPr>
        <p:spPr>
          <a:xfrm>
            <a:off x="0" y="1447800"/>
            <a:ext cx="12049125" cy="9525"/>
          </a:xfrm>
          <a:prstGeom prst="rect">
            <a:avLst/>
          </a:prstGeom>
          <a:solidFill>
            <a:srgbClr val="2A2A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8" name="Text 24"/>
          <p:cNvSpPr/>
          <p:nvPr/>
        </p:nvSpPr>
        <p:spPr>
          <a:xfrm>
            <a:off x="266700" y="1028700"/>
            <a:ext cx="97542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b="1" kern="0" spc="-27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TOOLBOX</a:t>
            </a:r>
            <a:endParaRPr lang="en-US" sz="1350" dirty="0"/>
          </a:p>
        </p:txBody>
      </p:sp>
      <p:sp>
        <p:nvSpPr>
          <p:cNvPr id="29" name="Shape 25"/>
          <p:cNvSpPr/>
          <p:nvPr/>
        </p:nvSpPr>
        <p:spPr>
          <a:xfrm>
            <a:off x="1184970" y="1028700"/>
            <a:ext cx="298103" cy="190500"/>
          </a:xfrm>
          <a:prstGeom prst="roundRect">
            <a:avLst>
              <a:gd name="adj" fmla="val 10000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0" name="Text 26"/>
          <p:cNvSpPr/>
          <p:nvPr/>
        </p:nvSpPr>
        <p:spPr>
          <a:xfrm>
            <a:off x="1223070" y="1028700"/>
            <a:ext cx="298103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b="1" kern="0" spc="-27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24</a:t>
            </a:r>
            <a:endParaRPr lang="en-US" sz="1350" dirty="0"/>
          </a:p>
        </p:txBody>
      </p:sp>
      <p:sp>
        <p:nvSpPr>
          <p:cNvPr id="31" name="Text 27"/>
          <p:cNvSpPr/>
          <p:nvPr/>
        </p:nvSpPr>
        <p:spPr>
          <a:xfrm>
            <a:off x="1787872" y="1047750"/>
            <a:ext cx="680442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Catalogue</a:t>
            </a:r>
            <a:endParaRPr lang="en-US" sz="975" dirty="0"/>
          </a:p>
        </p:txBody>
      </p:sp>
      <p:sp>
        <p:nvSpPr>
          <p:cNvPr id="32" name="Text 28"/>
          <p:cNvSpPr/>
          <p:nvPr/>
        </p:nvSpPr>
        <p:spPr>
          <a:xfrm>
            <a:off x="2563564" y="1047750"/>
            <a:ext cx="899964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Mes locations</a:t>
            </a:r>
            <a:endParaRPr lang="en-US" sz="975" dirty="0"/>
          </a:p>
        </p:txBody>
      </p:sp>
      <p:sp>
        <p:nvSpPr>
          <p:cNvPr id="33" name="Text 29"/>
          <p:cNvSpPr/>
          <p:nvPr/>
        </p:nvSpPr>
        <p:spPr>
          <a:xfrm>
            <a:off x="3558778" y="1047750"/>
            <a:ext cx="589955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Factures</a:t>
            </a:r>
            <a:endParaRPr lang="en-US" sz="975" dirty="0"/>
          </a:p>
        </p:txBody>
      </p:sp>
      <p:sp>
        <p:nvSpPr>
          <p:cNvPr id="34" name="Text 30"/>
          <p:cNvSpPr/>
          <p:nvPr/>
        </p:nvSpPr>
        <p:spPr>
          <a:xfrm>
            <a:off x="4243983" y="1047750"/>
            <a:ext cx="550813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9B9B97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Support</a:t>
            </a:r>
            <a:endParaRPr lang="en-US" sz="975" dirty="0"/>
          </a:p>
        </p:txBody>
      </p:sp>
      <p:sp>
        <p:nvSpPr>
          <p:cNvPr id="35" name="Shape 31"/>
          <p:cNvSpPr/>
          <p:nvPr/>
        </p:nvSpPr>
        <p:spPr>
          <a:xfrm>
            <a:off x="8758089" y="1004887"/>
            <a:ext cx="1767929" cy="238125"/>
          </a:xfrm>
          <a:prstGeom prst="roundRect">
            <a:avLst>
              <a:gd name="adj" fmla="val 50000"/>
            </a:avLst>
          </a:prstGeom>
          <a:solidFill>
            <a:srgbClr val="4ADE80">
              <a:alpha val="8000"/>
            </a:srgbClr>
          </a:solidFill>
          <a:ln w="9525">
            <a:solidFill>
              <a:srgbClr val="4ADE80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6" name="Shape 32"/>
          <p:cNvSpPr/>
          <p:nvPr/>
        </p:nvSpPr>
        <p:spPr>
          <a:xfrm>
            <a:off x="8862864" y="1095375"/>
            <a:ext cx="57150" cy="57150"/>
          </a:xfrm>
          <a:prstGeom prst="ellipse">
            <a:avLst/>
          </a:prstGeom>
          <a:solidFill>
            <a:srgbClr val="4ADE80">
              <a:alpha val="59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7" name="Text 33"/>
          <p:cNvSpPr/>
          <p:nvPr/>
        </p:nvSpPr>
        <p:spPr>
          <a:xfrm>
            <a:off x="8996214" y="1062038"/>
            <a:ext cx="1501229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kern="0" spc="60" dirty="0">
                <a:solidFill>
                  <a:srgbClr val="4ADE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SITE LYON-EST · OUVERT</a:t>
            </a:r>
            <a:endParaRPr lang="en-US" sz="750" dirty="0"/>
          </a:p>
        </p:txBody>
      </p:sp>
      <p:sp>
        <p:nvSpPr>
          <p:cNvPr id="38" name="Shape 34"/>
          <p:cNvSpPr/>
          <p:nvPr/>
        </p:nvSpPr>
        <p:spPr>
          <a:xfrm>
            <a:off x="10754618" y="933450"/>
            <a:ext cx="1027807" cy="381000"/>
          </a:xfrm>
          <a:prstGeom prst="roundRect">
            <a:avLst>
              <a:gd name="adj" fmla="val 50000"/>
            </a:avLst>
          </a:prstGeom>
          <a:solidFill>
            <a:srgbClr val="131315"/>
          </a:solidFill>
          <a:ln w="9525">
            <a:solidFill>
              <a:srgbClr val="2A2A2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9" name="Shape 35"/>
          <p:cNvSpPr/>
          <p:nvPr/>
        </p:nvSpPr>
        <p:spPr>
          <a:xfrm>
            <a:off x="10821293" y="1000125"/>
            <a:ext cx="247650" cy="247650"/>
          </a:xfrm>
          <a:prstGeom prst="ellipse">
            <a:avLst/>
          </a:prstGeom>
          <a:solidFill>
            <a:srgbClr val="1C1C1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40" name="Text 36"/>
          <p:cNvSpPr/>
          <p:nvPr/>
        </p:nvSpPr>
        <p:spPr>
          <a:xfrm>
            <a:off x="10871299" y="1066800"/>
            <a:ext cx="223689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CT</a:t>
            </a:r>
            <a:endParaRPr lang="en-US" sz="825" dirty="0"/>
          </a:p>
        </p:txBody>
      </p:sp>
      <p:sp>
        <p:nvSpPr>
          <p:cNvPr id="41" name="Text 37"/>
          <p:cNvSpPr/>
          <p:nvPr/>
        </p:nvSpPr>
        <p:spPr>
          <a:xfrm>
            <a:off x="11145143" y="1052513"/>
            <a:ext cx="608707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F5F5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Camille T.</a:t>
            </a:r>
            <a:endParaRPr lang="en-US" sz="900" dirty="0"/>
          </a:p>
        </p:txBody>
      </p:sp>
      <p:sp>
        <p:nvSpPr>
          <p:cNvPr id="42" name="Text 38"/>
          <p:cNvSpPr/>
          <p:nvPr/>
        </p:nvSpPr>
        <p:spPr>
          <a:xfrm>
            <a:off x="266700" y="1685925"/>
            <a:ext cx="292483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kern="0" spc="17" dirty="0">
                <a:solidFill>
                  <a:srgbClr val="9B9B9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← Mes factures</a:t>
            </a:r>
            <a:endParaRPr lang="en-US" sz="825" dirty="0"/>
          </a:p>
        </p:txBody>
      </p:sp>
      <p:sp>
        <p:nvSpPr>
          <p:cNvPr id="43" name="Text 39"/>
          <p:cNvSpPr/>
          <p:nvPr/>
        </p:nvSpPr>
        <p:spPr>
          <a:xfrm>
            <a:off x="266700" y="1857375"/>
            <a:ext cx="2924830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950" b="1" kern="0" spc="-39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Facture FAC-2026-0814</a:t>
            </a:r>
            <a:endParaRPr lang="en-US" sz="1950" dirty="0"/>
          </a:p>
        </p:txBody>
      </p:sp>
      <p:sp>
        <p:nvSpPr>
          <p:cNvPr id="44" name="Shape 40"/>
          <p:cNvSpPr/>
          <p:nvPr/>
        </p:nvSpPr>
        <p:spPr>
          <a:xfrm>
            <a:off x="8317260" y="1819275"/>
            <a:ext cx="797570" cy="304800"/>
          </a:xfrm>
          <a:prstGeom prst="roundRect">
            <a:avLst>
              <a:gd name="adj" fmla="val 21875"/>
            </a:avLst>
          </a:prstGeom>
          <a:solidFill>
            <a:srgbClr val="131315"/>
          </a:solidFill>
          <a:ln w="9525">
            <a:solidFill>
              <a:srgbClr val="38383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5" name="Text 41"/>
          <p:cNvSpPr/>
          <p:nvPr/>
        </p:nvSpPr>
        <p:spPr>
          <a:xfrm>
            <a:off x="8422035" y="1905000"/>
            <a:ext cx="58802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7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Imprimer</a:t>
            </a:r>
            <a:endParaRPr lang="en-US" sz="975" dirty="0"/>
          </a:p>
        </p:txBody>
      </p:sp>
      <p:sp>
        <p:nvSpPr>
          <p:cNvPr id="46" name="Shape 42"/>
          <p:cNvSpPr/>
          <p:nvPr/>
        </p:nvSpPr>
        <p:spPr>
          <a:xfrm>
            <a:off x="9191030" y="1819275"/>
            <a:ext cx="1299567" cy="304800"/>
          </a:xfrm>
          <a:prstGeom prst="roundRect">
            <a:avLst>
              <a:gd name="adj" fmla="val 21875"/>
            </a:avLst>
          </a:prstGeom>
          <a:solidFill>
            <a:srgbClr val="131315"/>
          </a:solidFill>
          <a:ln w="9525">
            <a:solidFill>
              <a:srgbClr val="38383D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7" name="Text 43"/>
          <p:cNvSpPr/>
          <p:nvPr/>
        </p:nvSpPr>
        <p:spPr>
          <a:xfrm>
            <a:off x="9295805" y="1905000"/>
            <a:ext cx="1090017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75" b="1" dirty="0">
                <a:solidFill>
                  <a:srgbClr val="F5F5F4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Envoyer par email</a:t>
            </a:r>
            <a:endParaRPr lang="en-US" sz="975" dirty="0"/>
          </a:p>
        </p:txBody>
      </p:sp>
      <p:sp>
        <p:nvSpPr>
          <p:cNvPr id="48" name="Shape 44"/>
          <p:cNvSpPr/>
          <p:nvPr/>
        </p:nvSpPr>
        <p:spPr>
          <a:xfrm>
            <a:off x="10566797" y="1819275"/>
            <a:ext cx="1215628" cy="304800"/>
          </a:xfrm>
          <a:prstGeom prst="roundRect">
            <a:avLst>
              <a:gd name="adj" fmla="val 21875"/>
            </a:avLst>
          </a:prstGeom>
          <a:solidFill>
            <a:srgbClr val="D632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49" name="Text 45"/>
          <p:cNvSpPr/>
          <p:nvPr/>
        </p:nvSpPr>
        <p:spPr>
          <a:xfrm>
            <a:off x="10662047" y="1905000"/>
            <a:ext cx="1025128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975" b="1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Télécharger PDF</a:t>
            </a:r>
            <a:endParaRPr lang="en-US" sz="975" dirty="0"/>
          </a:p>
        </p:txBody>
      </p:sp>
      <p:sp>
        <p:nvSpPr>
          <p:cNvPr id="50" name="Shape 46"/>
          <p:cNvSpPr/>
          <p:nvPr/>
        </p:nvSpPr>
        <p:spPr>
          <a:xfrm>
            <a:off x="1643063" y="2257425"/>
            <a:ext cx="8763000" cy="5915025"/>
          </a:xfrm>
          <a:prstGeom prst="roundRect">
            <a:avLst>
              <a:gd name="adj" fmla="val 1610"/>
            </a:avLst>
          </a:prstGeom>
          <a:solidFill>
            <a:srgbClr val="FAFAF8"/>
          </a:solidFill>
          <a:ln w="9525">
            <a:solidFill>
              <a:srgbClr val="D8D6D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1" name="Shape 47"/>
          <p:cNvSpPr/>
          <p:nvPr/>
        </p:nvSpPr>
        <p:spPr>
          <a:xfrm>
            <a:off x="1652588" y="3524250"/>
            <a:ext cx="8743950" cy="9525"/>
          </a:xfrm>
          <a:prstGeom prst="rect">
            <a:avLst/>
          </a:prstGeom>
          <a:solidFill>
            <a:srgbClr val="D8D6D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2" name="Text 48"/>
          <p:cNvSpPr/>
          <p:nvPr/>
        </p:nvSpPr>
        <p:spPr>
          <a:xfrm>
            <a:off x="2033588" y="2571750"/>
            <a:ext cx="3237548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b="1" kern="0" spc="-33" dirty="0">
                <a:solidFill>
                  <a:srgbClr val="D63232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TOOLBOX24</a:t>
            </a:r>
            <a:endParaRPr lang="en-US" sz="1650" dirty="0"/>
          </a:p>
        </p:txBody>
      </p:sp>
      <p:sp>
        <p:nvSpPr>
          <p:cNvPr id="53" name="Text 49"/>
          <p:cNvSpPr/>
          <p:nvPr/>
        </p:nvSpPr>
        <p:spPr>
          <a:xfrm>
            <a:off x="2033588" y="2876550"/>
            <a:ext cx="3237548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dirty="0">
                <a:solidFill>
                  <a:srgbClr val="66666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Toolbox24 SAS · 12 quai Joseph Gillet · 69004 Lyon SIRET 924 851 023 00012 · TVA FR 32 924 851 023</a:t>
            </a:r>
            <a:endParaRPr lang="en-US" sz="825" dirty="0"/>
          </a:p>
        </p:txBody>
      </p:sp>
      <p:sp>
        <p:nvSpPr>
          <p:cNvPr id="54" name="Text 50"/>
          <p:cNvSpPr/>
          <p:nvPr/>
        </p:nvSpPr>
        <p:spPr>
          <a:xfrm>
            <a:off x="7927628" y="2571750"/>
            <a:ext cx="208791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r">
              <a:buNone/>
            </a:pPr>
            <a:r>
              <a:rPr lang="en-US" sz="1350" b="1" dirty="0">
                <a:solidFill>
                  <a:srgbClr val="1A1A1A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FACTURE</a:t>
            </a:r>
            <a:endParaRPr lang="en-US" sz="1350" dirty="0"/>
          </a:p>
        </p:txBody>
      </p:sp>
      <p:sp>
        <p:nvSpPr>
          <p:cNvPr id="55" name="Text 51"/>
          <p:cNvSpPr/>
          <p:nvPr/>
        </p:nvSpPr>
        <p:spPr>
          <a:xfrm>
            <a:off x="7927628" y="2819400"/>
            <a:ext cx="2087910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r">
              <a:buNone/>
            </a:pPr>
            <a:r>
              <a:rPr lang="en-US" sz="825" dirty="0">
                <a:solidFill>
                  <a:srgbClr val="66666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N° FAC-2026-0814 Émise le 14 sept 2026 Échéance · payée le 14 sept 2026</a:t>
            </a:r>
            <a:endParaRPr lang="en-US" sz="825" dirty="0"/>
          </a:p>
        </p:txBody>
      </p:sp>
      <p:sp>
        <p:nvSpPr>
          <p:cNvPr id="56" name="Shape 52"/>
          <p:cNvSpPr/>
          <p:nvPr/>
        </p:nvSpPr>
        <p:spPr>
          <a:xfrm>
            <a:off x="1652588" y="4819650"/>
            <a:ext cx="8743950" cy="9525"/>
          </a:xfrm>
          <a:prstGeom prst="rect">
            <a:avLst/>
          </a:prstGeom>
          <a:solidFill>
            <a:srgbClr val="D8D6D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7" name="Text 53"/>
          <p:cNvSpPr/>
          <p:nvPr/>
        </p:nvSpPr>
        <p:spPr>
          <a:xfrm>
            <a:off x="2033588" y="3781425"/>
            <a:ext cx="3983165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68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FACTURÉ À</a:t>
            </a:r>
            <a:endParaRPr lang="en-US" sz="675" dirty="0"/>
          </a:p>
        </p:txBody>
      </p:sp>
      <p:sp>
        <p:nvSpPr>
          <p:cNvPr id="58" name="Text 54"/>
          <p:cNvSpPr/>
          <p:nvPr/>
        </p:nvSpPr>
        <p:spPr>
          <a:xfrm>
            <a:off x="2033588" y="3952875"/>
            <a:ext cx="3983165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1A1A1A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Camille Thibault</a:t>
            </a:r>
            <a:endParaRPr lang="en-US" sz="1050" dirty="0"/>
          </a:p>
        </p:txBody>
      </p:sp>
      <p:sp>
        <p:nvSpPr>
          <p:cNvPr id="59" name="Text 55"/>
          <p:cNvSpPr/>
          <p:nvPr/>
        </p:nvSpPr>
        <p:spPr>
          <a:xfrm>
            <a:off x="2033588" y="4133850"/>
            <a:ext cx="3983165" cy="4667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44444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47 boulevard de la Croix-Rousse 69004 Lyon · France camille.t@exemple.fr</a:t>
            </a:r>
            <a:endParaRPr lang="en-US" sz="900" dirty="0"/>
          </a:p>
        </p:txBody>
      </p:sp>
      <p:sp>
        <p:nvSpPr>
          <p:cNvPr id="60" name="Text 56"/>
          <p:cNvSpPr/>
          <p:nvPr/>
        </p:nvSpPr>
        <p:spPr>
          <a:xfrm>
            <a:off x="6148388" y="3781425"/>
            <a:ext cx="3983165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75" kern="0" spc="68" dirty="0">
                <a:solidFill>
                  <a:srgbClr val="99999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SESSION</a:t>
            </a:r>
            <a:endParaRPr lang="en-US" sz="675" dirty="0"/>
          </a:p>
        </p:txBody>
      </p:sp>
      <p:sp>
        <p:nvSpPr>
          <p:cNvPr id="61" name="Text 57"/>
          <p:cNvSpPr/>
          <p:nvPr/>
        </p:nvSpPr>
        <p:spPr>
          <a:xfrm>
            <a:off x="6148388" y="3952875"/>
            <a:ext cx="3983165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1A1A1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A7K9X · Site Lyon-Est</a:t>
            </a:r>
            <a:endParaRPr lang="en-US" sz="900" dirty="0"/>
          </a:p>
        </p:txBody>
      </p:sp>
      <p:sp>
        <p:nvSpPr>
          <p:cNvPr id="62" name="Text 58"/>
          <p:cNvSpPr/>
          <p:nvPr/>
        </p:nvSpPr>
        <p:spPr>
          <a:xfrm>
            <a:off x="6148388" y="4143375"/>
            <a:ext cx="3983165" cy="4667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44444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Casier 04 · Bloc A 14 sept 2026 · 14:06 → 18:53 Durée réelle · 4h 47</a:t>
            </a:r>
            <a:endParaRPr lang="en-US" sz="900" dirty="0"/>
          </a:p>
        </p:txBody>
      </p:sp>
      <p:sp>
        <p:nvSpPr>
          <p:cNvPr id="63" name="Shape 59"/>
          <p:cNvSpPr/>
          <p:nvPr/>
        </p:nvSpPr>
        <p:spPr>
          <a:xfrm>
            <a:off x="1652588" y="4829175"/>
            <a:ext cx="8743950" cy="347663"/>
          </a:xfrm>
          <a:prstGeom prst="rect">
            <a:avLst/>
          </a:prstGeom>
          <a:solidFill>
            <a:srgbClr val="F1F0E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4" name="Shape 60"/>
          <p:cNvSpPr/>
          <p:nvPr/>
        </p:nvSpPr>
        <p:spPr>
          <a:xfrm>
            <a:off x="1652588" y="5167313"/>
            <a:ext cx="8743950" cy="9525"/>
          </a:xfrm>
          <a:prstGeom prst="rect">
            <a:avLst/>
          </a:prstGeom>
          <a:solidFill>
            <a:srgbClr val="D8D6D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5" name="Text 61"/>
          <p:cNvSpPr/>
          <p:nvPr/>
        </p:nvSpPr>
        <p:spPr>
          <a:xfrm>
            <a:off x="2033588" y="4943475"/>
            <a:ext cx="5040905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675" b="1" kern="0" spc="68" dirty="0">
                <a:solidFill>
                  <a:srgbClr val="66666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DÉSIGNATION</a:t>
            </a:r>
            <a:endParaRPr lang="en-US" sz="675" dirty="0"/>
          </a:p>
        </p:txBody>
      </p:sp>
      <p:sp>
        <p:nvSpPr>
          <p:cNvPr id="66" name="Text 62"/>
          <p:cNvSpPr/>
          <p:nvPr/>
        </p:nvSpPr>
        <p:spPr>
          <a:xfrm>
            <a:off x="7286476" y="4943475"/>
            <a:ext cx="699790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r">
              <a:buNone/>
            </a:pPr>
            <a:r>
              <a:rPr lang="en-US" sz="675" b="1" kern="0" spc="68" dirty="0">
                <a:solidFill>
                  <a:srgbClr val="66666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QTÉ</a:t>
            </a:r>
            <a:endParaRPr lang="en-US" sz="675" dirty="0"/>
          </a:p>
        </p:txBody>
      </p:sp>
      <p:sp>
        <p:nvSpPr>
          <p:cNvPr id="67" name="Text 63"/>
          <p:cNvSpPr/>
          <p:nvPr/>
        </p:nvSpPr>
        <p:spPr>
          <a:xfrm>
            <a:off x="8062466" y="4943475"/>
            <a:ext cx="809923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r">
              <a:buNone/>
            </a:pPr>
            <a:r>
              <a:rPr lang="en-US" sz="675" b="1" kern="0" spc="68" dirty="0">
                <a:solidFill>
                  <a:srgbClr val="66666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P.U. HT</a:t>
            </a:r>
            <a:endParaRPr lang="en-US" sz="675" dirty="0"/>
          </a:p>
        </p:txBody>
      </p:sp>
      <p:sp>
        <p:nvSpPr>
          <p:cNvPr id="68" name="Text 64"/>
          <p:cNvSpPr/>
          <p:nvPr/>
        </p:nvSpPr>
        <p:spPr>
          <a:xfrm>
            <a:off x="8948589" y="4943475"/>
            <a:ext cx="1066949" cy="1571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r">
              <a:buNone/>
            </a:pPr>
            <a:r>
              <a:rPr lang="en-US" sz="675" b="1" kern="0" spc="68" dirty="0">
                <a:solidFill>
                  <a:srgbClr val="66666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TOTAL HT</a:t>
            </a:r>
            <a:endParaRPr lang="en-US" sz="675" dirty="0"/>
          </a:p>
        </p:txBody>
      </p:sp>
      <p:sp>
        <p:nvSpPr>
          <p:cNvPr id="69" name="Shape 65"/>
          <p:cNvSpPr/>
          <p:nvPr/>
        </p:nvSpPr>
        <p:spPr>
          <a:xfrm>
            <a:off x="1652588" y="5605463"/>
            <a:ext cx="8743950" cy="9525"/>
          </a:xfrm>
          <a:prstGeom prst="rect">
            <a:avLst/>
          </a:prstGeom>
          <a:solidFill>
            <a:srgbClr val="EBE9E4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0" name="Text 66"/>
          <p:cNvSpPr/>
          <p:nvPr/>
        </p:nvSpPr>
        <p:spPr>
          <a:xfrm>
            <a:off x="2033588" y="5310187"/>
            <a:ext cx="5040905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1A1A1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Location Perceuse-visseuse Bosch 18V GSB 18V-50</a:t>
            </a:r>
            <a:endParaRPr lang="en-US" sz="975" dirty="0"/>
          </a:p>
        </p:txBody>
      </p:sp>
      <p:sp>
        <p:nvSpPr>
          <p:cNvPr id="71" name="Text 67"/>
          <p:cNvSpPr/>
          <p:nvPr/>
        </p:nvSpPr>
        <p:spPr>
          <a:xfrm>
            <a:off x="7286476" y="5310187"/>
            <a:ext cx="699790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r">
              <a:buNone/>
            </a:pPr>
            <a:r>
              <a:rPr lang="en-US" sz="975" dirty="0">
                <a:solidFill>
                  <a:srgbClr val="1A1A1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4h 47</a:t>
            </a:r>
            <a:endParaRPr lang="en-US" sz="975" dirty="0"/>
          </a:p>
        </p:txBody>
      </p:sp>
      <p:sp>
        <p:nvSpPr>
          <p:cNvPr id="72" name="Text 68"/>
          <p:cNvSpPr/>
          <p:nvPr/>
        </p:nvSpPr>
        <p:spPr>
          <a:xfrm>
            <a:off x="8062466" y="5310187"/>
            <a:ext cx="809923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r">
              <a:buNone/>
            </a:pPr>
            <a:r>
              <a:rPr lang="en-US" sz="975" dirty="0">
                <a:solidFill>
                  <a:srgbClr val="1A1A1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5,00 €</a:t>
            </a:r>
            <a:endParaRPr lang="en-US" sz="975" dirty="0"/>
          </a:p>
        </p:txBody>
      </p:sp>
      <p:sp>
        <p:nvSpPr>
          <p:cNvPr id="73" name="Text 69"/>
          <p:cNvSpPr/>
          <p:nvPr/>
        </p:nvSpPr>
        <p:spPr>
          <a:xfrm>
            <a:off x="8948589" y="5310187"/>
            <a:ext cx="106694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r">
              <a:buNone/>
            </a:pPr>
            <a:r>
              <a:rPr lang="en-US" sz="975" b="1" dirty="0">
                <a:solidFill>
                  <a:srgbClr val="1A1A1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23,90 €</a:t>
            </a:r>
            <a:endParaRPr lang="en-US" sz="975" dirty="0"/>
          </a:p>
        </p:txBody>
      </p:sp>
      <p:sp>
        <p:nvSpPr>
          <p:cNvPr id="74" name="Shape 70"/>
          <p:cNvSpPr/>
          <p:nvPr/>
        </p:nvSpPr>
        <p:spPr>
          <a:xfrm>
            <a:off x="1652588" y="6043613"/>
            <a:ext cx="8743950" cy="9525"/>
          </a:xfrm>
          <a:prstGeom prst="rect">
            <a:avLst/>
          </a:prstGeom>
          <a:solidFill>
            <a:srgbClr val="EBE9E4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5" name="Text 71"/>
          <p:cNvSpPr/>
          <p:nvPr/>
        </p:nvSpPr>
        <p:spPr>
          <a:xfrm>
            <a:off x="2033588" y="5748338"/>
            <a:ext cx="5040905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1A1A1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Forfait préparation &amp; nettoyage</a:t>
            </a:r>
            <a:endParaRPr lang="en-US" sz="975" dirty="0"/>
          </a:p>
        </p:txBody>
      </p:sp>
      <p:sp>
        <p:nvSpPr>
          <p:cNvPr id="76" name="Text 72"/>
          <p:cNvSpPr/>
          <p:nvPr/>
        </p:nvSpPr>
        <p:spPr>
          <a:xfrm>
            <a:off x="7286476" y="5748338"/>
            <a:ext cx="699790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r">
              <a:buNone/>
            </a:pPr>
            <a:r>
              <a:rPr lang="en-US" sz="975" dirty="0">
                <a:solidFill>
                  <a:srgbClr val="1A1A1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</a:t>
            </a:r>
            <a:endParaRPr lang="en-US" sz="975" dirty="0"/>
          </a:p>
        </p:txBody>
      </p:sp>
      <p:sp>
        <p:nvSpPr>
          <p:cNvPr id="77" name="Text 73"/>
          <p:cNvSpPr/>
          <p:nvPr/>
        </p:nvSpPr>
        <p:spPr>
          <a:xfrm>
            <a:off x="8062466" y="5748338"/>
            <a:ext cx="809923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r">
              <a:buNone/>
            </a:pPr>
            <a:r>
              <a:rPr lang="en-US" sz="975" dirty="0">
                <a:solidFill>
                  <a:srgbClr val="1A1A1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5,00 €</a:t>
            </a:r>
            <a:endParaRPr lang="en-US" sz="975" dirty="0"/>
          </a:p>
        </p:txBody>
      </p:sp>
      <p:sp>
        <p:nvSpPr>
          <p:cNvPr id="78" name="Text 74"/>
          <p:cNvSpPr/>
          <p:nvPr/>
        </p:nvSpPr>
        <p:spPr>
          <a:xfrm>
            <a:off x="8948589" y="5748338"/>
            <a:ext cx="106694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r">
              <a:buNone/>
            </a:pPr>
            <a:r>
              <a:rPr lang="en-US" sz="975" b="1" dirty="0">
                <a:solidFill>
                  <a:srgbClr val="1A1A1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5,00 €</a:t>
            </a:r>
            <a:endParaRPr lang="en-US" sz="975" dirty="0"/>
          </a:p>
        </p:txBody>
      </p:sp>
      <p:sp>
        <p:nvSpPr>
          <p:cNvPr id="79" name="Shape 75"/>
          <p:cNvSpPr/>
          <p:nvPr/>
        </p:nvSpPr>
        <p:spPr>
          <a:xfrm>
            <a:off x="1652588" y="6057900"/>
            <a:ext cx="8743950" cy="9525"/>
          </a:xfrm>
          <a:prstGeom prst="rect">
            <a:avLst/>
          </a:prstGeom>
          <a:solidFill>
            <a:srgbClr val="D8D6D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0" name="Text 76"/>
          <p:cNvSpPr/>
          <p:nvPr/>
        </p:nvSpPr>
        <p:spPr>
          <a:xfrm>
            <a:off x="7348538" y="6315075"/>
            <a:ext cx="568226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1A1A1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Total HT</a:t>
            </a:r>
            <a:endParaRPr lang="en-US" sz="975" dirty="0"/>
          </a:p>
        </p:txBody>
      </p:sp>
      <p:sp>
        <p:nvSpPr>
          <p:cNvPr id="81" name="Text 77"/>
          <p:cNvSpPr/>
          <p:nvPr/>
        </p:nvSpPr>
        <p:spPr>
          <a:xfrm>
            <a:off x="9495383" y="6315075"/>
            <a:ext cx="596354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1A1A1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28,90 €</a:t>
            </a:r>
            <a:endParaRPr lang="en-US" sz="975" dirty="0"/>
          </a:p>
        </p:txBody>
      </p:sp>
      <p:sp>
        <p:nvSpPr>
          <p:cNvPr id="82" name="Text 78"/>
          <p:cNvSpPr/>
          <p:nvPr/>
        </p:nvSpPr>
        <p:spPr>
          <a:xfrm>
            <a:off x="7348538" y="6591300"/>
            <a:ext cx="718989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1A1A1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TVA (20%)</a:t>
            </a:r>
            <a:endParaRPr lang="en-US" sz="975" dirty="0"/>
          </a:p>
        </p:txBody>
      </p:sp>
      <p:sp>
        <p:nvSpPr>
          <p:cNvPr id="83" name="Text 79"/>
          <p:cNvSpPr/>
          <p:nvPr/>
        </p:nvSpPr>
        <p:spPr>
          <a:xfrm>
            <a:off x="9569648" y="6591300"/>
            <a:ext cx="522089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75" dirty="0">
                <a:solidFill>
                  <a:srgbClr val="1A1A1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5,78 €</a:t>
            </a:r>
            <a:endParaRPr lang="en-US" sz="975" dirty="0"/>
          </a:p>
        </p:txBody>
      </p:sp>
      <p:sp>
        <p:nvSpPr>
          <p:cNvPr id="84" name="Shape 80"/>
          <p:cNvSpPr/>
          <p:nvPr/>
        </p:nvSpPr>
        <p:spPr>
          <a:xfrm>
            <a:off x="7348538" y="6867525"/>
            <a:ext cx="2667000" cy="19050"/>
          </a:xfrm>
          <a:prstGeom prst="rect">
            <a:avLst/>
          </a:prstGeom>
          <a:solidFill>
            <a:srgbClr val="1A1A1A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5" name="Text 81"/>
          <p:cNvSpPr/>
          <p:nvPr/>
        </p:nvSpPr>
        <p:spPr>
          <a:xfrm>
            <a:off x="7348538" y="7000875"/>
            <a:ext cx="805160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A1A1A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Total TTC</a:t>
            </a:r>
            <a:endParaRPr lang="en-US" sz="1200" dirty="0"/>
          </a:p>
        </p:txBody>
      </p:sp>
      <p:sp>
        <p:nvSpPr>
          <p:cNvPr id="86" name="Text 82"/>
          <p:cNvSpPr/>
          <p:nvPr/>
        </p:nvSpPr>
        <p:spPr>
          <a:xfrm>
            <a:off x="9375428" y="7000875"/>
            <a:ext cx="716310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A1A1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34,68 €</a:t>
            </a:r>
            <a:endParaRPr lang="en-US" sz="1200" dirty="0"/>
          </a:p>
        </p:txBody>
      </p:sp>
      <p:sp>
        <p:nvSpPr>
          <p:cNvPr id="87" name="Shape 83"/>
          <p:cNvSpPr/>
          <p:nvPr/>
        </p:nvSpPr>
        <p:spPr>
          <a:xfrm>
            <a:off x="1652588" y="7448550"/>
            <a:ext cx="8743950" cy="9525"/>
          </a:xfrm>
          <a:prstGeom prst="rect">
            <a:avLst/>
          </a:prstGeom>
          <a:solidFill>
            <a:srgbClr val="D8D6D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8" name="Text 84"/>
          <p:cNvSpPr/>
          <p:nvPr/>
        </p:nvSpPr>
        <p:spPr>
          <a:xfrm>
            <a:off x="2033588" y="7610475"/>
            <a:ext cx="8244269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dirty="0">
                <a:solidFill>
                  <a:srgbClr val="88888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Réglé par carte bancaire · Stripe pi_3K1L9... · 14 sept 2026 18:53 · TVA acquittée sur les débits Aucune pénalité ne sera due en cas de paiement à l'échéance · Pas d'escompte pour règlement anticipé</a:t>
            </a:r>
            <a:endParaRPr lang="en-US" sz="7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5891</Words>
  <Application>Microsoft Office PowerPoint</Application>
  <PresentationFormat>Personnalisé</PresentationFormat>
  <Paragraphs>2039</Paragraphs>
  <Slides>32</Slides>
  <Notes>32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32</vt:i4>
      </vt:variant>
    </vt:vector>
  </HeadingPairs>
  <TitlesOfParts>
    <vt:vector size="38" baseType="lpstr">
      <vt:lpstr>Archivo</vt:lpstr>
      <vt:lpstr>Arial</vt:lpstr>
      <vt:lpstr>Inter</vt:lpstr>
      <vt:lpstr>JetBrains Mono</vt:lpstr>
      <vt:lpstr>system-ui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guillaume boudon</cp:lastModifiedBy>
  <cp:revision>1</cp:revision>
  <dcterms:created xsi:type="dcterms:W3CDTF">2026-05-01T14:28:27Z</dcterms:created>
  <dcterms:modified xsi:type="dcterms:W3CDTF">2026-05-03T21:33:11Z</dcterms:modified>
</cp:coreProperties>
</file>